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2" r:id="rId1"/>
  </p:sldMasterIdLst>
  <p:sldIdLst>
    <p:sldId id="299" r:id="rId2"/>
    <p:sldId id="300" r:id="rId3"/>
    <p:sldId id="302" r:id="rId4"/>
    <p:sldId id="305" r:id="rId5"/>
    <p:sldId id="303" r:id="rId6"/>
    <p:sldId id="309" r:id="rId7"/>
    <p:sldId id="304" r:id="rId8"/>
    <p:sldId id="306" r:id="rId9"/>
    <p:sldId id="307" r:id="rId10"/>
    <p:sldId id="308" r:id="rId11"/>
    <p:sldId id="316" r:id="rId12"/>
    <p:sldId id="313" r:id="rId13"/>
    <p:sldId id="310" r:id="rId14"/>
    <p:sldId id="312" r:id="rId15"/>
    <p:sldId id="311" r:id="rId16"/>
    <p:sldId id="314" r:id="rId17"/>
    <p:sldId id="301" r:id="rId18"/>
  </p:sldIdLst>
  <p:sldSz cx="9144000" cy="6858000" type="screen4x3"/>
  <p:notesSz cx="6858000" cy="9144000"/>
  <p:embeddedFontLst>
    <p:embeddedFont>
      <p:font typeface="Nunito Sans ExtraBold" pitchFamily="2" charset="-18"/>
      <p:bold r:id="rId19"/>
      <p:boldItalic r:id="rId20"/>
    </p:embeddedFont>
    <p:embeddedFont>
      <p:font typeface="Nunito Sans ExtraLight" pitchFamily="2" charset="-18"/>
      <p:regular r:id="rId21"/>
      <p:italic r:id="rId22"/>
    </p:embeddedFont>
    <p:embeddedFont>
      <p:font typeface="Nunito Sans SemiBold" pitchFamily="2" charset="-18"/>
      <p:bold r:id="rId23"/>
      <p:boldItalic r:id="rId24"/>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CF8"/>
    <a:srgbClr val="ECECEC"/>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2DE63D5-997A-4646-A377-4702673A728D}">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Střední styl 1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6723" autoAdjust="0"/>
  </p:normalViewPr>
  <p:slideViewPr>
    <p:cSldViewPr snapToGrid="0" showGuides="1">
      <p:cViewPr varScale="1">
        <p:scale>
          <a:sx n="85" d="100"/>
          <a:sy n="85" d="100"/>
        </p:scale>
        <p:origin x="1214"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53E6F0-A1CC-4BEC-9C95-CC9B22F67F29}" type="doc">
      <dgm:prSet loTypeId="urn:microsoft.com/office/officeart/2018/5/layout/IconCircleLabelList" loCatId="icon" qsTypeId="urn:microsoft.com/office/officeart/2005/8/quickstyle/simple1" qsCatId="simple" csTypeId="urn:microsoft.com/office/officeart/2005/8/colors/accent3_2" csCatId="accent3" phldr="1"/>
      <dgm:spPr/>
      <dgm:t>
        <a:bodyPr/>
        <a:lstStyle/>
        <a:p>
          <a:endParaRPr lang="en-US"/>
        </a:p>
      </dgm:t>
    </dgm:pt>
    <dgm:pt modelId="{3C01D052-D74A-491F-BCEA-30E5D4EA29E6}">
      <dgm:prSet/>
      <dgm:spPr/>
      <dgm:t>
        <a:bodyPr/>
        <a:lstStyle/>
        <a:p>
          <a:pPr>
            <a:defRPr cap="all"/>
          </a:pPr>
          <a:r>
            <a:rPr lang="cs-CZ" dirty="0"/>
            <a:t>kompetence</a:t>
          </a:r>
          <a:endParaRPr lang="en-US" dirty="0"/>
        </a:p>
      </dgm:t>
    </dgm:pt>
    <dgm:pt modelId="{3D26D37F-40E1-49EF-91D0-68D74B5DAA98}" type="parTrans" cxnId="{AD494E2C-466C-467E-9531-6CBB40D73951}">
      <dgm:prSet/>
      <dgm:spPr/>
      <dgm:t>
        <a:bodyPr/>
        <a:lstStyle/>
        <a:p>
          <a:endParaRPr lang="en-US"/>
        </a:p>
      </dgm:t>
    </dgm:pt>
    <dgm:pt modelId="{438835EB-89C9-4E27-B0BC-CEDD82B3F747}" type="sibTrans" cxnId="{AD494E2C-466C-467E-9531-6CBB40D73951}">
      <dgm:prSet/>
      <dgm:spPr/>
      <dgm:t>
        <a:bodyPr/>
        <a:lstStyle/>
        <a:p>
          <a:endParaRPr lang="en-US"/>
        </a:p>
      </dgm:t>
    </dgm:pt>
    <dgm:pt modelId="{33803281-D126-4B90-929A-2953CDA612AE}">
      <dgm:prSet/>
      <dgm:spPr/>
      <dgm:t>
        <a:bodyPr/>
        <a:lstStyle/>
        <a:p>
          <a:pPr>
            <a:defRPr cap="all"/>
          </a:pPr>
          <a:r>
            <a:rPr lang="cs-CZ" dirty="0"/>
            <a:t>sebevědomí</a:t>
          </a:r>
          <a:endParaRPr lang="en-US" dirty="0"/>
        </a:p>
      </dgm:t>
    </dgm:pt>
    <dgm:pt modelId="{D4D28768-1FB2-432C-8C06-04E415483FF1}" type="parTrans" cxnId="{0D6CF6FC-8BEB-4283-9F84-C469593EF5C1}">
      <dgm:prSet/>
      <dgm:spPr/>
      <dgm:t>
        <a:bodyPr/>
        <a:lstStyle/>
        <a:p>
          <a:endParaRPr lang="en-US"/>
        </a:p>
      </dgm:t>
    </dgm:pt>
    <dgm:pt modelId="{1DEDA8AF-64EA-4006-A8FE-BEDD5DA3BE67}" type="sibTrans" cxnId="{0D6CF6FC-8BEB-4283-9F84-C469593EF5C1}">
      <dgm:prSet/>
      <dgm:spPr/>
      <dgm:t>
        <a:bodyPr/>
        <a:lstStyle/>
        <a:p>
          <a:endParaRPr lang="en-US"/>
        </a:p>
      </dgm:t>
    </dgm:pt>
    <dgm:pt modelId="{0B0E8F0E-5017-4BBA-9D4F-AB6466035728}">
      <dgm:prSet/>
      <dgm:spPr/>
      <dgm:t>
        <a:bodyPr/>
        <a:lstStyle/>
        <a:p>
          <a:pPr>
            <a:defRPr cap="all"/>
          </a:pPr>
          <a:r>
            <a:rPr lang="cs-CZ" dirty="0"/>
            <a:t>sociální kapitál</a:t>
          </a:r>
          <a:endParaRPr lang="en-US" dirty="0"/>
        </a:p>
      </dgm:t>
    </dgm:pt>
    <dgm:pt modelId="{AEBF0A9E-419A-4C77-A00F-C87CCE7DAC8C}" type="parTrans" cxnId="{8CBCE733-6B89-4417-B34F-2E184E5B7EC6}">
      <dgm:prSet/>
      <dgm:spPr/>
      <dgm:t>
        <a:bodyPr/>
        <a:lstStyle/>
        <a:p>
          <a:endParaRPr lang="en-US"/>
        </a:p>
      </dgm:t>
    </dgm:pt>
    <dgm:pt modelId="{BF7524AE-494B-4454-AE29-945211504C75}" type="sibTrans" cxnId="{8CBCE733-6B89-4417-B34F-2E184E5B7EC6}">
      <dgm:prSet/>
      <dgm:spPr/>
      <dgm:t>
        <a:bodyPr/>
        <a:lstStyle/>
        <a:p>
          <a:endParaRPr lang="en-US"/>
        </a:p>
      </dgm:t>
    </dgm:pt>
    <dgm:pt modelId="{65A872BA-9220-4DCC-A192-238FE1AAC817}">
      <dgm:prSet/>
      <dgm:spPr/>
      <dgm:t>
        <a:bodyPr/>
        <a:lstStyle/>
        <a:p>
          <a:pPr>
            <a:defRPr cap="all"/>
          </a:pPr>
          <a:r>
            <a:rPr lang="cs-CZ" dirty="0"/>
            <a:t>trh práce</a:t>
          </a:r>
          <a:endParaRPr lang="en-US" dirty="0"/>
        </a:p>
      </dgm:t>
    </dgm:pt>
    <dgm:pt modelId="{06C80F23-3646-4901-8115-4C545A9B9A73}" type="parTrans" cxnId="{04C7873B-9551-4DF8-8FBF-B1495879214C}">
      <dgm:prSet/>
      <dgm:spPr/>
      <dgm:t>
        <a:bodyPr/>
        <a:lstStyle/>
        <a:p>
          <a:endParaRPr lang="en-US"/>
        </a:p>
      </dgm:t>
    </dgm:pt>
    <dgm:pt modelId="{97D9E7F1-5163-4AC6-AB59-67E5CF774076}" type="sibTrans" cxnId="{04C7873B-9551-4DF8-8FBF-B1495879214C}">
      <dgm:prSet/>
      <dgm:spPr/>
      <dgm:t>
        <a:bodyPr/>
        <a:lstStyle/>
        <a:p>
          <a:endParaRPr lang="en-US"/>
        </a:p>
      </dgm:t>
    </dgm:pt>
    <dgm:pt modelId="{515D131C-E014-4C5F-888A-7E1C96F60119}" type="pres">
      <dgm:prSet presAssocID="{BA53E6F0-A1CC-4BEC-9C95-CC9B22F67F29}" presName="root" presStyleCnt="0">
        <dgm:presLayoutVars>
          <dgm:dir/>
          <dgm:resizeHandles val="exact"/>
        </dgm:presLayoutVars>
      </dgm:prSet>
      <dgm:spPr/>
    </dgm:pt>
    <dgm:pt modelId="{4CB33D63-A3AA-41D2-A11A-9FC6854C6B87}" type="pres">
      <dgm:prSet presAssocID="{3C01D052-D74A-491F-BCEA-30E5D4EA29E6}" presName="compNode" presStyleCnt="0"/>
      <dgm:spPr/>
    </dgm:pt>
    <dgm:pt modelId="{69C21645-CD83-4A06-B8BB-8167E72B6D43}" type="pres">
      <dgm:prSet presAssocID="{3C01D052-D74A-491F-BCEA-30E5D4EA29E6}" presName="iconBgRect" presStyleLbl="bgShp" presStyleIdx="0" presStyleCnt="4" custLinFactNeighborX="2090" custLinFactNeighborY="5017"/>
      <dgm:spPr/>
    </dgm:pt>
    <dgm:pt modelId="{BC392BA4-FBC4-4FDF-8BE6-6623CDA183D3}" type="pres">
      <dgm:prSet presAssocID="{3C01D052-D74A-491F-BCEA-30E5D4EA29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667FB38B-6066-4578-BA94-E1A6665CB8CA}" type="pres">
      <dgm:prSet presAssocID="{3C01D052-D74A-491F-BCEA-30E5D4EA29E6}" presName="spaceRect" presStyleCnt="0"/>
      <dgm:spPr/>
    </dgm:pt>
    <dgm:pt modelId="{078B27D9-58B8-48AC-A6EE-01290AFEFCE9}" type="pres">
      <dgm:prSet presAssocID="{3C01D052-D74A-491F-BCEA-30E5D4EA29E6}" presName="textRect" presStyleLbl="revTx" presStyleIdx="0" presStyleCnt="4">
        <dgm:presLayoutVars>
          <dgm:chMax val="1"/>
          <dgm:chPref val="1"/>
        </dgm:presLayoutVars>
      </dgm:prSet>
      <dgm:spPr/>
    </dgm:pt>
    <dgm:pt modelId="{C361ABBD-8B93-4ACF-AA22-439ECFCA5EEA}" type="pres">
      <dgm:prSet presAssocID="{438835EB-89C9-4E27-B0BC-CEDD82B3F747}" presName="sibTrans" presStyleCnt="0"/>
      <dgm:spPr/>
    </dgm:pt>
    <dgm:pt modelId="{2A9C5AC8-4414-4537-B3DA-974B2B3880DC}" type="pres">
      <dgm:prSet presAssocID="{33803281-D126-4B90-929A-2953CDA612AE}" presName="compNode" presStyleCnt="0"/>
      <dgm:spPr/>
    </dgm:pt>
    <dgm:pt modelId="{B0B4743B-2018-4AB6-8014-9B4746280106}" type="pres">
      <dgm:prSet presAssocID="{33803281-D126-4B90-929A-2953CDA612AE}" presName="iconBgRect" presStyleLbl="bgShp" presStyleIdx="1" presStyleCnt="4"/>
      <dgm:spPr/>
    </dgm:pt>
    <dgm:pt modelId="{830796D3-DFE1-4DA5-A135-371BC8827030}" type="pres">
      <dgm:prSet presAssocID="{33803281-D126-4B90-929A-2953CDA612A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08ABB7A1-08C4-41B0-BFA8-4AB9264D7433}" type="pres">
      <dgm:prSet presAssocID="{33803281-D126-4B90-929A-2953CDA612AE}" presName="spaceRect" presStyleCnt="0"/>
      <dgm:spPr/>
    </dgm:pt>
    <dgm:pt modelId="{E0679472-194B-4E89-A3E6-3FD008216A26}" type="pres">
      <dgm:prSet presAssocID="{33803281-D126-4B90-929A-2953CDA612AE}" presName="textRect" presStyleLbl="revTx" presStyleIdx="1" presStyleCnt="4">
        <dgm:presLayoutVars>
          <dgm:chMax val="1"/>
          <dgm:chPref val="1"/>
        </dgm:presLayoutVars>
      </dgm:prSet>
      <dgm:spPr/>
    </dgm:pt>
    <dgm:pt modelId="{B8D420B2-5463-4301-91EA-82D295711220}" type="pres">
      <dgm:prSet presAssocID="{1DEDA8AF-64EA-4006-A8FE-BEDD5DA3BE67}" presName="sibTrans" presStyleCnt="0"/>
      <dgm:spPr/>
    </dgm:pt>
    <dgm:pt modelId="{9DCC2FF4-F6D1-4048-9537-CDF453D9E96E}" type="pres">
      <dgm:prSet presAssocID="{0B0E8F0E-5017-4BBA-9D4F-AB6466035728}" presName="compNode" presStyleCnt="0"/>
      <dgm:spPr/>
    </dgm:pt>
    <dgm:pt modelId="{38447DB0-2FFC-44C8-8FAA-BC2002AD8BB6}" type="pres">
      <dgm:prSet presAssocID="{0B0E8F0E-5017-4BBA-9D4F-AB6466035728}" presName="iconBgRect" presStyleLbl="bgShp" presStyleIdx="2" presStyleCnt="4"/>
      <dgm:spPr/>
    </dgm:pt>
    <dgm:pt modelId="{73F8ED61-09AE-49B2-92D6-FFD7042AF249}" type="pres">
      <dgm:prSet presAssocID="{0B0E8F0E-5017-4BBA-9D4F-AB646603572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upina"/>
        </a:ext>
      </dgm:extLst>
    </dgm:pt>
    <dgm:pt modelId="{AF16C39F-072E-4310-863F-3F81CF8BFDC2}" type="pres">
      <dgm:prSet presAssocID="{0B0E8F0E-5017-4BBA-9D4F-AB6466035728}" presName="spaceRect" presStyleCnt="0"/>
      <dgm:spPr/>
    </dgm:pt>
    <dgm:pt modelId="{48E872F0-F8A1-4509-BEC2-44B55E14654E}" type="pres">
      <dgm:prSet presAssocID="{0B0E8F0E-5017-4BBA-9D4F-AB6466035728}" presName="textRect" presStyleLbl="revTx" presStyleIdx="2" presStyleCnt="4">
        <dgm:presLayoutVars>
          <dgm:chMax val="1"/>
          <dgm:chPref val="1"/>
        </dgm:presLayoutVars>
      </dgm:prSet>
      <dgm:spPr/>
    </dgm:pt>
    <dgm:pt modelId="{436664F5-8A4A-40E3-9AF6-3FD9B874BEB4}" type="pres">
      <dgm:prSet presAssocID="{BF7524AE-494B-4454-AE29-945211504C75}" presName="sibTrans" presStyleCnt="0"/>
      <dgm:spPr/>
    </dgm:pt>
    <dgm:pt modelId="{BDA863CE-F546-4859-9A69-F1965C504D06}" type="pres">
      <dgm:prSet presAssocID="{65A872BA-9220-4DCC-A192-238FE1AAC817}" presName="compNode" presStyleCnt="0"/>
      <dgm:spPr/>
    </dgm:pt>
    <dgm:pt modelId="{0D8DBFE2-C6F6-4237-B1A8-6382EDE34345}" type="pres">
      <dgm:prSet presAssocID="{65A872BA-9220-4DCC-A192-238FE1AAC817}" presName="iconBgRect" presStyleLbl="bgShp" presStyleIdx="3" presStyleCnt="4"/>
      <dgm:spPr/>
    </dgm:pt>
    <dgm:pt modelId="{106CB0BA-52F8-4251-8B21-9E1713DF8A65}" type="pres">
      <dgm:prSet presAssocID="{65A872BA-9220-4DCC-A192-238FE1AAC81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ktovka"/>
        </a:ext>
      </dgm:extLst>
    </dgm:pt>
    <dgm:pt modelId="{73CF30CA-14CA-47AE-BD28-96FC07044A66}" type="pres">
      <dgm:prSet presAssocID="{65A872BA-9220-4DCC-A192-238FE1AAC817}" presName="spaceRect" presStyleCnt="0"/>
      <dgm:spPr/>
    </dgm:pt>
    <dgm:pt modelId="{AD28C306-5B31-429B-BA0F-28E5589F939E}" type="pres">
      <dgm:prSet presAssocID="{65A872BA-9220-4DCC-A192-238FE1AAC817}" presName="textRect" presStyleLbl="revTx" presStyleIdx="3" presStyleCnt="4">
        <dgm:presLayoutVars>
          <dgm:chMax val="1"/>
          <dgm:chPref val="1"/>
        </dgm:presLayoutVars>
      </dgm:prSet>
      <dgm:spPr/>
    </dgm:pt>
  </dgm:ptLst>
  <dgm:cxnLst>
    <dgm:cxn modelId="{426D0C09-FB04-4872-A225-BC9B97F898CD}" type="presOf" srcId="{33803281-D126-4B90-929A-2953CDA612AE}" destId="{E0679472-194B-4E89-A3E6-3FD008216A26}" srcOrd="0" destOrd="0" presId="urn:microsoft.com/office/officeart/2018/5/layout/IconCircleLabelList"/>
    <dgm:cxn modelId="{AD494E2C-466C-467E-9531-6CBB40D73951}" srcId="{BA53E6F0-A1CC-4BEC-9C95-CC9B22F67F29}" destId="{3C01D052-D74A-491F-BCEA-30E5D4EA29E6}" srcOrd="0" destOrd="0" parTransId="{3D26D37F-40E1-49EF-91D0-68D74B5DAA98}" sibTransId="{438835EB-89C9-4E27-B0BC-CEDD82B3F747}"/>
    <dgm:cxn modelId="{8CBCE733-6B89-4417-B34F-2E184E5B7EC6}" srcId="{BA53E6F0-A1CC-4BEC-9C95-CC9B22F67F29}" destId="{0B0E8F0E-5017-4BBA-9D4F-AB6466035728}" srcOrd="2" destOrd="0" parTransId="{AEBF0A9E-419A-4C77-A00F-C87CCE7DAC8C}" sibTransId="{BF7524AE-494B-4454-AE29-945211504C75}"/>
    <dgm:cxn modelId="{04C7873B-9551-4DF8-8FBF-B1495879214C}" srcId="{BA53E6F0-A1CC-4BEC-9C95-CC9B22F67F29}" destId="{65A872BA-9220-4DCC-A192-238FE1AAC817}" srcOrd="3" destOrd="0" parTransId="{06C80F23-3646-4901-8115-4C545A9B9A73}" sibTransId="{97D9E7F1-5163-4AC6-AB59-67E5CF774076}"/>
    <dgm:cxn modelId="{AD506263-CF74-40E1-B475-9D9A8FD89BDE}" type="presOf" srcId="{3C01D052-D74A-491F-BCEA-30E5D4EA29E6}" destId="{078B27D9-58B8-48AC-A6EE-01290AFEFCE9}" srcOrd="0" destOrd="0" presId="urn:microsoft.com/office/officeart/2018/5/layout/IconCircleLabelList"/>
    <dgm:cxn modelId="{FC2BA97E-B9D0-409E-A100-5B7576072AB3}" type="presOf" srcId="{BA53E6F0-A1CC-4BEC-9C95-CC9B22F67F29}" destId="{515D131C-E014-4C5F-888A-7E1C96F60119}" srcOrd="0" destOrd="0" presId="urn:microsoft.com/office/officeart/2018/5/layout/IconCircleLabelList"/>
    <dgm:cxn modelId="{B2E9BFBC-4CB2-4D0B-A820-F2D71485A0A7}" type="presOf" srcId="{0B0E8F0E-5017-4BBA-9D4F-AB6466035728}" destId="{48E872F0-F8A1-4509-BEC2-44B55E14654E}" srcOrd="0" destOrd="0" presId="urn:microsoft.com/office/officeart/2018/5/layout/IconCircleLabelList"/>
    <dgm:cxn modelId="{A66CD4D5-33A9-4570-AFBF-286100173443}" type="presOf" srcId="{65A872BA-9220-4DCC-A192-238FE1AAC817}" destId="{AD28C306-5B31-429B-BA0F-28E5589F939E}" srcOrd="0" destOrd="0" presId="urn:microsoft.com/office/officeart/2018/5/layout/IconCircleLabelList"/>
    <dgm:cxn modelId="{0D6CF6FC-8BEB-4283-9F84-C469593EF5C1}" srcId="{BA53E6F0-A1CC-4BEC-9C95-CC9B22F67F29}" destId="{33803281-D126-4B90-929A-2953CDA612AE}" srcOrd="1" destOrd="0" parTransId="{D4D28768-1FB2-432C-8C06-04E415483FF1}" sibTransId="{1DEDA8AF-64EA-4006-A8FE-BEDD5DA3BE67}"/>
    <dgm:cxn modelId="{61CA0B51-3683-4A27-8C15-52B1AF7FA15D}" type="presParOf" srcId="{515D131C-E014-4C5F-888A-7E1C96F60119}" destId="{4CB33D63-A3AA-41D2-A11A-9FC6854C6B87}" srcOrd="0" destOrd="0" presId="urn:microsoft.com/office/officeart/2018/5/layout/IconCircleLabelList"/>
    <dgm:cxn modelId="{7B756484-AA95-4409-A3C3-1AB66DED2970}" type="presParOf" srcId="{4CB33D63-A3AA-41D2-A11A-9FC6854C6B87}" destId="{69C21645-CD83-4A06-B8BB-8167E72B6D43}" srcOrd="0" destOrd="0" presId="urn:microsoft.com/office/officeart/2018/5/layout/IconCircleLabelList"/>
    <dgm:cxn modelId="{C39308E0-5F3C-44BA-9665-B776B297F678}" type="presParOf" srcId="{4CB33D63-A3AA-41D2-A11A-9FC6854C6B87}" destId="{BC392BA4-FBC4-4FDF-8BE6-6623CDA183D3}" srcOrd="1" destOrd="0" presId="urn:microsoft.com/office/officeart/2018/5/layout/IconCircleLabelList"/>
    <dgm:cxn modelId="{E2982A74-841E-43C2-9450-811925243962}" type="presParOf" srcId="{4CB33D63-A3AA-41D2-A11A-9FC6854C6B87}" destId="{667FB38B-6066-4578-BA94-E1A6665CB8CA}" srcOrd="2" destOrd="0" presId="urn:microsoft.com/office/officeart/2018/5/layout/IconCircleLabelList"/>
    <dgm:cxn modelId="{87FF309C-63DC-4B53-BF81-2306A1F782AD}" type="presParOf" srcId="{4CB33D63-A3AA-41D2-A11A-9FC6854C6B87}" destId="{078B27D9-58B8-48AC-A6EE-01290AFEFCE9}" srcOrd="3" destOrd="0" presId="urn:microsoft.com/office/officeart/2018/5/layout/IconCircleLabelList"/>
    <dgm:cxn modelId="{67EEF22A-ABC4-42D0-9F0C-56F6F2BBEB18}" type="presParOf" srcId="{515D131C-E014-4C5F-888A-7E1C96F60119}" destId="{C361ABBD-8B93-4ACF-AA22-439ECFCA5EEA}" srcOrd="1" destOrd="0" presId="urn:microsoft.com/office/officeart/2018/5/layout/IconCircleLabelList"/>
    <dgm:cxn modelId="{8F3DB7DE-2F1F-4730-AC4C-4AFF75807E2C}" type="presParOf" srcId="{515D131C-E014-4C5F-888A-7E1C96F60119}" destId="{2A9C5AC8-4414-4537-B3DA-974B2B3880DC}" srcOrd="2" destOrd="0" presId="urn:microsoft.com/office/officeart/2018/5/layout/IconCircleLabelList"/>
    <dgm:cxn modelId="{795F4E00-0AF7-4310-9266-97E9F8A8CE41}" type="presParOf" srcId="{2A9C5AC8-4414-4537-B3DA-974B2B3880DC}" destId="{B0B4743B-2018-4AB6-8014-9B4746280106}" srcOrd="0" destOrd="0" presId="urn:microsoft.com/office/officeart/2018/5/layout/IconCircleLabelList"/>
    <dgm:cxn modelId="{4EA475C6-4EE2-4A4F-B9A2-EBE8380F0B67}" type="presParOf" srcId="{2A9C5AC8-4414-4537-B3DA-974B2B3880DC}" destId="{830796D3-DFE1-4DA5-A135-371BC8827030}" srcOrd="1" destOrd="0" presId="urn:microsoft.com/office/officeart/2018/5/layout/IconCircleLabelList"/>
    <dgm:cxn modelId="{196E3F82-434C-47FB-8A4E-4A1B580C0CEA}" type="presParOf" srcId="{2A9C5AC8-4414-4537-B3DA-974B2B3880DC}" destId="{08ABB7A1-08C4-41B0-BFA8-4AB9264D7433}" srcOrd="2" destOrd="0" presId="urn:microsoft.com/office/officeart/2018/5/layout/IconCircleLabelList"/>
    <dgm:cxn modelId="{550DB0A5-5F5A-422F-981D-39E77A1A552C}" type="presParOf" srcId="{2A9C5AC8-4414-4537-B3DA-974B2B3880DC}" destId="{E0679472-194B-4E89-A3E6-3FD008216A26}" srcOrd="3" destOrd="0" presId="urn:microsoft.com/office/officeart/2018/5/layout/IconCircleLabelList"/>
    <dgm:cxn modelId="{EE86BD03-43F0-4B8D-AF57-A10A704D0A24}" type="presParOf" srcId="{515D131C-E014-4C5F-888A-7E1C96F60119}" destId="{B8D420B2-5463-4301-91EA-82D295711220}" srcOrd="3" destOrd="0" presId="urn:microsoft.com/office/officeart/2018/5/layout/IconCircleLabelList"/>
    <dgm:cxn modelId="{FAB8CDA9-22EB-4285-9379-6CFD0385D84A}" type="presParOf" srcId="{515D131C-E014-4C5F-888A-7E1C96F60119}" destId="{9DCC2FF4-F6D1-4048-9537-CDF453D9E96E}" srcOrd="4" destOrd="0" presId="urn:microsoft.com/office/officeart/2018/5/layout/IconCircleLabelList"/>
    <dgm:cxn modelId="{D1E38D7F-0CCB-4B64-B27E-81A40F4EBDF5}" type="presParOf" srcId="{9DCC2FF4-F6D1-4048-9537-CDF453D9E96E}" destId="{38447DB0-2FFC-44C8-8FAA-BC2002AD8BB6}" srcOrd="0" destOrd="0" presId="urn:microsoft.com/office/officeart/2018/5/layout/IconCircleLabelList"/>
    <dgm:cxn modelId="{E6ADDB7E-1267-4257-AF2D-ECF713311132}" type="presParOf" srcId="{9DCC2FF4-F6D1-4048-9537-CDF453D9E96E}" destId="{73F8ED61-09AE-49B2-92D6-FFD7042AF249}" srcOrd="1" destOrd="0" presId="urn:microsoft.com/office/officeart/2018/5/layout/IconCircleLabelList"/>
    <dgm:cxn modelId="{68284F20-3910-41A1-AD7C-30F639CF8D93}" type="presParOf" srcId="{9DCC2FF4-F6D1-4048-9537-CDF453D9E96E}" destId="{AF16C39F-072E-4310-863F-3F81CF8BFDC2}" srcOrd="2" destOrd="0" presId="urn:microsoft.com/office/officeart/2018/5/layout/IconCircleLabelList"/>
    <dgm:cxn modelId="{0CA48CE5-602B-4647-AED9-2C060434B098}" type="presParOf" srcId="{9DCC2FF4-F6D1-4048-9537-CDF453D9E96E}" destId="{48E872F0-F8A1-4509-BEC2-44B55E14654E}" srcOrd="3" destOrd="0" presId="urn:microsoft.com/office/officeart/2018/5/layout/IconCircleLabelList"/>
    <dgm:cxn modelId="{D498F12B-2D22-495D-9CE8-4F878E01E8F1}" type="presParOf" srcId="{515D131C-E014-4C5F-888A-7E1C96F60119}" destId="{436664F5-8A4A-40E3-9AF6-3FD9B874BEB4}" srcOrd="5" destOrd="0" presId="urn:microsoft.com/office/officeart/2018/5/layout/IconCircleLabelList"/>
    <dgm:cxn modelId="{0B66803A-F81F-419A-92AB-E92BB8B1DB3F}" type="presParOf" srcId="{515D131C-E014-4C5F-888A-7E1C96F60119}" destId="{BDA863CE-F546-4859-9A69-F1965C504D06}" srcOrd="6" destOrd="0" presId="urn:microsoft.com/office/officeart/2018/5/layout/IconCircleLabelList"/>
    <dgm:cxn modelId="{29DEC015-099A-421A-BC58-85F5EAE9F48C}" type="presParOf" srcId="{BDA863CE-F546-4859-9A69-F1965C504D06}" destId="{0D8DBFE2-C6F6-4237-B1A8-6382EDE34345}" srcOrd="0" destOrd="0" presId="urn:microsoft.com/office/officeart/2018/5/layout/IconCircleLabelList"/>
    <dgm:cxn modelId="{311AE273-090A-4B0B-8825-7A967AE35844}" type="presParOf" srcId="{BDA863CE-F546-4859-9A69-F1965C504D06}" destId="{106CB0BA-52F8-4251-8B21-9E1713DF8A65}" srcOrd="1" destOrd="0" presId="urn:microsoft.com/office/officeart/2018/5/layout/IconCircleLabelList"/>
    <dgm:cxn modelId="{BDAA2AB7-EE5D-4F9B-A8F0-4FA5CA8387AF}" type="presParOf" srcId="{BDA863CE-F546-4859-9A69-F1965C504D06}" destId="{73CF30CA-14CA-47AE-BD28-96FC07044A66}" srcOrd="2" destOrd="0" presId="urn:microsoft.com/office/officeart/2018/5/layout/IconCircleLabelList"/>
    <dgm:cxn modelId="{AC285F94-7B24-4126-8E2A-C1B2C6B6B183}" type="presParOf" srcId="{BDA863CE-F546-4859-9A69-F1965C504D06}" destId="{AD28C306-5B31-429B-BA0F-28E5589F939E}"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C21645-CD83-4A06-B8BB-8167E72B6D43}">
      <dsp:nvSpPr>
        <dsp:cNvPr id="0" name=""/>
        <dsp:cNvSpPr/>
      </dsp:nvSpPr>
      <dsp:spPr>
        <a:xfrm>
          <a:off x="1354685" y="92560"/>
          <a:ext cx="1098000" cy="1098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392BA4-FBC4-4FDF-8BE6-6623CDA183D3}">
      <dsp:nvSpPr>
        <dsp:cNvPr id="0" name=""/>
        <dsp:cNvSpPr/>
      </dsp:nvSpPr>
      <dsp:spPr>
        <a:xfrm>
          <a:off x="1565737" y="271474"/>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8B27D9-58B8-48AC-A6EE-01290AFEFCE9}">
      <dsp:nvSpPr>
        <dsp:cNvPr id="0" name=""/>
        <dsp:cNvSpPr/>
      </dsp:nvSpPr>
      <dsp:spPr>
        <a:xfrm>
          <a:off x="980737" y="1477474"/>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cap="all"/>
          </a:pPr>
          <a:r>
            <a:rPr lang="cs-CZ" sz="2100" kern="1200" dirty="0"/>
            <a:t>kompetence</a:t>
          </a:r>
          <a:endParaRPr lang="en-US" sz="2100" kern="1200" dirty="0"/>
        </a:p>
      </dsp:txBody>
      <dsp:txXfrm>
        <a:off x="980737" y="1477474"/>
        <a:ext cx="1800000" cy="720000"/>
      </dsp:txXfrm>
    </dsp:sp>
    <dsp:sp modelId="{B0B4743B-2018-4AB6-8014-9B4746280106}">
      <dsp:nvSpPr>
        <dsp:cNvPr id="0" name=""/>
        <dsp:cNvSpPr/>
      </dsp:nvSpPr>
      <dsp:spPr>
        <a:xfrm>
          <a:off x="3446737" y="37474"/>
          <a:ext cx="1098000" cy="1098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0796D3-DFE1-4DA5-A135-371BC8827030}">
      <dsp:nvSpPr>
        <dsp:cNvPr id="0" name=""/>
        <dsp:cNvSpPr/>
      </dsp:nvSpPr>
      <dsp:spPr>
        <a:xfrm>
          <a:off x="3680737" y="271474"/>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679472-194B-4E89-A3E6-3FD008216A26}">
      <dsp:nvSpPr>
        <dsp:cNvPr id="0" name=""/>
        <dsp:cNvSpPr/>
      </dsp:nvSpPr>
      <dsp:spPr>
        <a:xfrm>
          <a:off x="3095737" y="1477474"/>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cap="all"/>
          </a:pPr>
          <a:r>
            <a:rPr lang="cs-CZ" sz="2100" kern="1200" dirty="0"/>
            <a:t>sebevědomí</a:t>
          </a:r>
          <a:endParaRPr lang="en-US" sz="2100" kern="1200" dirty="0"/>
        </a:p>
      </dsp:txBody>
      <dsp:txXfrm>
        <a:off x="3095737" y="1477474"/>
        <a:ext cx="1800000" cy="720000"/>
      </dsp:txXfrm>
    </dsp:sp>
    <dsp:sp modelId="{38447DB0-2FFC-44C8-8FAA-BC2002AD8BB6}">
      <dsp:nvSpPr>
        <dsp:cNvPr id="0" name=""/>
        <dsp:cNvSpPr/>
      </dsp:nvSpPr>
      <dsp:spPr>
        <a:xfrm>
          <a:off x="5561737" y="37474"/>
          <a:ext cx="1098000" cy="1098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F8ED61-09AE-49B2-92D6-FFD7042AF249}">
      <dsp:nvSpPr>
        <dsp:cNvPr id="0" name=""/>
        <dsp:cNvSpPr/>
      </dsp:nvSpPr>
      <dsp:spPr>
        <a:xfrm>
          <a:off x="5795737" y="271474"/>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8E872F0-F8A1-4509-BEC2-44B55E14654E}">
      <dsp:nvSpPr>
        <dsp:cNvPr id="0" name=""/>
        <dsp:cNvSpPr/>
      </dsp:nvSpPr>
      <dsp:spPr>
        <a:xfrm>
          <a:off x="5210737" y="1477474"/>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cap="all"/>
          </a:pPr>
          <a:r>
            <a:rPr lang="cs-CZ" sz="2100" kern="1200" dirty="0"/>
            <a:t>sociální kapitál</a:t>
          </a:r>
          <a:endParaRPr lang="en-US" sz="2100" kern="1200" dirty="0"/>
        </a:p>
      </dsp:txBody>
      <dsp:txXfrm>
        <a:off x="5210737" y="1477474"/>
        <a:ext cx="1800000" cy="720000"/>
      </dsp:txXfrm>
    </dsp:sp>
    <dsp:sp modelId="{0D8DBFE2-C6F6-4237-B1A8-6382EDE34345}">
      <dsp:nvSpPr>
        <dsp:cNvPr id="0" name=""/>
        <dsp:cNvSpPr/>
      </dsp:nvSpPr>
      <dsp:spPr>
        <a:xfrm>
          <a:off x="3446737" y="2647474"/>
          <a:ext cx="1098000" cy="109800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6CB0BA-52F8-4251-8B21-9E1713DF8A65}">
      <dsp:nvSpPr>
        <dsp:cNvPr id="0" name=""/>
        <dsp:cNvSpPr/>
      </dsp:nvSpPr>
      <dsp:spPr>
        <a:xfrm>
          <a:off x="3680737" y="2881474"/>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28C306-5B31-429B-BA0F-28E5589F939E}">
      <dsp:nvSpPr>
        <dsp:cNvPr id="0" name=""/>
        <dsp:cNvSpPr/>
      </dsp:nvSpPr>
      <dsp:spPr>
        <a:xfrm>
          <a:off x="3095737" y="4087474"/>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defRPr cap="all"/>
          </a:pPr>
          <a:r>
            <a:rPr lang="cs-CZ" sz="2100" kern="1200" dirty="0"/>
            <a:t>trh práce</a:t>
          </a:r>
          <a:endParaRPr lang="en-US" sz="2100" kern="1200" dirty="0"/>
        </a:p>
      </dsp:txBody>
      <dsp:txXfrm>
        <a:off x="3095737" y="4087474"/>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
    <p:spTree>
      <p:nvGrpSpPr>
        <p:cNvPr id="1" name=""/>
        <p:cNvGrpSpPr/>
        <p:nvPr/>
      </p:nvGrpSpPr>
      <p:grpSpPr>
        <a:xfrm>
          <a:off x="0" y="0"/>
          <a:ext cx="0" cy="0"/>
          <a:chOff x="0" y="0"/>
          <a:chExt cx="0" cy="0"/>
        </a:xfrm>
      </p:grpSpPr>
      <p:sp>
        <p:nvSpPr>
          <p:cNvPr id="4" name="Zástupný symbol pro číslo snímku">
            <a:extLst>
              <a:ext uri="{FF2B5EF4-FFF2-40B4-BE49-F238E27FC236}">
                <a16:creationId xmlns:a16="http://schemas.microsoft.com/office/drawing/2014/main" id="{F5844131-F511-F386-6DC5-BD027598F984}"/>
              </a:ext>
            </a:extLst>
          </p:cNvPr>
          <p:cNvSpPr>
            <a:spLocks noGrp="1"/>
          </p:cNvSpPr>
          <p:nvPr>
            <p:ph type="sldNum" sz="quarter" idx="13"/>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cxnSp>
        <p:nvCxnSpPr>
          <p:cNvPr id="7" name="Linka">
            <a:extLst>
              <a:ext uri="{FF2B5EF4-FFF2-40B4-BE49-F238E27FC236}">
                <a16:creationId xmlns:a16="http://schemas.microsoft.com/office/drawing/2014/main" id="{41975FDE-C590-87AA-7EC5-7D3F0FFF229B}"/>
              </a:ext>
            </a:extLst>
          </p:cNvPr>
          <p:cNvCxnSpPr>
            <a:cxnSpLocks/>
          </p:cNvCxnSpPr>
          <p:nvPr userDrawn="1"/>
        </p:nvCxnSpPr>
        <p:spPr>
          <a:xfrm>
            <a:off x="6774547" y="716990"/>
            <a:ext cx="95644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RILSA logomark horní" descr="rilsa, výzkumný ústav práce a sociálních věcí">
            <a:extLst>
              <a:ext uri="{FF2B5EF4-FFF2-40B4-BE49-F238E27FC236}">
                <a16:creationId xmlns:a16="http://schemas.microsoft.com/office/drawing/2014/main" id="{62240DB7-E33A-0583-1104-D59DBE0520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4497" y="217723"/>
            <a:ext cx="983170" cy="981757"/>
          </a:xfrm>
          <a:prstGeom prst="rect">
            <a:avLst/>
          </a:prstGeom>
        </p:spPr>
      </p:pic>
      <p:sp>
        <p:nvSpPr>
          <p:cNvPr id="3" name="Jméno prezentujícího">
            <a:extLst>
              <a:ext uri="{FF2B5EF4-FFF2-40B4-BE49-F238E27FC236}">
                <a16:creationId xmlns:a16="http://schemas.microsoft.com/office/drawing/2014/main" id="{54BD8237-721F-0AE3-7042-09D173E2662D}"/>
              </a:ext>
            </a:extLst>
          </p:cNvPr>
          <p:cNvSpPr>
            <a:spLocks noGrp="1"/>
          </p:cNvSpPr>
          <p:nvPr>
            <p:ph type="body" sz="quarter" idx="14" hasCustomPrompt="1"/>
          </p:nvPr>
        </p:nvSpPr>
        <p:spPr>
          <a:xfrm>
            <a:off x="576263" y="2606675"/>
            <a:ext cx="6147266" cy="1217613"/>
          </a:xfrm>
          <a:prstGeom prst="rect">
            <a:avLst/>
          </a:prstGeom>
        </p:spPr>
        <p:txBody>
          <a:bodyPr lIns="0" tIns="0" rIns="0" bIns="0">
            <a:noAutofit/>
          </a:bodyPr>
          <a:lstStyle>
            <a:lvl1pPr marL="0" indent="0">
              <a:buNone/>
              <a:defRPr sz="2400">
                <a:solidFill>
                  <a:schemeClr val="tx1"/>
                </a:solidFill>
                <a:latin typeface="Nunito Sans ExtraLight" panose="00000300000000000000" pitchFamily="2" charset="0"/>
              </a:defRPr>
            </a:lvl1pPr>
          </a:lstStyle>
          <a:p>
            <a:pPr lvl="0"/>
            <a:r>
              <a:rPr lang="cs-CZ" dirty="0"/>
              <a:t>Jméno prezentujícího</a:t>
            </a:r>
          </a:p>
        </p:txBody>
      </p:sp>
      <p:sp>
        <p:nvSpPr>
          <p:cNvPr id="28" name="Hlavní 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1" y="1203325"/>
            <a:ext cx="6732589" cy="1216025"/>
          </a:xfrm>
          <a:prstGeom prst="rect">
            <a:avLst/>
          </a:prstGeom>
        </p:spPr>
        <p:txBody>
          <a:bodyPr lIns="0" tIns="0" rIns="0" bIns="0">
            <a:noAutofit/>
          </a:bodyPr>
          <a:lstStyle>
            <a:lvl1pPr marL="0" indent="0">
              <a:buNone/>
              <a:defRPr sz="4200">
                <a:solidFill>
                  <a:schemeClr val="tx2"/>
                </a:solidFill>
                <a:latin typeface="Nunito Sans SemiBold" panose="00000700000000000000" pitchFamily="2" charset="0"/>
              </a:defRPr>
            </a:lvl1pPr>
          </a:lstStyle>
          <a:p>
            <a:pPr lvl="0"/>
            <a:r>
              <a:rPr lang="cs-CZ" dirty="0"/>
              <a:t>Hlavní nadpis </a:t>
            </a:r>
            <a:br>
              <a:rPr lang="cs-CZ" dirty="0"/>
            </a:br>
            <a:r>
              <a:rPr lang="cs-CZ" dirty="0"/>
              <a:t>prezentace</a:t>
            </a:r>
          </a:p>
        </p:txBody>
      </p:sp>
      <p:pic>
        <p:nvPicPr>
          <p:cNvPr id="5" name="Kasiopea">
            <a:extLst>
              <a:ext uri="{FF2B5EF4-FFF2-40B4-BE49-F238E27FC236}">
                <a16:creationId xmlns:a16="http://schemas.microsoft.com/office/drawing/2014/main" id="{344415B8-BA83-8A12-CFCF-614A1ED7131B}"/>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3360131"/>
            <a:ext cx="7200900" cy="2669441"/>
          </a:xfrm>
          <a:prstGeom prst="rect">
            <a:avLst/>
          </a:prstGeom>
        </p:spPr>
      </p:pic>
    </p:spTree>
    <p:extLst>
      <p:ext uri="{BB962C8B-B14F-4D97-AF65-F5344CB8AC3E}">
        <p14:creationId xmlns:p14="http://schemas.microsoft.com/office/powerpoint/2010/main" val="1524306079"/>
      </p:ext>
    </p:extLst>
  </p:cSld>
  <p:clrMapOvr>
    <a:masterClrMapping/>
  </p:clrMapOvr>
  <p:extLst>
    <p:ext uri="{DCECCB84-F9BA-43D5-87BE-67443E8EF086}">
      <p15:sldGuideLst xmlns:p15="http://schemas.microsoft.com/office/powerpoint/2012/main">
        <p15:guide id="1" orient="horz" pos="2341">
          <p15:clr>
            <a:srgbClr val="9FCC3B"/>
          </p15:clr>
        </p15:guide>
        <p15:guide id="2" pos="2880">
          <p15:clr>
            <a:srgbClr val="9FCC3B"/>
          </p15:clr>
        </p15:guide>
        <p15:guide id="4" pos="5397">
          <p15:clr>
            <a:srgbClr val="FDE53C"/>
          </p15:clr>
        </p15:guide>
        <p15:guide id="5" orient="horz" pos="754">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686">
          <p15:clr>
            <a:srgbClr val="FBAE40"/>
          </p15:clr>
        </p15:guide>
        <p15:guide id="19" orient="horz" pos="2273">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0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ek - vložený">
    <p:spTree>
      <p:nvGrpSpPr>
        <p:cNvPr id="1" name=""/>
        <p:cNvGrpSpPr/>
        <p:nvPr/>
      </p:nvGrpSpPr>
      <p:grpSpPr>
        <a:xfrm>
          <a:off x="0" y="0"/>
          <a:ext cx="0" cy="0"/>
          <a:chOff x="0" y="0"/>
          <a:chExt cx="0" cy="0"/>
        </a:xfrm>
      </p:grpSpPr>
      <p:sp>
        <p:nvSpPr>
          <p:cNvPr id="11" name="Zástupný symbol pro číslo snímku">
            <a:extLst>
              <a:ext uri="{FF2B5EF4-FFF2-40B4-BE49-F238E27FC236}">
                <a16:creationId xmlns:a16="http://schemas.microsoft.com/office/drawing/2014/main" id="{8BC4E4BC-C61A-F736-AAC2-ED4A67CF3E85}"/>
              </a:ext>
            </a:extLst>
          </p:cNvPr>
          <p:cNvSpPr>
            <a:spLocks noGrp="1"/>
          </p:cNvSpPr>
          <p:nvPr>
            <p:ph type="sldNum" sz="quarter" idx="13"/>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9" name="Zástupný symbol pro zápatí">
            <a:extLst>
              <a:ext uri="{FF2B5EF4-FFF2-40B4-BE49-F238E27FC236}">
                <a16:creationId xmlns:a16="http://schemas.microsoft.com/office/drawing/2014/main" id="{C1C8E0DC-E6F6-078F-8CE5-97421C2402DF}"/>
              </a:ext>
            </a:extLst>
          </p:cNvPr>
          <p:cNvSpPr>
            <a:spLocks noGrp="1"/>
          </p:cNvSpPr>
          <p:nvPr>
            <p:ph type="ftr" sz="quarter" idx="12"/>
          </p:nvPr>
        </p:nvSpPr>
        <p:spPr/>
        <p:txBody>
          <a:bodyPr/>
          <a:lstStyle>
            <a:lvl1pPr>
              <a:defRPr>
                <a:solidFill>
                  <a:schemeClr val="tx2"/>
                </a:solidFill>
              </a:defRPr>
            </a:lvl1pPr>
          </a:lstStyle>
          <a:p>
            <a:endParaRPr lang="cs-CZ"/>
          </a:p>
        </p:txBody>
      </p:sp>
      <p:cxnSp>
        <p:nvCxnSpPr>
          <p:cNvPr id="6" name="Linka">
            <a:extLst>
              <a:ext uri="{FF2B5EF4-FFF2-40B4-BE49-F238E27FC236}">
                <a16:creationId xmlns:a16="http://schemas.microsoft.com/office/drawing/2014/main" id="{E875174A-20F5-D6F9-DCBD-BA1F88291A7A}"/>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Logomark RILSA" descr="rilsa, výzkumný ústav práce a sociálních věcí">
            <a:extLst>
              <a:ext uri="{FF2B5EF4-FFF2-40B4-BE49-F238E27FC236}">
                <a16:creationId xmlns:a16="http://schemas.microsoft.com/office/drawing/2014/main" id="{13A63378-2222-3615-1E41-E944438D1E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3" name="Zástupný symbol obrázku">
            <a:extLst>
              <a:ext uri="{FF2B5EF4-FFF2-40B4-BE49-F238E27FC236}">
                <a16:creationId xmlns:a16="http://schemas.microsoft.com/office/drawing/2014/main" id="{C460DA2D-14A0-C170-2C55-D56208D7CB79}"/>
              </a:ext>
            </a:extLst>
          </p:cNvPr>
          <p:cNvSpPr>
            <a:spLocks noGrp="1"/>
          </p:cNvSpPr>
          <p:nvPr>
            <p:ph type="pic" sz="quarter" idx="14"/>
          </p:nvPr>
        </p:nvSpPr>
        <p:spPr>
          <a:xfrm>
            <a:off x="576263" y="1341438"/>
            <a:ext cx="7991475" cy="4895850"/>
          </a:xfrm>
          <a:prstGeom prst="rect">
            <a:avLst/>
          </a:prstGeom>
        </p:spPr>
        <p:txBody>
          <a:bodyPr/>
          <a:lstStyle>
            <a:lvl1pPr marL="0" indent="0">
              <a:buNone/>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cs-CZ"/>
              <a:t>Kliknutím na ikonu přidáte obrázek.</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3887787"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015775"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Nadpis s obrázkem v kontejneru</a:t>
            </a:r>
          </a:p>
        </p:txBody>
      </p:sp>
    </p:spTree>
    <p:extLst>
      <p:ext uri="{BB962C8B-B14F-4D97-AF65-F5344CB8AC3E}">
        <p14:creationId xmlns:p14="http://schemas.microsoft.com/office/powerpoint/2010/main" val="2889318200"/>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brázek - celá strana, bílé logo">
    <p:spTree>
      <p:nvGrpSpPr>
        <p:cNvPr id="1" name=""/>
        <p:cNvGrpSpPr/>
        <p:nvPr/>
      </p:nvGrpSpPr>
      <p:grpSpPr>
        <a:xfrm>
          <a:off x="0" y="0"/>
          <a:ext cx="0" cy="0"/>
          <a:chOff x="0" y="0"/>
          <a:chExt cx="0" cy="0"/>
        </a:xfrm>
      </p:grpSpPr>
      <p:sp>
        <p:nvSpPr>
          <p:cNvPr id="4" name="Zástupný symbol obrázku">
            <a:extLst>
              <a:ext uri="{FF2B5EF4-FFF2-40B4-BE49-F238E27FC236}">
                <a16:creationId xmlns:a16="http://schemas.microsoft.com/office/drawing/2014/main" id="{5D7E9474-04A3-D45D-4D29-DC2B2C1A15B4}"/>
              </a:ext>
            </a:extLst>
          </p:cNvPr>
          <p:cNvSpPr>
            <a:spLocks noGrp="1"/>
          </p:cNvSpPr>
          <p:nvPr>
            <p:ph type="pic" sz="quarter" idx="14" hasCustomPrompt="1"/>
          </p:nvPr>
        </p:nvSpPr>
        <p:spPr>
          <a:xfrm>
            <a:off x="0" y="0"/>
            <a:ext cx="9144000" cy="6858000"/>
          </a:xfrm>
          <a:prstGeom prst="rect">
            <a:avLst/>
          </a:prstGeom>
        </p:spPr>
        <p:txBody>
          <a:bodyPr/>
          <a:lstStyle>
            <a:lvl1pPr marL="0" indent="0">
              <a:buNone/>
              <a:defRPr/>
            </a:lvl1pPr>
          </a:lstStyle>
          <a:p>
            <a:r>
              <a:rPr lang="cs-CZ" dirty="0"/>
              <a:t>Obrázek</a:t>
            </a:r>
          </a:p>
        </p:txBody>
      </p:sp>
      <p:sp>
        <p:nvSpPr>
          <p:cNvPr id="11" name="Zástupný symbol pro číslo snímku">
            <a:extLst>
              <a:ext uri="{FF2B5EF4-FFF2-40B4-BE49-F238E27FC236}">
                <a16:creationId xmlns:a16="http://schemas.microsoft.com/office/drawing/2014/main" id="{8BC4E4BC-C61A-F736-AAC2-ED4A67CF3E85}"/>
              </a:ext>
            </a:extLst>
          </p:cNvPr>
          <p:cNvSpPr>
            <a:spLocks noGrp="1"/>
          </p:cNvSpPr>
          <p:nvPr>
            <p:ph type="sldNum" sz="quarter" idx="13"/>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9" name="Logo zápatí">
            <a:extLst>
              <a:ext uri="{FF2B5EF4-FFF2-40B4-BE49-F238E27FC236}">
                <a16:creationId xmlns:a16="http://schemas.microsoft.com/office/drawing/2014/main" id="{C1C8E0DC-E6F6-078F-8CE5-97421C2402DF}"/>
              </a:ext>
            </a:extLst>
          </p:cNvPr>
          <p:cNvSpPr>
            <a:spLocks noGrp="1"/>
          </p:cNvSpPr>
          <p:nvPr>
            <p:ph type="ftr" sz="quarter" idx="12"/>
          </p:nvPr>
        </p:nvSpPr>
        <p:spPr>
          <a:xfrm>
            <a:off x="463723" y="6044083"/>
            <a:ext cx="2470124" cy="894439"/>
          </a:xfrm>
          <a:blipFill>
            <a:blip r:embed="rId2">
              <a:extLst>
                <a:ext uri="{96DAC541-7B7A-43D3-8B79-37D633B846F1}">
                  <asvg:svgBlip xmlns:asvg="http://schemas.microsoft.com/office/drawing/2016/SVG/main" r:embed="rId3"/>
                </a:ext>
              </a:extLst>
            </a:blip>
            <a:stretch>
              <a:fillRect/>
            </a:stretch>
          </a:blipFill>
        </p:spPr>
        <p:txBody>
          <a:bodyPr/>
          <a:lstStyle>
            <a:lvl1pPr>
              <a:defRPr>
                <a:solidFill>
                  <a:schemeClr val="tx2"/>
                </a:solidFill>
              </a:defRPr>
            </a:lvl1pPr>
          </a:lstStyle>
          <a:p>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Celostránkový obrázek s nadpisem</a:t>
            </a:r>
          </a:p>
        </p:txBody>
      </p:sp>
    </p:spTree>
    <p:extLst>
      <p:ext uri="{BB962C8B-B14F-4D97-AF65-F5344CB8AC3E}">
        <p14:creationId xmlns:p14="http://schemas.microsoft.com/office/powerpoint/2010/main" val="821504011"/>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rázek - celá strana, černé logo">
    <p:spTree>
      <p:nvGrpSpPr>
        <p:cNvPr id="1" name=""/>
        <p:cNvGrpSpPr/>
        <p:nvPr/>
      </p:nvGrpSpPr>
      <p:grpSpPr>
        <a:xfrm>
          <a:off x="0" y="0"/>
          <a:ext cx="0" cy="0"/>
          <a:chOff x="0" y="0"/>
          <a:chExt cx="0" cy="0"/>
        </a:xfrm>
      </p:grpSpPr>
      <p:sp>
        <p:nvSpPr>
          <p:cNvPr id="4" name="Zástupný symbol obrázku">
            <a:extLst>
              <a:ext uri="{FF2B5EF4-FFF2-40B4-BE49-F238E27FC236}">
                <a16:creationId xmlns:a16="http://schemas.microsoft.com/office/drawing/2014/main" id="{5D7E9474-04A3-D45D-4D29-DC2B2C1A15B4}"/>
              </a:ext>
            </a:extLst>
          </p:cNvPr>
          <p:cNvSpPr>
            <a:spLocks noGrp="1"/>
          </p:cNvSpPr>
          <p:nvPr>
            <p:ph type="pic" sz="quarter" idx="14" hasCustomPrompt="1"/>
          </p:nvPr>
        </p:nvSpPr>
        <p:spPr>
          <a:xfrm>
            <a:off x="0" y="0"/>
            <a:ext cx="9144000" cy="6858000"/>
          </a:xfrm>
          <a:prstGeom prst="rect">
            <a:avLst/>
          </a:prstGeom>
        </p:spPr>
        <p:txBody>
          <a:bodyPr/>
          <a:lstStyle>
            <a:lvl1pPr marL="0" indent="0">
              <a:buNone/>
              <a:defRPr/>
            </a:lvl1pPr>
          </a:lstStyle>
          <a:p>
            <a:r>
              <a:rPr lang="cs-CZ" dirty="0"/>
              <a:t>Obrázek</a:t>
            </a:r>
          </a:p>
        </p:txBody>
      </p:sp>
      <p:sp>
        <p:nvSpPr>
          <p:cNvPr id="11" name="Zástupný symbol pro číslo snímku">
            <a:extLst>
              <a:ext uri="{FF2B5EF4-FFF2-40B4-BE49-F238E27FC236}">
                <a16:creationId xmlns:a16="http://schemas.microsoft.com/office/drawing/2014/main" id="{8BC4E4BC-C61A-F736-AAC2-ED4A67CF3E85}"/>
              </a:ext>
            </a:extLst>
          </p:cNvPr>
          <p:cNvSpPr>
            <a:spLocks noGrp="1"/>
          </p:cNvSpPr>
          <p:nvPr>
            <p:ph type="sldNum" sz="quarter" idx="13"/>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9" name="Logo zápatí">
            <a:extLst>
              <a:ext uri="{FF2B5EF4-FFF2-40B4-BE49-F238E27FC236}">
                <a16:creationId xmlns:a16="http://schemas.microsoft.com/office/drawing/2014/main" id="{C1C8E0DC-E6F6-078F-8CE5-97421C2402DF}"/>
              </a:ext>
            </a:extLst>
          </p:cNvPr>
          <p:cNvSpPr>
            <a:spLocks noGrp="1"/>
          </p:cNvSpPr>
          <p:nvPr>
            <p:ph type="ftr" sz="quarter" idx="12"/>
          </p:nvPr>
        </p:nvSpPr>
        <p:spPr>
          <a:xfrm>
            <a:off x="463723" y="6044083"/>
            <a:ext cx="2470124" cy="894439"/>
          </a:xfrm>
          <a:blipFill>
            <a:blip r:embed="rId2">
              <a:extLst>
                <a:ext uri="{96DAC541-7B7A-43D3-8B79-37D633B846F1}">
                  <asvg:svgBlip xmlns:asvg="http://schemas.microsoft.com/office/drawing/2016/SVG/main" r:embed="rId3"/>
                </a:ext>
              </a:extLst>
            </a:blip>
            <a:stretch>
              <a:fillRect/>
            </a:stretch>
          </a:blipFill>
        </p:spPr>
        <p:txBody>
          <a:bodyPr/>
          <a:lstStyle>
            <a:lvl1pPr>
              <a:defRPr>
                <a:solidFill>
                  <a:schemeClr val="tx2"/>
                </a:solidFill>
              </a:defRPr>
            </a:lvl1pPr>
          </a:lstStyle>
          <a:p>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Celostránkový obrázek s nadpisem</a:t>
            </a:r>
          </a:p>
        </p:txBody>
      </p:sp>
    </p:spTree>
    <p:extLst>
      <p:ext uri="{BB962C8B-B14F-4D97-AF65-F5344CB8AC3E}">
        <p14:creationId xmlns:p14="http://schemas.microsoft.com/office/powerpoint/2010/main" val="3311883715"/>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rázek - 1 sloupec+obrázek">
    <p:spTree>
      <p:nvGrpSpPr>
        <p:cNvPr id="1" name=""/>
        <p:cNvGrpSpPr/>
        <p:nvPr/>
      </p:nvGrpSpPr>
      <p:grpSpPr>
        <a:xfrm>
          <a:off x="0" y="0"/>
          <a:ext cx="0" cy="0"/>
          <a:chOff x="0" y="0"/>
          <a:chExt cx="0" cy="0"/>
        </a:xfrm>
      </p:grpSpPr>
      <p:sp>
        <p:nvSpPr>
          <p:cNvPr id="4" name="Zástupný symbol obrázku">
            <a:extLst>
              <a:ext uri="{FF2B5EF4-FFF2-40B4-BE49-F238E27FC236}">
                <a16:creationId xmlns:a16="http://schemas.microsoft.com/office/drawing/2014/main" id="{C7F32E6D-08AB-FF05-3D80-122F290FDEEC}"/>
              </a:ext>
            </a:extLst>
          </p:cNvPr>
          <p:cNvSpPr>
            <a:spLocks noGrp="1"/>
          </p:cNvSpPr>
          <p:nvPr>
            <p:ph type="pic" sz="quarter" idx="13"/>
          </p:nvPr>
        </p:nvSpPr>
        <p:spPr>
          <a:xfrm>
            <a:off x="4572000" y="0"/>
            <a:ext cx="4572000" cy="6858000"/>
          </a:xfrm>
          <a:prstGeom prst="rect">
            <a:avLst/>
          </a:prstGeom>
        </p:spPr>
        <p:txBody>
          <a:bodyPr/>
          <a:lstStyle>
            <a:lvl1pPr marL="0" indent="0">
              <a:buNone/>
              <a:defRPr/>
            </a:lvl1pPr>
          </a:lstStyle>
          <a:p>
            <a:r>
              <a:rPr lang="cs-CZ"/>
              <a:t>Kliknutím na ikonu přidáte obrázek.</a:t>
            </a:r>
          </a:p>
        </p:txBody>
      </p:sp>
      <p:cxnSp>
        <p:nvCxnSpPr>
          <p:cNvPr id="7" name="Linka">
            <a:extLst>
              <a:ext uri="{FF2B5EF4-FFF2-40B4-BE49-F238E27FC236}">
                <a16:creationId xmlns:a16="http://schemas.microsoft.com/office/drawing/2014/main" id="{6DD88A00-996C-8973-76B5-1B31500BB3E0}"/>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Logomark RILSA" descr="rilsa, výzkumný ústav práce a sociálních věcí">
            <a:extLst>
              <a:ext uri="{FF2B5EF4-FFF2-40B4-BE49-F238E27FC236}">
                <a16:creationId xmlns:a16="http://schemas.microsoft.com/office/drawing/2014/main" id="{18C0EBD4-F4FF-7854-5F1C-6F4A21C8AB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2" name="Zástupný symbol pro zápatí">
            <a:extLst>
              <a:ext uri="{FF2B5EF4-FFF2-40B4-BE49-F238E27FC236}">
                <a16:creationId xmlns:a16="http://schemas.microsoft.com/office/drawing/2014/main" id="{F3E4D909-D4FC-2FC7-4588-DB9FA05E82D2}"/>
              </a:ext>
            </a:extLst>
          </p:cNvPr>
          <p:cNvSpPr>
            <a:spLocks noGrp="1"/>
          </p:cNvSpPr>
          <p:nvPr>
            <p:ph type="ftr" sz="quarter" idx="14"/>
          </p:nvPr>
        </p:nvSpPr>
        <p:spPr>
          <a:xfrm>
            <a:off x="3028950" y="6356350"/>
            <a:ext cx="3086100" cy="365125"/>
          </a:xfrm>
        </p:spPr>
        <p:txBody>
          <a:bodyPr/>
          <a:lstStyle>
            <a:lvl1pPr>
              <a:defRPr>
                <a:solidFill>
                  <a:schemeClr val="tx2"/>
                </a:solidFill>
              </a:defRPr>
            </a:lvl1pPr>
          </a:lstStyle>
          <a:p>
            <a:endParaRPr lang="cs-CZ" dirty="0"/>
          </a:p>
        </p:txBody>
      </p:sp>
      <p:sp>
        <p:nvSpPr>
          <p:cNvPr id="6" name="Zástupný symbol pro číslo snímku">
            <a:extLst>
              <a:ext uri="{FF2B5EF4-FFF2-40B4-BE49-F238E27FC236}">
                <a16:creationId xmlns:a16="http://schemas.microsoft.com/office/drawing/2014/main" id="{9AF77C70-38C2-6DE3-71BA-C184E24A2076}"/>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3" name="Zástupný obsah">
            <a:extLst>
              <a:ext uri="{FF2B5EF4-FFF2-40B4-BE49-F238E27FC236}">
                <a16:creationId xmlns:a16="http://schemas.microsoft.com/office/drawing/2014/main" id="{FE54D9B4-F806-EF92-7893-24EF063F4129}"/>
              </a:ext>
            </a:extLst>
          </p:cNvPr>
          <p:cNvSpPr>
            <a:spLocks noGrp="1"/>
          </p:cNvSpPr>
          <p:nvPr>
            <p:ph sz="quarter" idx="12"/>
          </p:nvPr>
        </p:nvSpPr>
        <p:spPr>
          <a:xfrm>
            <a:off x="576263" y="1341438"/>
            <a:ext cx="3887787" cy="4895850"/>
          </a:xfrm>
          <a:prstGeom prst="rect">
            <a:avLst/>
          </a:prstGeom>
        </p:spPr>
        <p:txBody>
          <a:bodyPr/>
          <a:lstStyle>
            <a:lvl1pPr>
              <a:buClr>
                <a:srgbClr val="F0CA81"/>
              </a:buClr>
              <a:defRPr lang="cs-CZ" dirty="0"/>
            </a:lvl1pPr>
            <a:lvl2pPr>
              <a:buClr>
                <a:srgbClr val="F0CA81"/>
              </a:buClr>
              <a:defRPr lang="cs-CZ" dirty="0"/>
            </a:lvl2pPr>
            <a:lvl3pPr>
              <a:buClr>
                <a:srgbClr val="F0CA81"/>
              </a:buClr>
              <a:defRPr lang="cs-CZ" dirty="0"/>
            </a:lvl3pPr>
            <a:lvl4pPr>
              <a:buClr>
                <a:srgbClr val="F0CA81"/>
              </a:buClr>
              <a:defRPr lang="cs-CZ" dirty="0"/>
            </a:lvl4pPr>
            <a:lvl5pPr>
              <a:buClr>
                <a:srgbClr val="F0CA81"/>
              </a:buClr>
              <a:defRPr lang="cs-CZ" dirty="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3887787"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3887787"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Nadpis s obrázkem</a:t>
            </a:r>
          </a:p>
        </p:txBody>
      </p:sp>
    </p:spTree>
    <p:extLst>
      <p:ext uri="{BB962C8B-B14F-4D97-AF65-F5344CB8AC3E}">
        <p14:creationId xmlns:p14="http://schemas.microsoft.com/office/powerpoint/2010/main" val="978216942"/>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itát">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F6F2CC44-C935-B1AD-2E33-83157421C0B3}"/>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D4AEF6E3-428A-0ED8-243E-E71F4A2BFA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11" name="Autor citátu">
            <a:extLst>
              <a:ext uri="{FF2B5EF4-FFF2-40B4-BE49-F238E27FC236}">
                <a16:creationId xmlns:a16="http://schemas.microsoft.com/office/drawing/2014/main" id="{3C16AE21-9C94-0A3A-2490-491BEFD0AB06}"/>
              </a:ext>
            </a:extLst>
          </p:cNvPr>
          <p:cNvSpPr>
            <a:spLocks noGrp="1"/>
          </p:cNvSpPr>
          <p:nvPr>
            <p:ph type="body" sz="quarter" idx="17" hasCustomPrompt="1"/>
          </p:nvPr>
        </p:nvSpPr>
        <p:spPr>
          <a:xfrm>
            <a:off x="1943100" y="5008694"/>
            <a:ext cx="5257799" cy="452438"/>
          </a:xfrm>
          <a:prstGeom prst="rect">
            <a:avLst/>
          </a:prstGeom>
        </p:spPr>
        <p:txBody>
          <a:bodyPr/>
          <a:lstStyle>
            <a:lvl1pPr marL="0" indent="0" algn="ctr">
              <a:buNone/>
              <a:defRPr sz="2200">
                <a:solidFill>
                  <a:schemeClr val="accent3"/>
                </a:solidFill>
              </a:defRPr>
            </a:lvl1pPr>
          </a:lstStyle>
          <a:p>
            <a:pPr lvl="0"/>
            <a:r>
              <a:rPr lang="cs-CZ" dirty="0"/>
              <a:t>Autor citátu</a:t>
            </a:r>
          </a:p>
        </p:txBody>
      </p:sp>
      <p:sp>
        <p:nvSpPr>
          <p:cNvPr id="4" name="Znění citátu">
            <a:extLst>
              <a:ext uri="{FF2B5EF4-FFF2-40B4-BE49-F238E27FC236}">
                <a16:creationId xmlns:a16="http://schemas.microsoft.com/office/drawing/2014/main" id="{4AC70CB8-C943-921A-287D-F17FE8218568}"/>
              </a:ext>
            </a:extLst>
          </p:cNvPr>
          <p:cNvSpPr>
            <a:spLocks noGrp="1"/>
          </p:cNvSpPr>
          <p:nvPr>
            <p:ph type="body" sz="quarter" idx="16" hasCustomPrompt="1"/>
          </p:nvPr>
        </p:nvSpPr>
        <p:spPr>
          <a:xfrm>
            <a:off x="1073150" y="2248694"/>
            <a:ext cx="7021513" cy="1987745"/>
          </a:xfrm>
          <a:prstGeom prst="rect">
            <a:avLst/>
          </a:prstGeom>
        </p:spPr>
        <p:txBody>
          <a:bodyPr/>
          <a:lstStyle>
            <a:lvl1pPr marL="0" indent="0" algn="ctr">
              <a:buNone/>
              <a:defRPr sz="2200" i="1"/>
            </a:lvl1pPr>
          </a:lstStyle>
          <a:p>
            <a:pPr lvl="0"/>
            <a:r>
              <a:rPr lang="cs-CZ" dirty="0"/>
              <a:t>Znění citátu</a:t>
            </a:r>
          </a:p>
        </p:txBody>
      </p:sp>
      <p:sp>
        <p:nvSpPr>
          <p:cNvPr id="9" name="Uvozovky">
            <a:extLst>
              <a:ext uri="{FF2B5EF4-FFF2-40B4-BE49-F238E27FC236}">
                <a16:creationId xmlns:a16="http://schemas.microsoft.com/office/drawing/2014/main" id="{D63B97D1-CED4-F5A6-75EC-F5546097D3E7}"/>
              </a:ext>
            </a:extLst>
          </p:cNvPr>
          <p:cNvSpPr txBox="1"/>
          <p:nvPr userDrawn="1"/>
        </p:nvSpPr>
        <p:spPr>
          <a:xfrm>
            <a:off x="4252436" y="494824"/>
            <a:ext cx="639127" cy="1477328"/>
          </a:xfrm>
          <a:prstGeom prst="rect">
            <a:avLst/>
          </a:prstGeom>
          <a:noFill/>
        </p:spPr>
        <p:txBody>
          <a:bodyPr wrap="square" rtlCol="0" anchor="ctr">
            <a:spAutoFit/>
          </a:bodyPr>
          <a:lstStyle/>
          <a:p>
            <a:pPr algn="ctr"/>
            <a:r>
              <a:rPr lang="cs-CZ" sz="9000" dirty="0">
                <a:solidFill>
                  <a:srgbClr val="F0CA81"/>
                </a:solidFill>
                <a:latin typeface="Nunito Sans ExtraBold" panose="00000900000000000000" pitchFamily="2" charset="0"/>
              </a:rPr>
              <a:t>„</a:t>
            </a:r>
          </a:p>
        </p:txBody>
      </p:sp>
    </p:spTree>
    <p:extLst>
      <p:ext uri="{BB962C8B-B14F-4D97-AF65-F5344CB8AC3E}">
        <p14:creationId xmlns:p14="http://schemas.microsoft.com/office/powerpoint/2010/main" val="2959807863"/>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itát s obrázkem">
    <p:spTree>
      <p:nvGrpSpPr>
        <p:cNvPr id="1" name=""/>
        <p:cNvGrpSpPr/>
        <p:nvPr/>
      </p:nvGrpSpPr>
      <p:grpSpPr>
        <a:xfrm>
          <a:off x="0" y="0"/>
          <a:ext cx="0" cy="0"/>
          <a:chOff x="0" y="0"/>
          <a:chExt cx="0" cy="0"/>
        </a:xfrm>
      </p:grpSpPr>
      <p:sp>
        <p:nvSpPr>
          <p:cNvPr id="11" name="Zástupný symbol obrázku">
            <a:extLst>
              <a:ext uri="{FF2B5EF4-FFF2-40B4-BE49-F238E27FC236}">
                <a16:creationId xmlns:a16="http://schemas.microsoft.com/office/drawing/2014/main" id="{67F916BF-700F-6397-9D63-79FC42A5926E}"/>
              </a:ext>
            </a:extLst>
          </p:cNvPr>
          <p:cNvSpPr>
            <a:spLocks noGrp="1"/>
          </p:cNvSpPr>
          <p:nvPr>
            <p:ph type="pic" sz="quarter" idx="16"/>
          </p:nvPr>
        </p:nvSpPr>
        <p:spPr>
          <a:xfrm>
            <a:off x="4572000" y="0"/>
            <a:ext cx="4572000" cy="6858000"/>
          </a:xfrm>
          <a:prstGeom prst="rect">
            <a:avLst/>
          </a:prstGeom>
        </p:spPr>
        <p:txBody>
          <a:bodyPr/>
          <a:lstStyle>
            <a:lvl1pPr marL="0" indent="0">
              <a:buNone/>
              <a:defRPr>
                <a:solidFill>
                  <a:schemeClr val="tx2"/>
                </a:solidFill>
              </a:defRPr>
            </a:lvl1pPr>
          </a:lstStyle>
          <a:p>
            <a:r>
              <a:rPr lang="cs-CZ"/>
              <a:t>Kliknutím na ikonu přidáte obrázek.</a:t>
            </a:r>
          </a:p>
        </p:txBody>
      </p:sp>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p>
            <a:fld id="{E4645AEE-F697-459C-A803-FD4DBA443484}" type="slidenum">
              <a:rPr lang="cs-CZ" smtClean="0"/>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C228F720-861F-B465-C654-21ED58E1793D}"/>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4" name="Logomark RILSA" descr="rilsa, výzkumný ústav práce a sociálních věcí">
            <a:extLst>
              <a:ext uri="{FF2B5EF4-FFF2-40B4-BE49-F238E27FC236}">
                <a16:creationId xmlns:a16="http://schemas.microsoft.com/office/drawing/2014/main" id="{8FD2CF7F-76EA-2F77-D4BC-8170FAAD46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8" name="Rámeček">
            <a:extLst>
              <a:ext uri="{FF2B5EF4-FFF2-40B4-BE49-F238E27FC236}">
                <a16:creationId xmlns:a16="http://schemas.microsoft.com/office/drawing/2014/main" id="{53A44394-BB8F-F68A-4FBD-C058A39E3BE4}"/>
              </a:ext>
            </a:extLst>
          </p:cNvPr>
          <p:cNvSpPr/>
          <p:nvPr userDrawn="1"/>
        </p:nvSpPr>
        <p:spPr>
          <a:xfrm>
            <a:off x="576263" y="1341438"/>
            <a:ext cx="7991475" cy="489585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2" name="Uvozovky-výplň">
            <a:extLst>
              <a:ext uri="{FF2B5EF4-FFF2-40B4-BE49-F238E27FC236}">
                <a16:creationId xmlns:a16="http://schemas.microsoft.com/office/drawing/2014/main" id="{A2DBB954-B810-9FAD-E3A0-A95CD186827F}"/>
              </a:ext>
            </a:extLst>
          </p:cNvPr>
          <p:cNvSpPr/>
          <p:nvPr userDrawn="1"/>
        </p:nvSpPr>
        <p:spPr>
          <a:xfrm>
            <a:off x="360363" y="1113183"/>
            <a:ext cx="469127" cy="469127"/>
          </a:xfrm>
          <a:prstGeom prst="ellipse">
            <a:avLst/>
          </a:prstGeom>
          <a:solidFill>
            <a:srgbClr val="F0CA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Uvozovky">
            <a:extLst>
              <a:ext uri="{FF2B5EF4-FFF2-40B4-BE49-F238E27FC236}">
                <a16:creationId xmlns:a16="http://schemas.microsoft.com/office/drawing/2014/main" id="{D63B97D1-CED4-F5A6-75EC-F5546097D3E7}"/>
              </a:ext>
            </a:extLst>
          </p:cNvPr>
          <p:cNvSpPr txBox="1"/>
          <p:nvPr userDrawn="1"/>
        </p:nvSpPr>
        <p:spPr>
          <a:xfrm>
            <a:off x="408623" y="863080"/>
            <a:ext cx="335280" cy="707886"/>
          </a:xfrm>
          <a:prstGeom prst="rect">
            <a:avLst/>
          </a:prstGeom>
          <a:noFill/>
        </p:spPr>
        <p:txBody>
          <a:bodyPr wrap="square" rtlCol="0" anchor="ctr">
            <a:spAutoFit/>
          </a:bodyPr>
          <a:lstStyle/>
          <a:p>
            <a:pPr algn="ctr"/>
            <a:r>
              <a:rPr lang="cs-CZ" sz="4000" dirty="0">
                <a:solidFill>
                  <a:schemeClr val="accent1"/>
                </a:solidFill>
                <a:latin typeface="Nunito Sans ExtraBold" panose="00000900000000000000" pitchFamily="2" charset="0"/>
              </a:rPr>
              <a:t>„</a:t>
            </a:r>
            <a:endParaRPr lang="cs-CZ" dirty="0">
              <a:solidFill>
                <a:schemeClr val="accent1"/>
              </a:solidFill>
              <a:latin typeface="Nunito Sans ExtraBold" panose="00000900000000000000" pitchFamily="2" charset="0"/>
            </a:endParaRPr>
          </a:p>
        </p:txBody>
      </p:sp>
      <p:sp>
        <p:nvSpPr>
          <p:cNvPr id="21" name="Autor citátu">
            <a:extLst>
              <a:ext uri="{FF2B5EF4-FFF2-40B4-BE49-F238E27FC236}">
                <a16:creationId xmlns:a16="http://schemas.microsoft.com/office/drawing/2014/main" id="{38D54918-6EA2-7F62-8718-8923C86B8492}"/>
              </a:ext>
            </a:extLst>
          </p:cNvPr>
          <p:cNvSpPr>
            <a:spLocks noGrp="1"/>
          </p:cNvSpPr>
          <p:nvPr>
            <p:ph type="body" sz="quarter" idx="18" hasCustomPrompt="1"/>
          </p:nvPr>
        </p:nvSpPr>
        <p:spPr>
          <a:xfrm>
            <a:off x="998538" y="4460846"/>
            <a:ext cx="3465512" cy="882650"/>
          </a:xfrm>
          <a:prstGeom prst="rect">
            <a:avLst/>
          </a:prstGeom>
        </p:spPr>
        <p:txBody>
          <a:bodyPr/>
          <a:lstStyle>
            <a:lvl1pPr marL="0" indent="0">
              <a:buNone/>
              <a:defRPr sz="1800">
                <a:solidFill>
                  <a:schemeClr val="accent3"/>
                </a:solidFill>
              </a:defRPr>
            </a:lvl1pPr>
          </a:lstStyle>
          <a:p>
            <a:pPr lvl="0"/>
            <a:r>
              <a:rPr lang="cs-CZ" dirty="0"/>
              <a:t>Autor citátu</a:t>
            </a:r>
          </a:p>
        </p:txBody>
      </p:sp>
      <p:sp>
        <p:nvSpPr>
          <p:cNvPr id="17" name="Znění citátu">
            <a:extLst>
              <a:ext uri="{FF2B5EF4-FFF2-40B4-BE49-F238E27FC236}">
                <a16:creationId xmlns:a16="http://schemas.microsoft.com/office/drawing/2014/main" id="{F8E5569D-C899-231E-9B57-ACBB0173DED2}"/>
              </a:ext>
            </a:extLst>
          </p:cNvPr>
          <p:cNvSpPr>
            <a:spLocks noGrp="1"/>
          </p:cNvSpPr>
          <p:nvPr>
            <p:ph type="body" sz="quarter" idx="17" hasCustomPrompt="1"/>
          </p:nvPr>
        </p:nvSpPr>
        <p:spPr>
          <a:xfrm>
            <a:off x="990600" y="2127386"/>
            <a:ext cx="3473450" cy="1554027"/>
          </a:xfrm>
          <a:prstGeom prst="rect">
            <a:avLst/>
          </a:prstGeom>
        </p:spPr>
        <p:txBody>
          <a:bodyPr/>
          <a:lstStyle>
            <a:lvl1pPr marL="0" indent="0">
              <a:buNone/>
              <a:defRPr sz="1800" i="1"/>
            </a:lvl1pPr>
            <a:lvl2pPr>
              <a:defRPr sz="1800" i="1"/>
            </a:lvl2pPr>
            <a:lvl3pPr>
              <a:defRPr sz="1800" i="1"/>
            </a:lvl3pPr>
            <a:lvl4pPr>
              <a:defRPr sz="1800" i="1"/>
            </a:lvl4pPr>
            <a:lvl5pPr>
              <a:defRPr sz="1800" i="1"/>
            </a:lvl5pPr>
          </a:lstStyle>
          <a:p>
            <a:r>
              <a:rPr lang="cs-CZ" i="1" dirty="0">
                <a:solidFill>
                  <a:schemeClr val="tx2"/>
                </a:solidFill>
              </a:rPr>
              <a:t>Znění citátu</a:t>
            </a:r>
            <a:endParaRPr lang="cs-CZ" dirty="0">
              <a:solidFill>
                <a:schemeClr val="tx2"/>
              </a:solidFill>
            </a:endParaRPr>
          </a:p>
        </p:txBody>
      </p:sp>
    </p:spTree>
    <p:extLst>
      <p:ext uri="{BB962C8B-B14F-4D97-AF65-F5344CB8AC3E}">
        <p14:creationId xmlns:p14="http://schemas.microsoft.com/office/powerpoint/2010/main" val="2517585195"/>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děkování">
    <p:spTree>
      <p:nvGrpSpPr>
        <p:cNvPr id="1" name=""/>
        <p:cNvGrpSpPr/>
        <p:nvPr/>
      </p:nvGrpSpPr>
      <p:grpSpPr>
        <a:xfrm>
          <a:off x="0" y="0"/>
          <a:ext cx="0" cy="0"/>
          <a:chOff x="0" y="0"/>
          <a:chExt cx="0" cy="0"/>
        </a:xfrm>
      </p:grpSpPr>
      <p:cxnSp>
        <p:nvCxnSpPr>
          <p:cNvPr id="7" name="Linka">
            <a:extLst>
              <a:ext uri="{FF2B5EF4-FFF2-40B4-BE49-F238E27FC236}">
                <a16:creationId xmlns:a16="http://schemas.microsoft.com/office/drawing/2014/main" id="{FE1614AF-E199-9443-F7D5-3721A9DCE17B}"/>
              </a:ext>
            </a:extLst>
          </p:cNvPr>
          <p:cNvCxnSpPr>
            <a:cxnSpLocks/>
          </p:cNvCxnSpPr>
          <p:nvPr userDrawn="1"/>
        </p:nvCxnSpPr>
        <p:spPr>
          <a:xfrm>
            <a:off x="6774547" y="716990"/>
            <a:ext cx="95644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RILSA logomark horní" descr="rilsa, výzkumný ústav práce a sociálních věcí">
            <a:extLst>
              <a:ext uri="{FF2B5EF4-FFF2-40B4-BE49-F238E27FC236}">
                <a16:creationId xmlns:a16="http://schemas.microsoft.com/office/drawing/2014/main" id="{F4B8D5DD-4A64-5692-23AA-E6279B65E8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4497" y="217723"/>
            <a:ext cx="983170" cy="981757"/>
          </a:xfrm>
          <a:prstGeom prst="rect">
            <a:avLst/>
          </a:prstGeom>
        </p:spPr>
      </p:pic>
      <p:sp>
        <p:nvSpPr>
          <p:cNvPr id="3" name="E-mail">
            <a:extLst>
              <a:ext uri="{FF2B5EF4-FFF2-40B4-BE49-F238E27FC236}">
                <a16:creationId xmlns:a16="http://schemas.microsoft.com/office/drawing/2014/main" id="{54BD8237-721F-0AE3-7042-09D173E2662D}"/>
              </a:ext>
            </a:extLst>
          </p:cNvPr>
          <p:cNvSpPr>
            <a:spLocks noGrp="1"/>
          </p:cNvSpPr>
          <p:nvPr>
            <p:ph type="body" sz="quarter" idx="14" hasCustomPrompt="1"/>
          </p:nvPr>
        </p:nvSpPr>
        <p:spPr>
          <a:xfrm>
            <a:off x="576263" y="2766066"/>
            <a:ext cx="5364163" cy="430140"/>
          </a:xfrm>
          <a:prstGeom prst="rect">
            <a:avLst/>
          </a:prstGeom>
        </p:spPr>
        <p:txBody>
          <a:bodyPr lIns="0" tIns="0" rIns="0" bIns="0">
            <a:noAutofit/>
          </a:bodyPr>
          <a:lstStyle>
            <a:lvl1pPr marL="0" indent="0">
              <a:lnSpc>
                <a:spcPct val="100000"/>
              </a:lnSpc>
              <a:buNone/>
              <a:defRPr sz="2400">
                <a:solidFill>
                  <a:schemeClr val="tx1"/>
                </a:solidFill>
                <a:latin typeface="Nunito Sans ExtraLight" panose="00000300000000000000" pitchFamily="2" charset="0"/>
              </a:defRPr>
            </a:lvl1pPr>
          </a:lstStyle>
          <a:p>
            <a:pPr lvl="0"/>
            <a:r>
              <a:rPr lang="cs-CZ" dirty="0"/>
              <a:t>E-mail prezentujícího</a:t>
            </a:r>
          </a:p>
        </p:txBody>
      </p:sp>
      <p:sp>
        <p:nvSpPr>
          <p:cNvPr id="28" name="Poděkování">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1" y="1203325"/>
            <a:ext cx="5364163" cy="1216025"/>
          </a:xfrm>
          <a:prstGeom prst="rect">
            <a:avLst/>
          </a:prstGeom>
        </p:spPr>
        <p:txBody>
          <a:bodyPr lIns="0" tIns="0" rIns="0" bIns="0">
            <a:noAutofit/>
          </a:bodyPr>
          <a:lstStyle>
            <a:lvl1pPr marL="0" indent="0">
              <a:buNone/>
              <a:defRPr sz="4200">
                <a:solidFill>
                  <a:schemeClr val="tx2"/>
                </a:solidFill>
                <a:latin typeface="Nunito Sans SemiBold" panose="00000700000000000000" pitchFamily="2" charset="0"/>
              </a:defRPr>
            </a:lvl1pPr>
          </a:lstStyle>
          <a:p>
            <a:pPr lvl="0"/>
            <a:r>
              <a:rPr lang="cs-CZ" dirty="0"/>
              <a:t>Děkujeme </a:t>
            </a:r>
            <a:br>
              <a:rPr lang="cs-CZ" dirty="0"/>
            </a:br>
            <a:r>
              <a:rPr lang="cs-CZ" dirty="0"/>
              <a:t>za pozornost</a:t>
            </a:r>
          </a:p>
        </p:txBody>
      </p:sp>
      <p:pic>
        <p:nvPicPr>
          <p:cNvPr id="4" name="Kasiopea">
            <a:extLst>
              <a:ext uri="{FF2B5EF4-FFF2-40B4-BE49-F238E27FC236}">
                <a16:creationId xmlns:a16="http://schemas.microsoft.com/office/drawing/2014/main" id="{4745F7AE-39A3-C1AB-3E21-A7EB42C77CE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3360131"/>
            <a:ext cx="7200900" cy="2669441"/>
          </a:xfrm>
          <a:prstGeom prst="rect">
            <a:avLst/>
          </a:prstGeom>
        </p:spPr>
      </p:pic>
      <p:sp>
        <p:nvSpPr>
          <p:cNvPr id="2" name="Adresa">
            <a:extLst>
              <a:ext uri="{FF2B5EF4-FFF2-40B4-BE49-F238E27FC236}">
                <a16:creationId xmlns:a16="http://schemas.microsoft.com/office/drawing/2014/main" id="{B651F30A-2B21-D5ED-DABE-2DE0FA00656D}"/>
              </a:ext>
            </a:extLst>
          </p:cNvPr>
          <p:cNvSpPr txBox="1"/>
          <p:nvPr userDrawn="1"/>
        </p:nvSpPr>
        <p:spPr>
          <a:xfrm>
            <a:off x="5395076" y="5274793"/>
            <a:ext cx="3436918" cy="1485022"/>
          </a:xfrm>
          <a:prstGeom prst="rect">
            <a:avLst/>
          </a:prstGeom>
          <a:no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algn="l" defTabSz="457200" rtl="0" eaLnBrk="1" latinLnBrk="0" hangingPunct="1">
              <a:spcAft>
                <a:spcPts val="300"/>
              </a:spcAft>
            </a:pPr>
            <a:r>
              <a:rPr lang="cs-CZ" sz="1200" kern="1200" dirty="0">
                <a:solidFill>
                  <a:schemeClr val="tx1"/>
                </a:solidFill>
                <a:latin typeface="+mn-lt"/>
                <a:ea typeface="+mn-ea"/>
                <a:cs typeface="+mn-cs"/>
              </a:rPr>
              <a:t>Výzkumný institut práce a sociálních věcí, v. v. i.</a:t>
            </a:r>
          </a:p>
          <a:p>
            <a:pPr marL="0" lvl="0" algn="l" defTabSz="457200" rtl="0" eaLnBrk="1" latinLnBrk="0" hangingPunct="1">
              <a:spcAft>
                <a:spcPts val="300"/>
              </a:spcAft>
            </a:pPr>
            <a:r>
              <a:rPr lang="cs-CZ" sz="1200" kern="1200" dirty="0" err="1">
                <a:solidFill>
                  <a:schemeClr val="tx1"/>
                </a:solidFill>
                <a:latin typeface="+mn-lt"/>
                <a:ea typeface="+mn-ea"/>
                <a:cs typeface="+mn-cs"/>
              </a:rPr>
              <a:t>Research</a:t>
            </a:r>
            <a:r>
              <a:rPr lang="cs-CZ" sz="1200" kern="1200" dirty="0">
                <a:solidFill>
                  <a:schemeClr val="tx1"/>
                </a:solidFill>
                <a:latin typeface="+mn-lt"/>
                <a:ea typeface="+mn-ea"/>
                <a:cs typeface="+mn-cs"/>
              </a:rPr>
              <a:t> Institute </a:t>
            </a:r>
            <a:r>
              <a:rPr lang="cs-CZ" sz="1200" kern="1200" dirty="0" err="1">
                <a:solidFill>
                  <a:schemeClr val="tx1"/>
                </a:solidFill>
                <a:latin typeface="+mn-lt"/>
                <a:ea typeface="+mn-ea"/>
                <a:cs typeface="+mn-cs"/>
              </a:rPr>
              <a:t>for</a:t>
            </a:r>
            <a:r>
              <a:rPr lang="cs-CZ" sz="1200" kern="1200" dirty="0">
                <a:solidFill>
                  <a:schemeClr val="tx1"/>
                </a:solidFill>
                <a:latin typeface="+mn-lt"/>
                <a:ea typeface="+mn-ea"/>
                <a:cs typeface="+mn-cs"/>
              </a:rPr>
              <a:t> </a:t>
            </a:r>
            <a:r>
              <a:rPr lang="cs-CZ" sz="1200" kern="1200" dirty="0" err="1">
                <a:solidFill>
                  <a:schemeClr val="tx1"/>
                </a:solidFill>
                <a:latin typeface="+mn-lt"/>
                <a:ea typeface="+mn-ea"/>
                <a:cs typeface="+mn-cs"/>
              </a:rPr>
              <a:t>Labour</a:t>
            </a:r>
            <a:r>
              <a:rPr lang="cs-CZ" sz="1200" kern="1200" dirty="0">
                <a:solidFill>
                  <a:schemeClr val="tx1"/>
                </a:solidFill>
                <a:latin typeface="+mn-lt"/>
                <a:ea typeface="+mn-ea"/>
                <a:cs typeface="+mn-cs"/>
              </a:rPr>
              <a:t> and </a:t>
            </a:r>
            <a:r>
              <a:rPr lang="cs-CZ" sz="1200" kern="1200" dirty="0" err="1">
                <a:solidFill>
                  <a:schemeClr val="tx1"/>
                </a:solidFill>
                <a:latin typeface="+mn-lt"/>
                <a:ea typeface="+mn-ea"/>
                <a:cs typeface="+mn-cs"/>
              </a:rPr>
              <a:t>Social</a:t>
            </a:r>
            <a:r>
              <a:rPr lang="cs-CZ" sz="1200" kern="1200" dirty="0">
                <a:solidFill>
                  <a:schemeClr val="tx1"/>
                </a:solidFill>
                <a:latin typeface="+mn-lt"/>
                <a:ea typeface="+mn-ea"/>
                <a:cs typeface="+mn-cs"/>
              </a:rPr>
              <a:t> </a:t>
            </a:r>
            <a:r>
              <a:rPr lang="cs-CZ" sz="1200" kern="1200" dirty="0" err="1">
                <a:solidFill>
                  <a:schemeClr val="tx1"/>
                </a:solidFill>
                <a:latin typeface="+mn-lt"/>
                <a:ea typeface="+mn-ea"/>
                <a:cs typeface="+mn-cs"/>
              </a:rPr>
              <a:t>Affairs</a:t>
            </a:r>
            <a:endParaRPr lang="cs-CZ" sz="1200" kern="1200" dirty="0">
              <a:solidFill>
                <a:schemeClr val="tx1"/>
              </a:solidFill>
              <a:latin typeface="+mn-lt"/>
              <a:ea typeface="+mn-ea"/>
              <a:cs typeface="+mn-cs"/>
            </a:endParaRPr>
          </a:p>
          <a:p>
            <a:pPr marL="0" lvl="0" algn="l" defTabSz="457200" rtl="0" eaLnBrk="1" latinLnBrk="0" hangingPunct="1">
              <a:spcAft>
                <a:spcPts val="300"/>
              </a:spcAft>
            </a:pPr>
            <a:r>
              <a:rPr lang="cs-CZ" sz="1200" kern="1200" dirty="0">
                <a:solidFill>
                  <a:schemeClr val="tx1"/>
                </a:solidFill>
                <a:latin typeface="+mn-lt"/>
                <a:ea typeface="+mn-ea"/>
                <a:cs typeface="+mn-cs"/>
              </a:rPr>
              <a:t>Jeruzalémská 1283/9, 110 00  Praha 1</a:t>
            </a:r>
          </a:p>
          <a:p>
            <a:pPr marL="0" lvl="0" algn="l" defTabSz="457200" rtl="0" eaLnBrk="1" latinLnBrk="0" hangingPunct="1">
              <a:spcAft>
                <a:spcPts val="300"/>
              </a:spcAft>
            </a:pPr>
            <a:r>
              <a:rPr lang="cs-CZ" sz="1200" kern="1200" dirty="0">
                <a:solidFill>
                  <a:schemeClr val="tx1"/>
                </a:solidFill>
                <a:latin typeface="+mn-lt"/>
                <a:ea typeface="+mn-ea"/>
                <a:cs typeface="+mn-cs"/>
              </a:rPr>
              <a:t>rilsa@rilsa.cz, T: +420 221 015 844</a:t>
            </a:r>
          </a:p>
          <a:p>
            <a:pPr marL="0" lvl="0" algn="l" defTabSz="457200" rtl="0" eaLnBrk="1" latinLnBrk="0" hangingPunct="1">
              <a:spcAft>
                <a:spcPts val="300"/>
              </a:spcAft>
            </a:pPr>
            <a:r>
              <a:rPr lang="cs-CZ" sz="1200" kern="1200" dirty="0">
                <a:solidFill>
                  <a:schemeClr val="tx1"/>
                </a:solidFill>
                <a:latin typeface="+mn-lt"/>
                <a:ea typeface="+mn-ea"/>
                <a:cs typeface="+mn-cs"/>
              </a:rPr>
              <a:t>www.rilsa.cz</a:t>
            </a:r>
          </a:p>
          <a:p>
            <a:endParaRPr lang="cs-CZ" dirty="0">
              <a:solidFill>
                <a:schemeClr val="bg2"/>
              </a:solidFill>
            </a:endParaRPr>
          </a:p>
        </p:txBody>
      </p:sp>
    </p:spTree>
    <p:extLst>
      <p:ext uri="{BB962C8B-B14F-4D97-AF65-F5344CB8AC3E}">
        <p14:creationId xmlns:p14="http://schemas.microsoft.com/office/powerpoint/2010/main" val="3476493763"/>
      </p:ext>
    </p:extLst>
  </p:cSld>
  <p:clrMapOvr>
    <a:masterClrMapping/>
  </p:clrMapOvr>
  <p:extLst>
    <p:ext uri="{DCECCB84-F9BA-43D5-87BE-67443E8EF086}">
      <p15:sldGuideLst xmlns:p15="http://schemas.microsoft.com/office/powerpoint/2012/main">
        <p15:guide id="1" orient="horz" pos="2341">
          <p15:clr>
            <a:srgbClr val="9FCC3B"/>
          </p15:clr>
        </p15:guide>
        <p15:guide id="2" pos="2880">
          <p15:clr>
            <a:srgbClr val="9FCC3B"/>
          </p15:clr>
        </p15:guide>
        <p15:guide id="4" pos="5397">
          <p15:clr>
            <a:srgbClr val="FDE53C"/>
          </p15:clr>
        </p15:guide>
        <p15:guide id="5" orient="horz" pos="754">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686">
          <p15:clr>
            <a:srgbClr val="FBAE40"/>
          </p15:clr>
        </p15:guide>
        <p15:guide id="19" orient="horz" pos="2273">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0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Zóna obsahu">
    <p:spTree>
      <p:nvGrpSpPr>
        <p:cNvPr id="1" name=""/>
        <p:cNvGrpSpPr/>
        <p:nvPr/>
      </p:nvGrpSpPr>
      <p:grpSpPr>
        <a:xfrm>
          <a:off x="0" y="0"/>
          <a:ext cx="0" cy="0"/>
          <a:chOff x="0" y="0"/>
          <a:chExt cx="0" cy="0"/>
        </a:xfrm>
      </p:grpSpPr>
      <p:sp>
        <p:nvSpPr>
          <p:cNvPr id="5" name="Zástupný symbol pro číslo snímku">
            <a:extLst>
              <a:ext uri="{FF2B5EF4-FFF2-40B4-BE49-F238E27FC236}">
                <a16:creationId xmlns:a16="http://schemas.microsoft.com/office/drawing/2014/main" id="{A8F8CF10-0360-0841-4CE8-9459E1C616F9}"/>
              </a:ext>
            </a:extLst>
          </p:cNvPr>
          <p:cNvSpPr>
            <a:spLocks noGrp="1"/>
          </p:cNvSpPr>
          <p:nvPr>
            <p:ph type="sldNum" sz="quarter" idx="13"/>
          </p:nvPr>
        </p:nvSpPr>
        <p:spPr>
          <a:xfrm>
            <a:off x="6513607" y="6356350"/>
            <a:ext cx="2057400" cy="365125"/>
          </a:xfrm>
        </p:spPr>
        <p:txBody>
          <a:bodyPr/>
          <a:lstStyle>
            <a:lvl1pPr>
              <a:defRPr sz="1000"/>
            </a:lvl1pPr>
          </a:lstStyle>
          <a:p>
            <a:fld id="{E4645AEE-F697-459C-A803-FD4DBA443484}" type="slidenum">
              <a:rPr lang="cs-CZ" smtClean="0"/>
              <a:pPr/>
              <a:t>‹#›</a:t>
            </a:fld>
            <a:endParaRPr lang="cs-CZ" dirty="0"/>
          </a:p>
        </p:txBody>
      </p:sp>
      <p:sp>
        <p:nvSpPr>
          <p:cNvPr id="2" name="Zástupný symbol pro zápatí">
            <a:extLst>
              <a:ext uri="{FF2B5EF4-FFF2-40B4-BE49-F238E27FC236}">
                <a16:creationId xmlns:a16="http://schemas.microsoft.com/office/drawing/2014/main" id="{A842091D-C241-C26D-CE9E-E96AB5FDF637}"/>
              </a:ext>
            </a:extLst>
          </p:cNvPr>
          <p:cNvSpPr>
            <a:spLocks noGrp="1"/>
          </p:cNvSpPr>
          <p:nvPr>
            <p:ph type="ftr" sz="quarter" idx="12"/>
          </p:nvPr>
        </p:nvSpPr>
        <p:spPr/>
        <p:txBody>
          <a:bodyPr/>
          <a:lstStyle>
            <a:lvl1pPr>
              <a:defRPr sz="1000"/>
            </a:lvl1pPr>
          </a:lstStyle>
          <a:p>
            <a:endParaRPr lang="cs-CZ" dirty="0"/>
          </a:p>
        </p:txBody>
      </p:sp>
      <p:cxnSp>
        <p:nvCxnSpPr>
          <p:cNvPr id="9" name="Linka">
            <a:extLst>
              <a:ext uri="{FF2B5EF4-FFF2-40B4-BE49-F238E27FC236}">
                <a16:creationId xmlns:a16="http://schemas.microsoft.com/office/drawing/2014/main" id="{0A6CB79C-AA19-5040-EFEF-2A954DA897E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3" name="Logomark RILSA" descr="rilsa, výzkumný ústav práce a sociálních věcí">
            <a:extLst>
              <a:ext uri="{FF2B5EF4-FFF2-40B4-BE49-F238E27FC236}">
                <a16:creationId xmlns:a16="http://schemas.microsoft.com/office/drawing/2014/main" id="{EB4E130F-4D5B-DBCF-3F7C-A785C0C3DE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4" name="Výplň">
            <a:extLst>
              <a:ext uri="{FF2B5EF4-FFF2-40B4-BE49-F238E27FC236}">
                <a16:creationId xmlns:a16="http://schemas.microsoft.com/office/drawing/2014/main" id="{4BDF2C98-C4D2-C70A-BCD0-C0B4A1ABD97F}"/>
              </a:ext>
            </a:extLst>
          </p:cNvPr>
          <p:cNvSpPr/>
          <p:nvPr userDrawn="1"/>
        </p:nvSpPr>
        <p:spPr>
          <a:xfrm>
            <a:off x="576263" y="1341438"/>
            <a:ext cx="7991475" cy="4895850"/>
          </a:xfrm>
          <a:prstGeom prst="rect">
            <a:avLst/>
          </a:prstGeom>
          <a:solidFill>
            <a:schemeClr val="accent3">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 name="Přímá spojnice 6">
            <a:extLst>
              <a:ext uri="{FF2B5EF4-FFF2-40B4-BE49-F238E27FC236}">
                <a16:creationId xmlns:a16="http://schemas.microsoft.com/office/drawing/2014/main" id="{65222AAD-0508-B5FF-2F41-2C6CAF1B2CD9}"/>
              </a:ext>
            </a:extLst>
          </p:cNvPr>
          <p:cNvCxnSpPr>
            <a:cxnSpLocks/>
          </p:cNvCxnSpPr>
          <p:nvPr userDrawn="1"/>
        </p:nvCxnSpPr>
        <p:spPr>
          <a:xfrm>
            <a:off x="1727200"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13" name="Přímá spojnice 12">
            <a:extLst>
              <a:ext uri="{FF2B5EF4-FFF2-40B4-BE49-F238E27FC236}">
                <a16:creationId xmlns:a16="http://schemas.microsoft.com/office/drawing/2014/main" id="{4047146C-E65F-B89F-1E55-ACF5DA6D77CB}"/>
              </a:ext>
            </a:extLst>
          </p:cNvPr>
          <p:cNvCxnSpPr>
            <a:cxnSpLocks/>
          </p:cNvCxnSpPr>
          <p:nvPr userDrawn="1"/>
        </p:nvCxnSpPr>
        <p:spPr>
          <a:xfrm>
            <a:off x="1943100"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14" name="Přímá spojnice 13">
            <a:extLst>
              <a:ext uri="{FF2B5EF4-FFF2-40B4-BE49-F238E27FC236}">
                <a16:creationId xmlns:a16="http://schemas.microsoft.com/office/drawing/2014/main" id="{6E12A61C-C4A5-51F4-BFC4-9850A0BB02D9}"/>
              </a:ext>
            </a:extLst>
          </p:cNvPr>
          <p:cNvCxnSpPr>
            <a:cxnSpLocks/>
          </p:cNvCxnSpPr>
          <p:nvPr userDrawn="1"/>
        </p:nvCxnSpPr>
        <p:spPr>
          <a:xfrm>
            <a:off x="3090655"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16" name="Přímá spojnice 15">
            <a:extLst>
              <a:ext uri="{FF2B5EF4-FFF2-40B4-BE49-F238E27FC236}">
                <a16:creationId xmlns:a16="http://schemas.microsoft.com/office/drawing/2014/main" id="{8587ED26-E48F-C057-E051-6A369C769112}"/>
              </a:ext>
            </a:extLst>
          </p:cNvPr>
          <p:cNvCxnSpPr>
            <a:cxnSpLocks/>
          </p:cNvCxnSpPr>
          <p:nvPr userDrawn="1"/>
        </p:nvCxnSpPr>
        <p:spPr>
          <a:xfrm>
            <a:off x="3325025"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17" name="Přímá spojnice 16">
            <a:extLst>
              <a:ext uri="{FF2B5EF4-FFF2-40B4-BE49-F238E27FC236}">
                <a16:creationId xmlns:a16="http://schemas.microsoft.com/office/drawing/2014/main" id="{1BE15A73-1916-F48E-F62D-2CDFB69883F2}"/>
              </a:ext>
            </a:extLst>
          </p:cNvPr>
          <p:cNvCxnSpPr>
            <a:cxnSpLocks/>
          </p:cNvCxnSpPr>
          <p:nvPr userDrawn="1"/>
        </p:nvCxnSpPr>
        <p:spPr>
          <a:xfrm>
            <a:off x="4464050"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18" name="Přímá spojnice 17">
            <a:extLst>
              <a:ext uri="{FF2B5EF4-FFF2-40B4-BE49-F238E27FC236}">
                <a16:creationId xmlns:a16="http://schemas.microsoft.com/office/drawing/2014/main" id="{A34BECAC-E6AF-B5CA-0B05-B3FE372D8D68}"/>
              </a:ext>
            </a:extLst>
          </p:cNvPr>
          <p:cNvCxnSpPr>
            <a:cxnSpLocks/>
          </p:cNvCxnSpPr>
          <p:nvPr userDrawn="1"/>
        </p:nvCxnSpPr>
        <p:spPr>
          <a:xfrm>
            <a:off x="4679950"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19" name="Přímá spojnice 18">
            <a:extLst>
              <a:ext uri="{FF2B5EF4-FFF2-40B4-BE49-F238E27FC236}">
                <a16:creationId xmlns:a16="http://schemas.microsoft.com/office/drawing/2014/main" id="{AE23DED9-F8A3-7A75-5BBF-424C67D0894A}"/>
              </a:ext>
            </a:extLst>
          </p:cNvPr>
          <p:cNvCxnSpPr>
            <a:cxnSpLocks/>
          </p:cNvCxnSpPr>
          <p:nvPr userDrawn="1"/>
        </p:nvCxnSpPr>
        <p:spPr>
          <a:xfrm>
            <a:off x="5832475"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20" name="Přímá spojnice 19">
            <a:extLst>
              <a:ext uri="{FF2B5EF4-FFF2-40B4-BE49-F238E27FC236}">
                <a16:creationId xmlns:a16="http://schemas.microsoft.com/office/drawing/2014/main" id="{0CA28248-32C9-1D5A-EFCA-45D61EE0C2E9}"/>
              </a:ext>
            </a:extLst>
          </p:cNvPr>
          <p:cNvCxnSpPr>
            <a:cxnSpLocks/>
          </p:cNvCxnSpPr>
          <p:nvPr userDrawn="1"/>
        </p:nvCxnSpPr>
        <p:spPr>
          <a:xfrm>
            <a:off x="6048375"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21" name="Přímá spojnice 20">
            <a:extLst>
              <a:ext uri="{FF2B5EF4-FFF2-40B4-BE49-F238E27FC236}">
                <a16:creationId xmlns:a16="http://schemas.microsoft.com/office/drawing/2014/main" id="{1965C58B-1D0E-1AFA-6882-A621740BAD13}"/>
              </a:ext>
            </a:extLst>
          </p:cNvPr>
          <p:cNvCxnSpPr>
            <a:cxnSpLocks/>
          </p:cNvCxnSpPr>
          <p:nvPr userDrawn="1"/>
        </p:nvCxnSpPr>
        <p:spPr>
          <a:xfrm>
            <a:off x="7200900" y="1336851"/>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22" name="Přímá spojnice 21">
            <a:extLst>
              <a:ext uri="{FF2B5EF4-FFF2-40B4-BE49-F238E27FC236}">
                <a16:creationId xmlns:a16="http://schemas.microsoft.com/office/drawing/2014/main" id="{7316813F-307D-74E9-9D1C-AC6CF81F460D}"/>
              </a:ext>
            </a:extLst>
          </p:cNvPr>
          <p:cNvCxnSpPr>
            <a:cxnSpLocks/>
          </p:cNvCxnSpPr>
          <p:nvPr userDrawn="1"/>
        </p:nvCxnSpPr>
        <p:spPr>
          <a:xfrm>
            <a:off x="7421770" y="1341438"/>
            <a:ext cx="0" cy="4895850"/>
          </a:xfrm>
          <a:prstGeom prst="line">
            <a:avLst/>
          </a:prstGeom>
          <a:ln/>
        </p:spPr>
        <p:style>
          <a:lnRef idx="2">
            <a:schemeClr val="accent4"/>
          </a:lnRef>
          <a:fillRef idx="0">
            <a:schemeClr val="accent4"/>
          </a:fillRef>
          <a:effectRef idx="1">
            <a:schemeClr val="accent4"/>
          </a:effectRef>
          <a:fontRef idx="minor">
            <a:schemeClr val="tx1"/>
          </a:fontRef>
        </p:style>
      </p:cxnSp>
      <p:cxnSp>
        <p:nvCxnSpPr>
          <p:cNvPr id="24" name="Přímá spojnice 23">
            <a:extLst>
              <a:ext uri="{FF2B5EF4-FFF2-40B4-BE49-F238E27FC236}">
                <a16:creationId xmlns:a16="http://schemas.microsoft.com/office/drawing/2014/main" id="{6F68309C-F9DA-BFB1-B1F9-041B231EC382}"/>
              </a:ext>
            </a:extLst>
          </p:cNvPr>
          <p:cNvCxnSpPr>
            <a:stCxn id="4" idx="1"/>
            <a:endCxn id="4" idx="3"/>
          </p:cNvCxnSpPr>
          <p:nvPr userDrawn="1"/>
        </p:nvCxnSpPr>
        <p:spPr>
          <a:xfrm>
            <a:off x="576263" y="3789363"/>
            <a:ext cx="7991475"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6" name="Linka horní">
            <a:extLst>
              <a:ext uri="{FF2B5EF4-FFF2-40B4-BE49-F238E27FC236}">
                <a16:creationId xmlns:a16="http://schemas.microsoft.com/office/drawing/2014/main" id="{A24E77EC-7A36-66B8-2FD3-5E87F4833EA5}"/>
              </a:ext>
            </a:extLst>
          </p:cNvPr>
          <p:cNvCxnSpPr>
            <a:cxnSpLocks/>
          </p:cNvCxnSpPr>
          <p:nvPr userDrawn="1"/>
        </p:nvCxnSpPr>
        <p:spPr>
          <a:xfrm>
            <a:off x="6774547" y="716990"/>
            <a:ext cx="95644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RILSA logomark horní" descr="rilsa, výzkumný ústav práce a sociálních věcí">
            <a:extLst>
              <a:ext uri="{FF2B5EF4-FFF2-40B4-BE49-F238E27FC236}">
                <a16:creationId xmlns:a16="http://schemas.microsoft.com/office/drawing/2014/main" id="{4FABAF2C-E212-0337-97B6-F3225A8B56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24497" y="217723"/>
            <a:ext cx="983170" cy="981757"/>
          </a:xfrm>
          <a:prstGeom prst="rect">
            <a:avLst/>
          </a:prstGeom>
        </p:spPr>
      </p:pic>
      <p:sp>
        <p:nvSpPr>
          <p:cNvPr id="28" name="Pod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5364163" cy="369171"/>
          </a:xfrm>
          <a:prstGeom prst="rect">
            <a:avLst/>
          </a:prstGeom>
          <a:solidFill>
            <a:schemeClr val="accent3">
              <a:lumMod val="20000"/>
              <a:lumOff val="80000"/>
            </a:schemeClr>
          </a:solidFill>
        </p:spPr>
        <p:txBody>
          <a:bodyPr lIns="0" tIns="0" rIns="0" bIns="0">
            <a:normAutofit/>
          </a:bodyPr>
          <a:lstStyle>
            <a:lvl1pPr marL="0" indent="0">
              <a:buNone/>
              <a:defRPr sz="2800">
                <a:latin typeface="Nunito Sans SemiBold" panose="00000700000000000000" pitchFamily="2" charset="0"/>
              </a:defRPr>
            </a:lvl1pPr>
          </a:lstStyle>
          <a:p>
            <a:pPr lvl="0"/>
            <a:r>
              <a:rPr lang="cs-CZ" dirty="0"/>
              <a:t>Zóna obsahu a vodítka	</a:t>
            </a:r>
          </a:p>
        </p:txBody>
      </p:sp>
      <p:sp>
        <p:nvSpPr>
          <p:cNvPr id="30" name="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5364162" cy="239773"/>
          </a:xfrm>
          <a:prstGeom prst="rect">
            <a:avLst/>
          </a:prstGeom>
          <a:solidFill>
            <a:schemeClr val="accent3">
              <a:lumMod val="20000"/>
              <a:lumOff val="80000"/>
            </a:schemeClr>
          </a:solidFill>
        </p:spPr>
        <p:txBody>
          <a:bodyPr lIns="0" tIns="0" rIns="0" bIns="0"/>
          <a:lstStyle>
            <a:lvl1pPr marL="0" indent="0">
              <a:buNone/>
              <a:defRPr sz="1800">
                <a:solidFill>
                  <a:schemeClr val="tx2"/>
                </a:solidFill>
              </a:defRPr>
            </a:lvl1pPr>
          </a:lstStyle>
          <a:p>
            <a:pPr lvl="0"/>
            <a:r>
              <a:rPr lang="cs-CZ" dirty="0"/>
              <a:t>pro PPTX design</a:t>
            </a:r>
          </a:p>
        </p:txBody>
      </p:sp>
    </p:spTree>
    <p:extLst>
      <p:ext uri="{BB962C8B-B14F-4D97-AF65-F5344CB8AC3E}">
        <p14:creationId xmlns:p14="http://schemas.microsoft.com/office/powerpoint/2010/main" val="3401810437"/>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ázdná strana">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3887787"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Volný snímek univerzální</a:t>
            </a:r>
          </a:p>
        </p:txBody>
      </p:sp>
    </p:spTree>
    <p:extLst>
      <p:ext uri="{BB962C8B-B14F-4D97-AF65-F5344CB8AC3E}">
        <p14:creationId xmlns:p14="http://schemas.microsoft.com/office/powerpoint/2010/main" val="3713596926"/>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4" name="Zástupný text">
            <a:extLst>
              <a:ext uri="{FF2B5EF4-FFF2-40B4-BE49-F238E27FC236}">
                <a16:creationId xmlns:a16="http://schemas.microsoft.com/office/drawing/2014/main" id="{644F9D25-CC36-0A98-F40A-8D611CCDA6D3}"/>
              </a:ext>
            </a:extLst>
          </p:cNvPr>
          <p:cNvSpPr>
            <a:spLocks noGrp="1"/>
          </p:cNvSpPr>
          <p:nvPr>
            <p:ph type="body" sz="quarter" idx="16"/>
          </p:nvPr>
        </p:nvSpPr>
        <p:spPr>
          <a:xfrm>
            <a:off x="576263" y="1376363"/>
            <a:ext cx="7991475" cy="4860925"/>
          </a:xfrm>
          <a:prstGeom prst="rect">
            <a:avLst/>
          </a:prstGeom>
        </p:spPr>
        <p:txBody>
          <a:bodyPr/>
          <a:lstStyle>
            <a:lvl1pPr>
              <a:buClr>
                <a:schemeClr val="accent3"/>
              </a:buClr>
              <a:defRPr lang="cs-CZ" sz="2100" dirty="0"/>
            </a:lvl1pPr>
            <a:lvl2pPr>
              <a:buClr>
                <a:schemeClr val="accent3"/>
              </a:buClr>
              <a:defRPr lang="cs-CZ" sz="1800" dirty="0"/>
            </a:lvl2pPr>
            <a:lvl3pPr>
              <a:buClr>
                <a:schemeClr val="accent3"/>
              </a:buClr>
              <a:defRPr lang="cs-CZ" sz="1500" dirty="0"/>
            </a:lvl3pPr>
            <a:lvl4pPr>
              <a:buClr>
                <a:schemeClr val="accent3"/>
              </a:buClr>
              <a:defRPr lang="cs-CZ" sz="1350" dirty="0"/>
            </a:lvl4pPr>
            <a:lvl5pPr>
              <a:buClr>
                <a:schemeClr val="accent3"/>
              </a:buClr>
              <a:defRPr lang="cs-CZ" sz="1350" dirty="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Text jednostránkový</a:t>
            </a:r>
          </a:p>
        </p:txBody>
      </p:sp>
    </p:spTree>
    <p:extLst>
      <p:ext uri="{BB962C8B-B14F-4D97-AF65-F5344CB8AC3E}">
        <p14:creationId xmlns:p14="http://schemas.microsoft.com/office/powerpoint/2010/main" val="2309926233"/>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dirty="0"/>
          </a:p>
        </p:txBody>
      </p: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Zástupný symbol pro tabulku">
            <a:extLst>
              <a:ext uri="{FF2B5EF4-FFF2-40B4-BE49-F238E27FC236}">
                <a16:creationId xmlns:a16="http://schemas.microsoft.com/office/drawing/2014/main" id="{D5D935D0-CE5C-78C0-DAD2-890531280D9C}"/>
              </a:ext>
            </a:extLst>
          </p:cNvPr>
          <p:cNvSpPr>
            <a:spLocks noGrp="1"/>
          </p:cNvSpPr>
          <p:nvPr>
            <p:ph type="tbl" sz="quarter" idx="16"/>
          </p:nvPr>
        </p:nvSpPr>
        <p:spPr>
          <a:xfrm>
            <a:off x="576263" y="1376362"/>
            <a:ext cx="7991475" cy="4860925"/>
          </a:xfrm>
          <a:prstGeom prst="rect">
            <a:avLst/>
          </a:prstGeom>
        </p:spPr>
        <p:txBody>
          <a:bodyPr/>
          <a:lstStyle>
            <a:lvl1pPr marL="342900" indent="-342900">
              <a:buClr>
                <a:schemeClr val="accent3"/>
              </a:buClr>
              <a:buFont typeface="Arial" panose="020B0604020202020204" pitchFamily="34" charset="0"/>
              <a:buChar char="•"/>
              <a:defRPr lang="cs-CZ" dirty="0"/>
            </a:lvl1pPr>
          </a:lstStyle>
          <a:p>
            <a:r>
              <a:rPr lang="cs-CZ"/>
              <a:t>Kliknutím na ikonu přidáte tabulku.</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Tabulka celostránková</a:t>
            </a:r>
          </a:p>
        </p:txBody>
      </p:sp>
    </p:spTree>
    <p:extLst>
      <p:ext uri="{BB962C8B-B14F-4D97-AF65-F5344CB8AC3E}">
        <p14:creationId xmlns:p14="http://schemas.microsoft.com/office/powerpoint/2010/main" val="2003236253"/>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f">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14" name="Zástupný objekt grafu">
            <a:extLst>
              <a:ext uri="{FF2B5EF4-FFF2-40B4-BE49-F238E27FC236}">
                <a16:creationId xmlns:a16="http://schemas.microsoft.com/office/drawing/2014/main" id="{1979B4C0-B639-2DB0-8C3F-BD8DAD66C417}"/>
              </a:ext>
            </a:extLst>
          </p:cNvPr>
          <p:cNvSpPr>
            <a:spLocks noGrp="1"/>
          </p:cNvSpPr>
          <p:nvPr>
            <p:ph type="chart" sz="quarter" idx="16"/>
          </p:nvPr>
        </p:nvSpPr>
        <p:spPr>
          <a:xfrm>
            <a:off x="576263" y="1376363"/>
            <a:ext cx="7991475" cy="4860925"/>
          </a:xfrm>
          <a:prstGeom prst="rect">
            <a:avLst/>
          </a:prstGeom>
        </p:spPr>
        <p:txBody>
          <a:bodyPr/>
          <a:lstStyle>
            <a:lvl1pPr>
              <a:buClr>
                <a:schemeClr val="accent3"/>
              </a:buClr>
              <a:defRPr lang="cs-CZ"/>
            </a:lvl1pPr>
          </a:lstStyle>
          <a:p>
            <a:r>
              <a:rPr lang="cs-CZ"/>
              <a:t>Kliknutím na ikonu přidáte graf.</a:t>
            </a:r>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Podnadpis</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Graf jednostránkový</a:t>
            </a:r>
          </a:p>
        </p:txBody>
      </p:sp>
    </p:spTree>
    <p:extLst>
      <p:ext uri="{BB962C8B-B14F-4D97-AF65-F5344CB8AC3E}">
        <p14:creationId xmlns:p14="http://schemas.microsoft.com/office/powerpoint/2010/main" val="3154854452"/>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ni obsah">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4" name="Zástupný obsah">
            <a:extLst>
              <a:ext uri="{FF2B5EF4-FFF2-40B4-BE49-F238E27FC236}">
                <a16:creationId xmlns:a16="http://schemas.microsoft.com/office/drawing/2014/main" id="{B3C53714-51FF-A3CF-0A15-3316AA696514}"/>
              </a:ext>
            </a:extLst>
          </p:cNvPr>
          <p:cNvSpPr>
            <a:spLocks noGrp="1"/>
          </p:cNvSpPr>
          <p:nvPr>
            <p:ph sz="quarter" idx="16"/>
          </p:nvPr>
        </p:nvSpPr>
        <p:spPr>
          <a:xfrm>
            <a:off x="576263" y="1392340"/>
            <a:ext cx="7991475" cy="4844948"/>
          </a:xfrm>
          <a:prstGeom prst="rect">
            <a:avLst/>
          </a:prstGeom>
        </p:spPr>
        <p:txBody>
          <a:bodyPr/>
          <a:lstStyle>
            <a:lvl1pPr>
              <a:buClr>
                <a:schemeClr val="accent3"/>
              </a:buClr>
              <a:defRPr lang="cs-CZ" sz="2100"/>
            </a:lvl1pPr>
            <a:lvl2pPr>
              <a:buClr>
                <a:schemeClr val="accent3"/>
              </a:buClr>
              <a:defRPr lang="cs-CZ" sz="1800"/>
            </a:lvl2pPr>
            <a:lvl3pPr>
              <a:buClr>
                <a:schemeClr val="accent3"/>
              </a:buClr>
              <a:defRPr lang="cs-CZ" sz="1500"/>
            </a:lvl3pPr>
            <a:lvl4pPr>
              <a:buClr>
                <a:schemeClr val="accent3"/>
              </a:buClr>
              <a:defRPr lang="cs-CZ" sz="1350"/>
            </a:lvl4pPr>
            <a:lvl5pPr>
              <a:buClr>
                <a:schemeClr val="accent3"/>
              </a:buClr>
              <a:defRPr lang="cs-CZ" sz="135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S libovolným obsahem</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1 stránka</a:t>
            </a:r>
          </a:p>
        </p:txBody>
      </p:sp>
    </p:spTree>
    <p:extLst>
      <p:ext uri="{BB962C8B-B14F-4D97-AF65-F5344CB8AC3E}">
        <p14:creationId xmlns:p14="http://schemas.microsoft.com/office/powerpoint/2010/main" val="1403281723"/>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sloupce">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9" name="Zástupný obsah P">
            <a:extLst>
              <a:ext uri="{FF2B5EF4-FFF2-40B4-BE49-F238E27FC236}">
                <a16:creationId xmlns:a16="http://schemas.microsoft.com/office/drawing/2014/main" id="{D7D6BF85-009B-B387-E9F3-76A56730AC1D}"/>
              </a:ext>
            </a:extLst>
          </p:cNvPr>
          <p:cNvSpPr>
            <a:spLocks noGrp="1"/>
          </p:cNvSpPr>
          <p:nvPr>
            <p:ph sz="quarter" idx="17"/>
          </p:nvPr>
        </p:nvSpPr>
        <p:spPr>
          <a:xfrm>
            <a:off x="4679951" y="1376363"/>
            <a:ext cx="3887787" cy="4860925"/>
          </a:xfrm>
          <a:prstGeom prst="rect">
            <a:avLst/>
          </a:prstGeom>
        </p:spPr>
        <p:txBody>
          <a:bodyPr/>
          <a:lstStyle>
            <a:lvl1pPr>
              <a:buClr>
                <a:schemeClr val="accent3"/>
              </a:buClr>
              <a:defRPr lang="cs-CZ"/>
            </a:lvl1pPr>
            <a:lvl2pPr>
              <a:buClr>
                <a:schemeClr val="accent3"/>
              </a:buClr>
              <a:defRPr lang="cs-CZ"/>
            </a:lvl2pPr>
            <a:lvl3pPr>
              <a:buClr>
                <a:schemeClr val="accent3"/>
              </a:buClr>
              <a:defRPr lang="cs-CZ"/>
            </a:lvl3pPr>
            <a:lvl4pPr>
              <a:buClr>
                <a:schemeClr val="accent3"/>
              </a:buClr>
              <a:defRPr lang="cs-CZ"/>
            </a:lvl4pPr>
            <a:lvl5pPr>
              <a:buClr>
                <a:schemeClr val="accent3"/>
              </a:buClr>
              <a:defRPr lang="cs-CZ"/>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L">
            <a:extLst>
              <a:ext uri="{FF2B5EF4-FFF2-40B4-BE49-F238E27FC236}">
                <a16:creationId xmlns:a16="http://schemas.microsoft.com/office/drawing/2014/main" id="{B3C53714-51FF-A3CF-0A15-3316AA696514}"/>
              </a:ext>
            </a:extLst>
          </p:cNvPr>
          <p:cNvSpPr>
            <a:spLocks noGrp="1"/>
          </p:cNvSpPr>
          <p:nvPr>
            <p:ph sz="quarter" idx="16"/>
          </p:nvPr>
        </p:nvSpPr>
        <p:spPr>
          <a:xfrm>
            <a:off x="576263" y="1392340"/>
            <a:ext cx="3887787" cy="4844948"/>
          </a:xfrm>
          <a:prstGeom prst="rect">
            <a:avLst/>
          </a:prstGeom>
        </p:spPr>
        <p:txBody>
          <a:bodyPr/>
          <a:lstStyle>
            <a:lvl1pPr>
              <a:buClr>
                <a:schemeClr val="accent3"/>
              </a:buClr>
              <a:defRPr lang="cs-CZ" dirty="0"/>
            </a:lvl1pPr>
            <a:lvl2pPr>
              <a:buClr>
                <a:schemeClr val="accent3"/>
              </a:buClr>
              <a:defRPr lang="cs-CZ" dirty="0"/>
            </a:lvl2pPr>
            <a:lvl3pPr>
              <a:buClr>
                <a:schemeClr val="accent3"/>
              </a:buClr>
              <a:defRPr lang="cs-CZ" dirty="0"/>
            </a:lvl3pPr>
            <a:lvl4pPr>
              <a:buClr>
                <a:schemeClr val="accent3"/>
              </a:buClr>
              <a:defRPr lang="cs-CZ" dirty="0"/>
            </a:lvl4pPr>
            <a:lvl5pPr>
              <a:buClr>
                <a:schemeClr val="accent3"/>
              </a:buClr>
              <a:defRPr lang="cs-CZ" dirty="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7991475" cy="239773"/>
          </a:xfrm>
          <a:prstGeom prst="rect">
            <a:avLst/>
          </a:prstGeom>
        </p:spPr>
        <p:txBody>
          <a:bodyPr lIns="0" tIns="0" rIns="0" bIns="0"/>
          <a:lstStyle>
            <a:lvl1pPr marL="0" indent="0">
              <a:buNone/>
              <a:defRPr sz="1800">
                <a:solidFill>
                  <a:schemeClr val="tx2"/>
                </a:solidFill>
              </a:defRPr>
            </a:lvl1pPr>
          </a:lstStyle>
          <a:p>
            <a:pPr lvl="0"/>
            <a:r>
              <a:rPr lang="cs-CZ" dirty="0"/>
              <a:t>S libovolným obsahem</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7991476"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2 sloupce</a:t>
            </a:r>
          </a:p>
        </p:txBody>
      </p:sp>
    </p:spTree>
    <p:extLst>
      <p:ext uri="{BB962C8B-B14F-4D97-AF65-F5344CB8AC3E}">
        <p14:creationId xmlns:p14="http://schemas.microsoft.com/office/powerpoint/2010/main" val="491683528"/>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sloupce">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7" name="Linka">
            <a:extLst>
              <a:ext uri="{FF2B5EF4-FFF2-40B4-BE49-F238E27FC236}">
                <a16:creationId xmlns:a16="http://schemas.microsoft.com/office/drawing/2014/main" id="{1F0586FF-41BC-109F-9E2F-03046B306F45}"/>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Logomark RILSA" descr="rilsa, výzkumný ústav práce a sociálních věcí">
            <a:extLst>
              <a:ext uri="{FF2B5EF4-FFF2-40B4-BE49-F238E27FC236}">
                <a16:creationId xmlns:a16="http://schemas.microsoft.com/office/drawing/2014/main" id="{37636151-C5AD-DDF9-522B-8BC81A6DFD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10" name="Zástupný obsah P">
            <a:extLst>
              <a:ext uri="{FF2B5EF4-FFF2-40B4-BE49-F238E27FC236}">
                <a16:creationId xmlns:a16="http://schemas.microsoft.com/office/drawing/2014/main" id="{86F2F394-F7FA-E214-BA6A-8E5D938F3C15}"/>
              </a:ext>
            </a:extLst>
          </p:cNvPr>
          <p:cNvSpPr>
            <a:spLocks noGrp="1"/>
          </p:cNvSpPr>
          <p:nvPr>
            <p:ph sz="quarter" idx="19"/>
          </p:nvPr>
        </p:nvSpPr>
        <p:spPr>
          <a:xfrm>
            <a:off x="6048375" y="1377284"/>
            <a:ext cx="2519362" cy="4844948"/>
          </a:xfrm>
          <a:prstGeom prst="rect">
            <a:avLst/>
          </a:prstGeom>
        </p:spPr>
        <p:txBody>
          <a:bodyPr/>
          <a:lstStyle>
            <a:lvl1pPr>
              <a:buClr>
                <a:schemeClr val="accent3"/>
              </a:buClr>
              <a:defRPr lang="cs-CZ" dirty="0"/>
            </a:lvl1pPr>
            <a:lvl2pPr>
              <a:buClr>
                <a:schemeClr val="accent3"/>
              </a:buClr>
              <a:defRPr lang="cs-CZ" dirty="0"/>
            </a:lvl2pPr>
            <a:lvl3pPr>
              <a:buClr>
                <a:schemeClr val="accent3"/>
              </a:buClr>
              <a:defRPr lang="cs-CZ" dirty="0"/>
            </a:lvl3pPr>
            <a:lvl4pPr>
              <a:buClr>
                <a:schemeClr val="accent3"/>
              </a:buClr>
              <a:defRPr lang="cs-CZ" dirty="0"/>
            </a:lvl4pPr>
            <a:lvl5pPr>
              <a:buClr>
                <a:schemeClr val="accent3"/>
              </a:buClr>
              <a:defRPr lang="cs-CZ" dirty="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Zástupný obsah S">
            <a:extLst>
              <a:ext uri="{FF2B5EF4-FFF2-40B4-BE49-F238E27FC236}">
                <a16:creationId xmlns:a16="http://schemas.microsoft.com/office/drawing/2014/main" id="{FAD4D5B3-B24E-316F-5D6E-FF6B6D9A7433}"/>
              </a:ext>
            </a:extLst>
          </p:cNvPr>
          <p:cNvSpPr>
            <a:spLocks noGrp="1"/>
          </p:cNvSpPr>
          <p:nvPr>
            <p:ph sz="quarter" idx="18"/>
          </p:nvPr>
        </p:nvSpPr>
        <p:spPr>
          <a:xfrm>
            <a:off x="3311525" y="1392340"/>
            <a:ext cx="2519362" cy="4844948"/>
          </a:xfrm>
          <a:prstGeom prst="rect">
            <a:avLst/>
          </a:prstGeom>
        </p:spPr>
        <p:txBody>
          <a:bodyPr/>
          <a:lstStyle>
            <a:lvl1pPr>
              <a:buClr>
                <a:schemeClr val="accent3"/>
              </a:buClr>
              <a:defRPr lang="cs-CZ" dirty="0"/>
            </a:lvl1pPr>
            <a:lvl2pPr>
              <a:buClr>
                <a:schemeClr val="accent3"/>
              </a:buClr>
              <a:defRPr lang="cs-CZ" dirty="0"/>
            </a:lvl2pPr>
            <a:lvl3pPr>
              <a:buClr>
                <a:schemeClr val="accent3"/>
              </a:buClr>
              <a:defRPr lang="cs-CZ" dirty="0"/>
            </a:lvl3pPr>
            <a:lvl4pPr>
              <a:buClr>
                <a:schemeClr val="accent3"/>
              </a:buClr>
              <a:defRPr lang="cs-CZ" dirty="0"/>
            </a:lvl4pPr>
            <a:lvl5pPr>
              <a:buClr>
                <a:schemeClr val="accent3"/>
              </a:buClr>
              <a:defRPr lang="cs-CZ" dirty="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L">
            <a:extLst>
              <a:ext uri="{FF2B5EF4-FFF2-40B4-BE49-F238E27FC236}">
                <a16:creationId xmlns:a16="http://schemas.microsoft.com/office/drawing/2014/main" id="{B3C53714-51FF-A3CF-0A15-3316AA696514}"/>
              </a:ext>
            </a:extLst>
          </p:cNvPr>
          <p:cNvSpPr>
            <a:spLocks noGrp="1"/>
          </p:cNvSpPr>
          <p:nvPr>
            <p:ph sz="quarter" idx="16"/>
          </p:nvPr>
        </p:nvSpPr>
        <p:spPr>
          <a:xfrm>
            <a:off x="576264" y="1392340"/>
            <a:ext cx="2519362" cy="4844948"/>
          </a:xfrm>
          <a:prstGeom prst="rect">
            <a:avLst/>
          </a:prstGeom>
        </p:spPr>
        <p:txBody>
          <a:bodyPr/>
          <a:lstStyle>
            <a:lvl1pPr>
              <a:buClr>
                <a:schemeClr val="accent3"/>
              </a:buClr>
              <a:defRPr lang="cs-CZ" dirty="0"/>
            </a:lvl1pPr>
            <a:lvl2pPr>
              <a:buClr>
                <a:schemeClr val="accent3"/>
              </a:buClr>
              <a:defRPr lang="cs-CZ" dirty="0"/>
            </a:lvl2pPr>
            <a:lvl3pPr>
              <a:buClr>
                <a:schemeClr val="accent3"/>
              </a:buClr>
              <a:defRPr lang="cs-CZ" dirty="0"/>
            </a:lvl3pPr>
            <a:lvl4pPr>
              <a:buClr>
                <a:schemeClr val="accent3"/>
              </a:buClr>
              <a:defRPr lang="cs-CZ" dirty="0"/>
            </a:lvl4pPr>
            <a:lvl5pPr>
              <a:buClr>
                <a:schemeClr val="accent3"/>
              </a:buClr>
              <a:defRPr lang="cs-CZ" dirty="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3887787" cy="239773"/>
          </a:xfrm>
          <a:prstGeom prst="rect">
            <a:avLst/>
          </a:prstGeom>
        </p:spPr>
        <p:txBody>
          <a:bodyPr lIns="0" tIns="0" rIns="0" bIns="0"/>
          <a:lstStyle>
            <a:lvl1pPr marL="0" indent="0">
              <a:buNone/>
              <a:defRPr sz="1800">
                <a:solidFill>
                  <a:schemeClr val="tx2"/>
                </a:solidFill>
              </a:defRPr>
            </a:lvl1pPr>
          </a:lstStyle>
          <a:p>
            <a:pPr lvl="0"/>
            <a:r>
              <a:rPr lang="cs-CZ" dirty="0"/>
              <a:t>S libovolným obsahem</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3887787"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3 sloupce</a:t>
            </a:r>
          </a:p>
        </p:txBody>
      </p:sp>
    </p:spTree>
    <p:extLst>
      <p:ext uri="{BB962C8B-B14F-4D97-AF65-F5344CB8AC3E}">
        <p14:creationId xmlns:p14="http://schemas.microsoft.com/office/powerpoint/2010/main" val="1182195534"/>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67">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sloupce grafů - porovnání">
    <p:spTree>
      <p:nvGrpSpPr>
        <p:cNvPr id="1" name=""/>
        <p:cNvGrpSpPr/>
        <p:nvPr/>
      </p:nvGrpSpPr>
      <p:grpSpPr>
        <a:xfrm>
          <a:off x="0" y="0"/>
          <a:ext cx="0" cy="0"/>
          <a:chOff x="0" y="0"/>
          <a:chExt cx="0" cy="0"/>
        </a:xfrm>
      </p:grpSpPr>
      <p:sp>
        <p:nvSpPr>
          <p:cNvPr id="6" name="Zástupný symbol pro číslo snímku">
            <a:extLst>
              <a:ext uri="{FF2B5EF4-FFF2-40B4-BE49-F238E27FC236}">
                <a16:creationId xmlns:a16="http://schemas.microsoft.com/office/drawing/2014/main" id="{D554C9F3-62F7-7AB9-3025-433DC7E8FA51}"/>
              </a:ext>
            </a:extLst>
          </p:cNvPr>
          <p:cNvSpPr>
            <a:spLocks noGrp="1"/>
          </p:cNvSpPr>
          <p:nvPr>
            <p:ph type="sldNum" sz="quarter" idx="15"/>
          </p:nvPr>
        </p:nvSpPr>
        <p:spPr>
          <a:xfrm>
            <a:off x="6513607" y="6356350"/>
            <a:ext cx="2057400" cy="365125"/>
          </a:xfrm>
        </p:spPr>
        <p:txBody>
          <a:bodyPr/>
          <a:lstStyle>
            <a:lvl1pPr>
              <a:defRPr>
                <a:solidFill>
                  <a:schemeClr val="tx2"/>
                </a:solidFill>
              </a:defRPr>
            </a:lvl1pPr>
          </a:lstStyle>
          <a:p>
            <a:fld id="{E4645AEE-F697-459C-A803-FD4DBA443484}" type="slidenum">
              <a:rPr lang="cs-CZ" smtClean="0"/>
              <a:pPr/>
              <a:t>‹#›</a:t>
            </a:fld>
            <a:endParaRPr lang="cs-CZ"/>
          </a:p>
        </p:txBody>
      </p:sp>
      <p:sp>
        <p:nvSpPr>
          <p:cNvPr id="5" name="Zástupný symbol pro zápatí">
            <a:extLst>
              <a:ext uri="{FF2B5EF4-FFF2-40B4-BE49-F238E27FC236}">
                <a16:creationId xmlns:a16="http://schemas.microsoft.com/office/drawing/2014/main" id="{DCA612B1-07FE-618A-E8CD-390694546D9E}"/>
              </a:ext>
            </a:extLst>
          </p:cNvPr>
          <p:cNvSpPr>
            <a:spLocks noGrp="1"/>
          </p:cNvSpPr>
          <p:nvPr>
            <p:ph type="ftr" sz="quarter" idx="14"/>
          </p:nvPr>
        </p:nvSpPr>
        <p:spPr/>
        <p:txBody>
          <a:bodyPr/>
          <a:lstStyle>
            <a:lvl1pPr>
              <a:defRPr>
                <a:solidFill>
                  <a:schemeClr val="tx2"/>
                </a:solidFill>
              </a:defRPr>
            </a:lvl1pPr>
          </a:lstStyle>
          <a:p>
            <a:endParaRPr lang="cs-CZ"/>
          </a:p>
        </p:txBody>
      </p:sp>
      <p:cxnSp>
        <p:nvCxnSpPr>
          <p:cNvPr id="11" name="Linka">
            <a:extLst>
              <a:ext uri="{FF2B5EF4-FFF2-40B4-BE49-F238E27FC236}">
                <a16:creationId xmlns:a16="http://schemas.microsoft.com/office/drawing/2014/main" id="{BB11BC4E-02DA-DB73-F625-F56DCC8EC3FA}"/>
              </a:ext>
            </a:extLst>
          </p:cNvPr>
          <p:cNvCxnSpPr>
            <a:cxnSpLocks/>
          </p:cNvCxnSpPr>
          <p:nvPr userDrawn="1"/>
        </p:nvCxnSpPr>
        <p:spPr>
          <a:xfrm>
            <a:off x="1332973" y="6516000"/>
            <a:ext cx="1594678" cy="1244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Logomark RILSA" descr="rilsa, výzkumný ústav práce a sociálních věcí">
            <a:extLst>
              <a:ext uri="{FF2B5EF4-FFF2-40B4-BE49-F238E27FC236}">
                <a16:creationId xmlns:a16="http://schemas.microsoft.com/office/drawing/2014/main" id="{14BF018B-6A6B-E2ED-BD22-28C1659EC8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5590" y="6047098"/>
            <a:ext cx="883409" cy="882139"/>
          </a:xfrm>
          <a:prstGeom prst="rect">
            <a:avLst/>
          </a:prstGeom>
        </p:spPr>
      </p:pic>
      <p:sp>
        <p:nvSpPr>
          <p:cNvPr id="8" name="Zástupný text P">
            <a:extLst>
              <a:ext uri="{FF2B5EF4-FFF2-40B4-BE49-F238E27FC236}">
                <a16:creationId xmlns:a16="http://schemas.microsoft.com/office/drawing/2014/main" id="{0B7E64EA-BC57-B0BA-4B4F-F4A4D5ED3527}"/>
              </a:ext>
            </a:extLst>
          </p:cNvPr>
          <p:cNvSpPr>
            <a:spLocks noGrp="1"/>
          </p:cNvSpPr>
          <p:nvPr>
            <p:ph type="body" sz="quarter" idx="17" hasCustomPrompt="1"/>
          </p:nvPr>
        </p:nvSpPr>
        <p:spPr>
          <a:xfrm>
            <a:off x="4679950" y="4715123"/>
            <a:ext cx="3887788" cy="1522165"/>
          </a:xfrm>
          <a:prstGeom prst="rect">
            <a:avLst/>
          </a:prstGeom>
        </p:spPr>
        <p:txBody>
          <a:bodyPr lIns="0" tIns="0" rIns="0" bIns="0"/>
          <a:lstStyle>
            <a:lvl1pPr marL="0" indent="0">
              <a:buFont typeface="Arial" panose="020B0604020202020204" pitchFamily="34" charset="0"/>
              <a:buNone/>
              <a:defRPr sz="1200" u="none"/>
            </a:lvl1pPr>
            <a:lvl2pPr marL="342900" indent="0">
              <a:buNone/>
              <a:defRPr sz="1300"/>
            </a:lvl2pPr>
            <a:lvl3pPr marL="685800" indent="0">
              <a:buNone/>
              <a:defRPr sz="1300"/>
            </a:lvl3pPr>
            <a:lvl4pPr marL="1028700" indent="0">
              <a:buNone/>
              <a:defRPr sz="1300"/>
            </a:lvl4pPr>
            <a:lvl5pPr marL="1371600" indent="0">
              <a:buNone/>
              <a:defRPr sz="1300"/>
            </a:lvl5pPr>
          </a:lstStyle>
          <a:p>
            <a:pPr lvl="0"/>
            <a:r>
              <a:rPr lang="cs-CZ" dirty="0"/>
              <a:t>Porovnání grafů ukazuje rozdíly v hodnotách za uplynulý rok v těchto kategoriích</a:t>
            </a:r>
          </a:p>
          <a:p>
            <a:pPr lvl="0"/>
            <a:r>
              <a:rPr lang="cs-CZ" dirty="0"/>
              <a:t>Vyplácení dávek</a:t>
            </a:r>
          </a:p>
          <a:p>
            <a:pPr lvl="0"/>
            <a:r>
              <a:rPr lang="cs-CZ" dirty="0"/>
              <a:t>Vyúčtování poplatků na děti</a:t>
            </a:r>
          </a:p>
        </p:txBody>
      </p:sp>
      <p:sp>
        <p:nvSpPr>
          <p:cNvPr id="9" name="Zástupný text L">
            <a:extLst>
              <a:ext uri="{FF2B5EF4-FFF2-40B4-BE49-F238E27FC236}">
                <a16:creationId xmlns:a16="http://schemas.microsoft.com/office/drawing/2014/main" id="{270F81CF-AC16-978F-B417-C428D9BE9FE4}"/>
              </a:ext>
            </a:extLst>
          </p:cNvPr>
          <p:cNvSpPr>
            <a:spLocks noGrp="1"/>
          </p:cNvSpPr>
          <p:nvPr>
            <p:ph type="body" sz="quarter" idx="18" hasCustomPrompt="1"/>
          </p:nvPr>
        </p:nvSpPr>
        <p:spPr>
          <a:xfrm>
            <a:off x="576263" y="4715123"/>
            <a:ext cx="3887788" cy="1522165"/>
          </a:xfrm>
          <a:prstGeom prst="rect">
            <a:avLst/>
          </a:prstGeom>
        </p:spPr>
        <p:txBody>
          <a:bodyPr lIns="0" tIns="0" rIns="0" bIns="0"/>
          <a:lstStyle>
            <a:lvl1pPr marL="0" indent="0">
              <a:buFont typeface="Arial" panose="020B0604020202020204" pitchFamily="34" charset="0"/>
              <a:buNone/>
              <a:defRPr sz="1200" u="none"/>
            </a:lvl1pPr>
            <a:lvl2pPr marL="342900" indent="0">
              <a:buNone/>
              <a:defRPr sz="1300"/>
            </a:lvl2pPr>
            <a:lvl3pPr marL="685800" indent="0">
              <a:buNone/>
              <a:defRPr sz="1300"/>
            </a:lvl3pPr>
            <a:lvl4pPr marL="1028700" indent="0">
              <a:buNone/>
              <a:defRPr sz="1300"/>
            </a:lvl4pPr>
            <a:lvl5pPr marL="1371600" indent="0">
              <a:buNone/>
              <a:defRPr sz="1300"/>
            </a:lvl5pPr>
          </a:lstStyle>
          <a:p>
            <a:pPr lvl="0"/>
            <a:r>
              <a:rPr lang="cs-CZ" dirty="0"/>
              <a:t>Porovnání grafů ukazuje rozdíly v hodnotách za uplynulý rok v těchto kategoriích</a:t>
            </a:r>
          </a:p>
          <a:p>
            <a:pPr lvl="0"/>
            <a:r>
              <a:rPr lang="cs-CZ" dirty="0"/>
              <a:t>Vyplácení dávek</a:t>
            </a:r>
          </a:p>
          <a:p>
            <a:pPr lvl="0"/>
            <a:r>
              <a:rPr lang="cs-CZ" dirty="0"/>
              <a:t>Vyúčtování poplatků na děti</a:t>
            </a:r>
          </a:p>
        </p:txBody>
      </p:sp>
      <p:sp>
        <p:nvSpPr>
          <p:cNvPr id="4" name="Zástupný objekt grafu P">
            <a:extLst>
              <a:ext uri="{FF2B5EF4-FFF2-40B4-BE49-F238E27FC236}">
                <a16:creationId xmlns:a16="http://schemas.microsoft.com/office/drawing/2014/main" id="{791239CD-1A24-187F-B25A-B0DB233BD1CC}"/>
              </a:ext>
            </a:extLst>
          </p:cNvPr>
          <p:cNvSpPr>
            <a:spLocks noGrp="1"/>
          </p:cNvSpPr>
          <p:nvPr>
            <p:ph type="chart" sz="quarter" idx="12"/>
          </p:nvPr>
        </p:nvSpPr>
        <p:spPr>
          <a:xfrm>
            <a:off x="4679950" y="1341438"/>
            <a:ext cx="3887788" cy="3238513"/>
          </a:xfrm>
          <a:prstGeom prst="rect">
            <a:avLst/>
          </a:prstGeom>
        </p:spPr>
        <p:txBody>
          <a:bodyPr/>
          <a:lstStyle>
            <a:lvl1pPr marL="0" indent="0">
              <a:buNone/>
              <a:defRPr/>
            </a:lvl1pPr>
          </a:lstStyle>
          <a:p>
            <a:r>
              <a:rPr lang="cs-CZ"/>
              <a:t>Kliknutím na ikonu přidáte graf.</a:t>
            </a:r>
            <a:endParaRPr lang="cs-CZ" dirty="0"/>
          </a:p>
        </p:txBody>
      </p:sp>
      <p:sp>
        <p:nvSpPr>
          <p:cNvPr id="2" name="Zástupný objekt grafu L">
            <a:extLst>
              <a:ext uri="{FF2B5EF4-FFF2-40B4-BE49-F238E27FC236}">
                <a16:creationId xmlns:a16="http://schemas.microsoft.com/office/drawing/2014/main" id="{33AECA7F-56B5-B738-D49B-8DAA9D38F273}"/>
              </a:ext>
            </a:extLst>
          </p:cNvPr>
          <p:cNvSpPr>
            <a:spLocks noGrp="1"/>
          </p:cNvSpPr>
          <p:nvPr>
            <p:ph type="chart" sz="quarter" idx="16"/>
          </p:nvPr>
        </p:nvSpPr>
        <p:spPr>
          <a:xfrm>
            <a:off x="576263" y="1341438"/>
            <a:ext cx="3887787" cy="3238513"/>
          </a:xfrm>
          <a:prstGeom prst="rect">
            <a:avLst/>
          </a:prstGeom>
        </p:spPr>
        <p:txBody>
          <a:bodyPr/>
          <a:lstStyle>
            <a:lvl1pPr marL="0" indent="0">
              <a:buNone/>
              <a:defRPr/>
            </a:lvl1pPr>
          </a:lstStyle>
          <a:p>
            <a:r>
              <a:rPr lang="cs-CZ"/>
              <a:t>Kliknutím na ikonu přidáte graf.</a:t>
            </a:r>
            <a:endParaRPr lang="cs-CZ" dirty="0"/>
          </a:p>
        </p:txBody>
      </p:sp>
      <p:sp>
        <p:nvSpPr>
          <p:cNvPr id="30" name="Podnadpis">
            <a:extLst>
              <a:ext uri="{FF2B5EF4-FFF2-40B4-BE49-F238E27FC236}">
                <a16:creationId xmlns:a16="http://schemas.microsoft.com/office/drawing/2014/main" id="{E807271A-9326-F9EA-69E9-D321EAD87510}"/>
              </a:ext>
            </a:extLst>
          </p:cNvPr>
          <p:cNvSpPr>
            <a:spLocks noGrp="1"/>
          </p:cNvSpPr>
          <p:nvPr>
            <p:ph type="body" sz="quarter" idx="11" hasCustomPrompt="1"/>
          </p:nvPr>
        </p:nvSpPr>
        <p:spPr>
          <a:xfrm>
            <a:off x="576263" y="823125"/>
            <a:ext cx="3887787" cy="239773"/>
          </a:xfrm>
          <a:prstGeom prst="rect">
            <a:avLst/>
          </a:prstGeom>
        </p:spPr>
        <p:txBody>
          <a:bodyPr lIns="0" tIns="0" rIns="0" bIns="0"/>
          <a:lstStyle>
            <a:lvl1pPr marL="0" indent="0">
              <a:buNone/>
              <a:defRPr sz="1800">
                <a:solidFill>
                  <a:schemeClr val="tx2"/>
                </a:solidFill>
              </a:defRPr>
            </a:lvl1pPr>
          </a:lstStyle>
          <a:p>
            <a:pPr lvl="0"/>
            <a:r>
              <a:rPr lang="cs-CZ" dirty="0"/>
              <a:t>Text 2 sloupce</a:t>
            </a:r>
          </a:p>
        </p:txBody>
      </p:sp>
      <p:sp>
        <p:nvSpPr>
          <p:cNvPr id="28" name="Nadpis">
            <a:extLst>
              <a:ext uri="{FF2B5EF4-FFF2-40B4-BE49-F238E27FC236}">
                <a16:creationId xmlns:a16="http://schemas.microsoft.com/office/drawing/2014/main" id="{4671BC95-2A50-54ED-BD3E-36DDB913D225}"/>
              </a:ext>
            </a:extLst>
          </p:cNvPr>
          <p:cNvSpPr>
            <a:spLocks noGrp="1"/>
          </p:cNvSpPr>
          <p:nvPr>
            <p:ph type="body" sz="quarter" idx="10" hasCustomPrompt="1"/>
          </p:nvPr>
        </p:nvSpPr>
        <p:spPr>
          <a:xfrm>
            <a:off x="576262" y="426474"/>
            <a:ext cx="3887787" cy="369171"/>
          </a:xfrm>
          <a:prstGeom prst="rect">
            <a:avLst/>
          </a:prstGeom>
        </p:spPr>
        <p:txBody>
          <a:bodyPr lIns="0" tIns="0" rIns="0" bIns="0">
            <a:normAutofit/>
          </a:bodyPr>
          <a:lstStyle>
            <a:lvl1pPr marL="0" indent="0">
              <a:buNone/>
              <a:defRPr sz="2800">
                <a:latin typeface="Nunito Sans SemiBold" panose="00000700000000000000" pitchFamily="2" charset="0"/>
              </a:defRPr>
            </a:lvl1pPr>
          </a:lstStyle>
          <a:p>
            <a:pPr lvl="0"/>
            <a:r>
              <a:rPr lang="cs-CZ" dirty="0"/>
              <a:t>Porovnání grafů</a:t>
            </a:r>
          </a:p>
        </p:txBody>
      </p:sp>
    </p:spTree>
    <p:extLst>
      <p:ext uri="{BB962C8B-B14F-4D97-AF65-F5344CB8AC3E}">
        <p14:creationId xmlns:p14="http://schemas.microsoft.com/office/powerpoint/2010/main" val="3535148322"/>
      </p:ext>
    </p:extLst>
  </p:cSld>
  <p:clrMapOvr>
    <a:masterClrMapping/>
  </p:clrMapOvr>
  <p:extLst>
    <p:ext uri="{DCECCB84-F9BA-43D5-87BE-67443E8EF086}">
      <p15:sldGuideLst xmlns:p15="http://schemas.microsoft.com/office/powerpoint/2012/main">
        <p15:guide id="1" orient="horz" pos="2387">
          <p15:clr>
            <a:srgbClr val="9FCC3B"/>
          </p15:clr>
        </p15:guide>
        <p15:guide id="2" pos="2880">
          <p15:clr>
            <a:srgbClr val="9FCC3B"/>
          </p15:clr>
        </p15:guide>
        <p15:guide id="4" pos="5397">
          <p15:clr>
            <a:srgbClr val="FDE53C"/>
          </p15:clr>
        </p15:guide>
        <p15:guide id="5" orient="horz" pos="845">
          <p15:clr>
            <a:srgbClr val="FBAE40"/>
          </p15:clr>
        </p15:guide>
        <p15:guide id="6" orient="horz" pos="3929">
          <p15:clr>
            <a:srgbClr val="FDE53C"/>
          </p15:clr>
        </p15:guide>
        <p15:guide id="10" pos="2948">
          <p15:clr>
            <a:srgbClr val="FBAE40"/>
          </p15:clr>
        </p15:guide>
        <p15:guide id="12" pos="2812">
          <p15:clr>
            <a:srgbClr val="FBAE40"/>
          </p15:clr>
        </p15:guide>
        <p15:guide id="14" pos="4536">
          <p15:clr>
            <a:srgbClr val="FBAE40"/>
          </p15:clr>
        </p15:guide>
        <p15:guide id="15" pos="4672">
          <p15:clr>
            <a:srgbClr val="FBAE40"/>
          </p15:clr>
        </p15:guide>
        <p15:guide id="16" pos="1224">
          <p15:clr>
            <a:srgbClr val="FBAE40"/>
          </p15:clr>
        </p15:guide>
        <p15:guide id="18" orient="horz" pos="777">
          <p15:clr>
            <a:srgbClr val="FBAE40"/>
          </p15:clr>
        </p15:guide>
        <p15:guide id="19" orient="horz" pos="2319">
          <p15:clr>
            <a:srgbClr val="FBAE40"/>
          </p15:clr>
        </p15:guide>
        <p15:guide id="20" orient="horz" pos="255">
          <p15:clr>
            <a:srgbClr val="FDE53C"/>
          </p15:clr>
        </p15:guide>
        <p15:guide id="21" pos="3742">
          <p15:clr>
            <a:srgbClr val="C35EA4"/>
          </p15:clr>
        </p15:guide>
        <p15:guide id="22" pos="4604">
          <p15:clr>
            <a:srgbClr val="C35EA4"/>
          </p15:clr>
        </p15:guide>
        <p15:guide id="23" pos="3810">
          <p15:clr>
            <a:srgbClr val="FBAE40"/>
          </p15:clr>
        </p15:guide>
        <p15:guide id="24" pos="3674">
          <p15:clr>
            <a:srgbClr val="FBAE40"/>
          </p15:clr>
        </p15:guide>
        <p15:guide id="25" pos="2018">
          <p15:clr>
            <a:srgbClr val="C35EA4"/>
          </p15:clr>
        </p15:guide>
        <p15:guide id="26" pos="2086">
          <p15:clr>
            <a:srgbClr val="FBAE40"/>
          </p15:clr>
        </p15:guide>
        <p15:guide id="27" pos="1950">
          <p15:clr>
            <a:srgbClr val="FBAE40"/>
          </p15:clr>
        </p15:guide>
        <p15:guide id="28" pos="1156">
          <p15:clr>
            <a:srgbClr val="C35EA4"/>
          </p15:clr>
        </p15:guide>
        <p15:guide id="29" pos="1088">
          <p15:clr>
            <a:srgbClr val="FBAE40"/>
          </p15:clr>
        </p15:guide>
        <p15:guide id="30" pos="363">
          <p15:clr>
            <a:srgbClr val="FDE53C"/>
          </p15:clr>
        </p15:guide>
        <p15:guide id="31" orient="horz" pos="2455">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EFCF8"/>
        </a:solidFill>
        <a:effectLst/>
      </p:bgPr>
    </p:bg>
    <p:spTree>
      <p:nvGrpSpPr>
        <p:cNvPr id="1" name=""/>
        <p:cNvGrpSpPr/>
        <p:nvPr/>
      </p:nvGrpSpPr>
      <p:grpSpPr>
        <a:xfrm>
          <a:off x="0" y="0"/>
          <a:ext cx="0" cy="0"/>
          <a:chOff x="0" y="0"/>
          <a:chExt cx="0" cy="0"/>
        </a:xfrm>
      </p:grpSpPr>
      <p:sp>
        <p:nvSpPr>
          <p:cNvPr id="7" name="Zástupný symbol pro zápatí">
            <a:extLst>
              <a:ext uri="{FF2B5EF4-FFF2-40B4-BE49-F238E27FC236}">
                <a16:creationId xmlns:a16="http://schemas.microsoft.com/office/drawing/2014/main" id="{1A92C6F8-3053-A281-5F0D-F0E7DB8AFF9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8" name="Zástupný symbol pro číslo snímku">
            <a:extLst>
              <a:ext uri="{FF2B5EF4-FFF2-40B4-BE49-F238E27FC236}">
                <a16:creationId xmlns:a16="http://schemas.microsoft.com/office/drawing/2014/main" id="{64F431D5-60F7-2460-8DE0-C4443E42C7F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45AEE-F697-459C-A803-FD4DBA443484}" type="slidenum">
              <a:rPr lang="cs-CZ" smtClean="0"/>
              <a:t>‹#›</a:t>
            </a:fld>
            <a:endParaRPr lang="cs-CZ"/>
          </a:p>
        </p:txBody>
      </p:sp>
    </p:spTree>
    <p:extLst>
      <p:ext uri="{BB962C8B-B14F-4D97-AF65-F5344CB8AC3E}">
        <p14:creationId xmlns:p14="http://schemas.microsoft.com/office/powerpoint/2010/main" val="150479679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80" r:id="rId17"/>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705191F-C97C-B14A-7592-0B71C30C8AE4}"/>
              </a:ext>
            </a:extLst>
          </p:cNvPr>
          <p:cNvSpPr>
            <a:spLocks noGrp="1"/>
          </p:cNvSpPr>
          <p:nvPr>
            <p:ph type="sldNum" sz="quarter" idx="13"/>
          </p:nvPr>
        </p:nvSpPr>
        <p:spPr/>
        <p:txBody>
          <a:bodyPr/>
          <a:lstStyle/>
          <a:p>
            <a:fld id="{E4645AEE-F697-459C-A803-FD4DBA443484}" type="slidenum">
              <a:rPr lang="cs-CZ" smtClean="0"/>
              <a:pPr/>
              <a:t>1</a:t>
            </a:fld>
            <a:endParaRPr lang="cs-CZ"/>
          </a:p>
        </p:txBody>
      </p:sp>
      <p:sp>
        <p:nvSpPr>
          <p:cNvPr id="3" name="Zástupný text 2">
            <a:extLst>
              <a:ext uri="{FF2B5EF4-FFF2-40B4-BE49-F238E27FC236}">
                <a16:creationId xmlns:a16="http://schemas.microsoft.com/office/drawing/2014/main" id="{9B2A2DD8-EC52-B5FF-4D10-D94656574D01}"/>
              </a:ext>
            </a:extLst>
          </p:cNvPr>
          <p:cNvSpPr>
            <a:spLocks noGrp="1"/>
          </p:cNvSpPr>
          <p:nvPr>
            <p:ph type="body" sz="quarter" idx="14"/>
          </p:nvPr>
        </p:nvSpPr>
        <p:spPr>
          <a:xfrm>
            <a:off x="528137" y="3298490"/>
            <a:ext cx="6147266" cy="1217613"/>
          </a:xfrm>
        </p:spPr>
        <p:txBody>
          <a:bodyPr/>
          <a:lstStyle/>
          <a:p>
            <a:r>
              <a:rPr lang="cs-CZ" sz="2000" dirty="0"/>
              <a:t>Tomáš Sirovátka</a:t>
            </a:r>
          </a:p>
          <a:p>
            <a:r>
              <a:rPr lang="cs-CZ" sz="2000" dirty="0"/>
              <a:t>Miroslava Rákoczyová</a:t>
            </a:r>
          </a:p>
          <a:p>
            <a:r>
              <a:rPr lang="cs-CZ" sz="2000" dirty="0"/>
              <a:t>Robert Trbola</a:t>
            </a:r>
          </a:p>
        </p:txBody>
      </p:sp>
      <p:sp>
        <p:nvSpPr>
          <p:cNvPr id="4" name="Zástupný text 3">
            <a:extLst>
              <a:ext uri="{FF2B5EF4-FFF2-40B4-BE49-F238E27FC236}">
                <a16:creationId xmlns:a16="http://schemas.microsoft.com/office/drawing/2014/main" id="{366F8056-3170-32FD-88DA-910AA0093B8F}"/>
              </a:ext>
            </a:extLst>
          </p:cNvPr>
          <p:cNvSpPr>
            <a:spLocks noGrp="1"/>
          </p:cNvSpPr>
          <p:nvPr>
            <p:ph type="body" sz="quarter" idx="10"/>
          </p:nvPr>
        </p:nvSpPr>
        <p:spPr>
          <a:xfrm>
            <a:off x="576261" y="1203325"/>
            <a:ext cx="7268328" cy="1216025"/>
          </a:xfrm>
        </p:spPr>
        <p:txBody>
          <a:bodyPr/>
          <a:lstStyle/>
          <a:p>
            <a:r>
              <a:rPr lang="cs-CZ" sz="3600" b="1" dirty="0"/>
              <a:t>Výzva 037 OPZ+</a:t>
            </a:r>
          </a:p>
          <a:p>
            <a:r>
              <a:rPr lang="cs-CZ" sz="2800" dirty="0"/>
              <a:t>První poznatky z kvalitativního šetření </a:t>
            </a:r>
          </a:p>
        </p:txBody>
      </p:sp>
    </p:spTree>
    <p:extLst>
      <p:ext uri="{BB962C8B-B14F-4D97-AF65-F5344CB8AC3E}">
        <p14:creationId xmlns:p14="http://schemas.microsoft.com/office/powerpoint/2010/main" val="597164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6CF23E8-74C1-FDB2-6FF8-DE32A7C5819E}"/>
              </a:ext>
            </a:extLst>
          </p:cNvPr>
          <p:cNvSpPr>
            <a:spLocks noGrp="1"/>
          </p:cNvSpPr>
          <p:nvPr>
            <p:ph type="sldNum" sz="quarter" idx="15"/>
          </p:nvPr>
        </p:nvSpPr>
        <p:spPr/>
        <p:txBody>
          <a:bodyPr/>
          <a:lstStyle/>
          <a:p>
            <a:fld id="{E4645AEE-F697-459C-A803-FD4DBA443484}" type="slidenum">
              <a:rPr lang="cs-CZ" smtClean="0"/>
              <a:pPr/>
              <a:t>10</a:t>
            </a:fld>
            <a:endParaRPr lang="cs-CZ"/>
          </a:p>
        </p:txBody>
      </p:sp>
      <p:sp>
        <p:nvSpPr>
          <p:cNvPr id="3" name="Zástupný symbol pro zápatí 2">
            <a:extLst>
              <a:ext uri="{FF2B5EF4-FFF2-40B4-BE49-F238E27FC236}">
                <a16:creationId xmlns:a16="http://schemas.microsoft.com/office/drawing/2014/main" id="{03553B29-2A09-8C50-9425-4BEB8EEC23C0}"/>
              </a:ext>
            </a:extLst>
          </p:cNvPr>
          <p:cNvSpPr>
            <a:spLocks noGrp="1"/>
          </p:cNvSpPr>
          <p:nvPr>
            <p:ph type="ftr" sz="quarter" idx="14"/>
          </p:nvPr>
        </p:nvSpPr>
        <p:spPr>
          <a:xfrm>
            <a:off x="3028949" y="6356350"/>
            <a:ext cx="3658289" cy="365125"/>
          </a:xfrm>
        </p:spPr>
        <p:txBody>
          <a:bodyPr/>
          <a:lstStyle/>
          <a:p>
            <a:r>
              <a:rPr lang="cs-CZ" dirty="0"/>
              <a:t>Výzkumný institut práce a sociálních věcí, </a:t>
            </a:r>
            <a:r>
              <a:rPr lang="cs-CZ" dirty="0" err="1"/>
              <a:t>v.v.i</a:t>
            </a:r>
            <a:r>
              <a:rPr lang="cs-CZ" dirty="0"/>
              <a:t>.</a:t>
            </a:r>
          </a:p>
          <a:p>
            <a:endParaRPr lang="cs-CZ" dirty="0"/>
          </a:p>
        </p:txBody>
      </p:sp>
      <p:sp>
        <p:nvSpPr>
          <p:cNvPr id="4" name="Zástupný text 3">
            <a:extLst>
              <a:ext uri="{FF2B5EF4-FFF2-40B4-BE49-F238E27FC236}">
                <a16:creationId xmlns:a16="http://schemas.microsoft.com/office/drawing/2014/main" id="{E046EBE5-3093-57DC-4A29-B9921967C590}"/>
              </a:ext>
            </a:extLst>
          </p:cNvPr>
          <p:cNvSpPr>
            <a:spLocks noGrp="1"/>
          </p:cNvSpPr>
          <p:nvPr>
            <p:ph type="body" sz="quarter" idx="16"/>
          </p:nvPr>
        </p:nvSpPr>
        <p:spPr>
          <a:xfrm>
            <a:off x="576263" y="1013553"/>
            <a:ext cx="7991475" cy="5223736"/>
          </a:xfrm>
        </p:spPr>
        <p:txBody>
          <a:bodyPr/>
          <a:lstStyle/>
          <a:p>
            <a:pPr lvl="1">
              <a:lnSpc>
                <a:spcPct val="150000"/>
              </a:lnSpc>
            </a:pPr>
            <a:r>
              <a:rPr lang="cs-CZ" sz="1400" dirty="0">
                <a:latin typeface="+mj-lt"/>
              </a:rPr>
              <a:t>negativní zpětná vazba na </a:t>
            </a:r>
            <a:r>
              <a:rPr lang="cs-CZ" sz="1400" b="1" dirty="0">
                <a:latin typeface="+mj-lt"/>
              </a:rPr>
              <a:t>vstupní dotazníky pro MPSV</a:t>
            </a:r>
            <a:r>
              <a:rPr lang="cs-CZ" sz="1400" dirty="0">
                <a:latin typeface="+mj-lt"/>
              </a:rPr>
              <a:t>, zejména pokud jde o dotazy na příjmy a obrat, které byly kvantifikované (i když pouze rozmezí hodnot)</a:t>
            </a:r>
          </a:p>
          <a:p>
            <a:pPr lvl="1">
              <a:lnSpc>
                <a:spcPct val="150000"/>
              </a:lnSpc>
            </a:pPr>
            <a:r>
              <a:rPr lang="cs-CZ" sz="1400" dirty="0">
                <a:latin typeface="+mj-lt"/>
              </a:rPr>
              <a:t>důvodem nedůvěra v anonymitu dotazníku, obava ze zneužití informace, v některých případech technické bariéry</a:t>
            </a:r>
          </a:p>
          <a:p>
            <a:pPr lvl="1">
              <a:lnSpc>
                <a:spcPct val="150000"/>
              </a:lnSpc>
            </a:pPr>
            <a:r>
              <a:rPr lang="cs-CZ" sz="1400" dirty="0">
                <a:latin typeface="+mj-lt"/>
              </a:rPr>
              <a:t>u dvou příjemců se vyskytly případy, kdy byly vstupní dotazníky důvodem k odstoupení od účasti v projektu</a:t>
            </a:r>
          </a:p>
          <a:p>
            <a:pPr lvl="1">
              <a:lnSpc>
                <a:spcPct val="150000"/>
              </a:lnSpc>
            </a:pPr>
            <a:r>
              <a:rPr lang="cs-CZ" sz="1400" dirty="0">
                <a:latin typeface="+mj-lt"/>
              </a:rPr>
              <a:t>ve třech projektech zmíněny </a:t>
            </a:r>
            <a:r>
              <a:rPr lang="cs-CZ" sz="1400" b="1" dirty="0">
                <a:latin typeface="+mj-lt"/>
              </a:rPr>
              <a:t>problémy se získáváním potvrzení o aktivitě podpořené osoby </a:t>
            </a:r>
            <a:r>
              <a:rPr lang="cs-CZ" sz="1400" dirty="0">
                <a:latin typeface="+mj-lt"/>
              </a:rPr>
              <a:t>na trhu práce (důvodem zejména obavy zájemkyň oslovit zaměstnavatele, upozornit na sebe v místech s horší situací na trhu práce), často nutné urgovat dodání</a:t>
            </a:r>
          </a:p>
          <a:p>
            <a:pPr lvl="1">
              <a:lnSpc>
                <a:spcPct val="150000"/>
              </a:lnSpc>
            </a:pPr>
            <a:r>
              <a:rPr lang="cs-CZ" sz="1400" dirty="0">
                <a:latin typeface="+mj-lt"/>
              </a:rPr>
              <a:t>ve dvou případech nezískání potvrzení důvodem neúčasti v projektu a v jednom případě účast ženy v projektových aktivitách bez zařazení do projektu (tj. bez finanční podpory) </a:t>
            </a:r>
          </a:p>
          <a:p>
            <a:pPr lvl="1">
              <a:lnSpc>
                <a:spcPct val="150000"/>
              </a:lnSpc>
            </a:pPr>
            <a:r>
              <a:rPr lang="cs-CZ" sz="1400" dirty="0">
                <a:latin typeface="+mj-lt"/>
              </a:rPr>
              <a:t>složité </a:t>
            </a:r>
            <a:r>
              <a:rPr lang="cs-CZ" sz="1400" b="1" dirty="0">
                <a:latin typeface="+mj-lt"/>
              </a:rPr>
              <a:t>vysvětlit účastnicím podporu de minimis</a:t>
            </a:r>
            <a:r>
              <a:rPr lang="cs-CZ" sz="1400" dirty="0">
                <a:latin typeface="+mj-lt"/>
              </a:rPr>
              <a:t>; v jednom projektu pro podnikatelky dokonce nejasnosti odradily zájemkyně od účasti v projektu </a:t>
            </a:r>
          </a:p>
        </p:txBody>
      </p:sp>
      <p:sp>
        <p:nvSpPr>
          <p:cNvPr id="6" name="Zástupný text 5">
            <a:extLst>
              <a:ext uri="{FF2B5EF4-FFF2-40B4-BE49-F238E27FC236}">
                <a16:creationId xmlns:a16="http://schemas.microsoft.com/office/drawing/2014/main" id="{A68E8803-379D-7F97-4DB9-401661743FAC}"/>
              </a:ext>
            </a:extLst>
          </p:cNvPr>
          <p:cNvSpPr>
            <a:spLocks noGrp="1"/>
          </p:cNvSpPr>
          <p:nvPr>
            <p:ph type="body" sz="quarter" idx="10"/>
          </p:nvPr>
        </p:nvSpPr>
        <p:spPr/>
        <p:txBody>
          <a:bodyPr/>
          <a:lstStyle/>
          <a:p>
            <a:r>
              <a:rPr lang="cs-CZ" sz="1800" b="1" dirty="0">
                <a:solidFill>
                  <a:schemeClr val="bg1">
                    <a:lumMod val="50000"/>
                  </a:schemeClr>
                </a:solidFill>
                <a:latin typeface="+mn-lt"/>
              </a:rPr>
              <a:t>(5) Problémy při vstupu do projektu (administrativní povahy)</a:t>
            </a:r>
          </a:p>
          <a:p>
            <a:endParaRPr lang="cs-CZ" sz="1400" dirty="0">
              <a:latin typeface="+mj-lt"/>
            </a:endParaRPr>
          </a:p>
        </p:txBody>
      </p:sp>
    </p:spTree>
    <p:extLst>
      <p:ext uri="{BB962C8B-B14F-4D97-AF65-F5344CB8AC3E}">
        <p14:creationId xmlns:p14="http://schemas.microsoft.com/office/powerpoint/2010/main" val="2227388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A1662A2-E9B5-1E94-D264-6A05DD6518CC}"/>
              </a:ext>
            </a:extLst>
          </p:cNvPr>
          <p:cNvSpPr>
            <a:spLocks noGrp="1"/>
          </p:cNvSpPr>
          <p:nvPr>
            <p:ph type="sldNum" sz="quarter" idx="15"/>
          </p:nvPr>
        </p:nvSpPr>
        <p:spPr/>
        <p:txBody>
          <a:bodyPr/>
          <a:lstStyle/>
          <a:p>
            <a:fld id="{E4645AEE-F697-459C-A803-FD4DBA443484}" type="slidenum">
              <a:rPr lang="cs-CZ" smtClean="0"/>
              <a:pPr/>
              <a:t>11</a:t>
            </a:fld>
            <a:endParaRPr lang="cs-CZ"/>
          </a:p>
        </p:txBody>
      </p:sp>
      <p:sp>
        <p:nvSpPr>
          <p:cNvPr id="3" name="Zástupný symbol pro zápatí 2">
            <a:extLst>
              <a:ext uri="{FF2B5EF4-FFF2-40B4-BE49-F238E27FC236}">
                <a16:creationId xmlns:a16="http://schemas.microsoft.com/office/drawing/2014/main" id="{8590D06D-1361-12F8-67F9-CC1CA0B248A9}"/>
              </a:ext>
            </a:extLst>
          </p:cNvPr>
          <p:cNvSpPr>
            <a:spLocks noGrp="1"/>
          </p:cNvSpPr>
          <p:nvPr>
            <p:ph type="ftr" sz="quarter" idx="14"/>
          </p:nvPr>
        </p:nvSpPr>
        <p:spPr>
          <a:xfrm>
            <a:off x="3028949" y="6356350"/>
            <a:ext cx="3484657" cy="365125"/>
          </a:xfrm>
        </p:spPr>
        <p:txBody>
          <a:bodyPr/>
          <a:lstStyle/>
          <a:p>
            <a:r>
              <a:rPr lang="cs-CZ" dirty="0"/>
              <a:t>Výzkumný institut práce a sociálních věcí, </a:t>
            </a:r>
            <a:r>
              <a:rPr lang="cs-CZ" dirty="0" err="1"/>
              <a:t>v.v.i</a:t>
            </a:r>
            <a:r>
              <a:rPr lang="cs-CZ" dirty="0"/>
              <a:t>.</a:t>
            </a:r>
          </a:p>
          <a:p>
            <a:endParaRPr lang="cs-CZ" dirty="0"/>
          </a:p>
        </p:txBody>
      </p:sp>
      <p:sp>
        <p:nvSpPr>
          <p:cNvPr id="4" name="Zástupný text 3">
            <a:extLst>
              <a:ext uri="{FF2B5EF4-FFF2-40B4-BE49-F238E27FC236}">
                <a16:creationId xmlns:a16="http://schemas.microsoft.com/office/drawing/2014/main" id="{2F636586-F146-2651-9E76-38036414A136}"/>
              </a:ext>
            </a:extLst>
          </p:cNvPr>
          <p:cNvSpPr>
            <a:spLocks noGrp="1"/>
          </p:cNvSpPr>
          <p:nvPr>
            <p:ph type="body" sz="quarter" idx="16"/>
          </p:nvPr>
        </p:nvSpPr>
        <p:spPr>
          <a:xfrm>
            <a:off x="469478" y="795645"/>
            <a:ext cx="7991475" cy="5450919"/>
          </a:xfrm>
        </p:spPr>
        <p:txBody>
          <a:bodyPr/>
          <a:lstStyle/>
          <a:p>
            <a:pPr marL="514350" marR="0" lvl="1" indent="-171450" algn="l" defTabSz="685800" rtl="0" eaLnBrk="1" fontAlgn="auto" latinLnBrk="0" hangingPunct="1">
              <a:lnSpc>
                <a:spcPct val="150000"/>
              </a:lnSpc>
              <a:spcBef>
                <a:spcPts val="375"/>
              </a:spcBef>
              <a:spcAft>
                <a:spcPts val="0"/>
              </a:spcAft>
              <a:buClr>
                <a:srgbClr val="F0CA81"/>
              </a:buClr>
              <a:buSzTx/>
              <a:buFont typeface="Arial" panose="020B0604020202020204" pitchFamily="34" charset="0"/>
              <a:buChar char="•"/>
              <a:tabLst/>
              <a:defRPr/>
            </a:pPr>
            <a:r>
              <a:rPr kumimoji="0" lang="cs-CZ" sz="1400" b="0" i="0" u="none" strike="noStrike" kern="1200" cap="none" spc="0" normalizeH="0" baseline="0" noProof="0" dirty="0">
                <a:ln>
                  <a:noFill/>
                </a:ln>
                <a:solidFill>
                  <a:srgbClr val="404040"/>
                </a:solidFill>
                <a:effectLst/>
                <a:uLnTx/>
                <a:uFillTx/>
                <a:latin typeface="Nunito Sans ExtraLight"/>
                <a:ea typeface="+mn-ea"/>
                <a:cs typeface="+mn-cs"/>
              </a:rPr>
              <a:t>pokud je to možné, upravit horní hranice hodinových sazeb pro lektory tak, aby odpovídaly situaci na trhu.</a:t>
            </a:r>
          </a:p>
          <a:p>
            <a:pPr marL="514350" marR="0" lvl="1" indent="-171450" algn="l" defTabSz="685800" rtl="0" eaLnBrk="1" fontAlgn="auto" latinLnBrk="0" hangingPunct="1">
              <a:lnSpc>
                <a:spcPct val="150000"/>
              </a:lnSpc>
              <a:spcBef>
                <a:spcPts val="375"/>
              </a:spcBef>
              <a:spcAft>
                <a:spcPts val="0"/>
              </a:spcAft>
              <a:buClr>
                <a:srgbClr val="F0CA81"/>
              </a:buClr>
              <a:buSzTx/>
              <a:buFont typeface="Arial" panose="020B0604020202020204" pitchFamily="34" charset="0"/>
              <a:buChar char="•"/>
              <a:tabLst/>
              <a:defRPr/>
            </a:pPr>
            <a:r>
              <a:rPr kumimoji="0" lang="cs-CZ" sz="1400" b="0" i="0" u="none" strike="noStrike" kern="1200" cap="none" spc="0" normalizeH="0" baseline="0" noProof="0" dirty="0">
                <a:ln>
                  <a:noFill/>
                </a:ln>
                <a:solidFill>
                  <a:srgbClr val="404040"/>
                </a:solidFill>
                <a:effectLst/>
                <a:uLnTx/>
                <a:uFillTx/>
                <a:latin typeface="Nunito Sans ExtraLight"/>
                <a:ea typeface="+mn-ea"/>
                <a:cs typeface="+mn-cs"/>
              </a:rPr>
              <a:t>dát příjemcům v oblasti A (pro zaměstnané ženy) větší prostor, snížit počet povinných oblastí a přesunout některé mezi volitelné aktivity. </a:t>
            </a:r>
          </a:p>
          <a:p>
            <a:pPr marL="514350" marR="0" lvl="1" indent="-171450" algn="l" defTabSz="685800" rtl="0" eaLnBrk="1" fontAlgn="auto" latinLnBrk="0" hangingPunct="1">
              <a:lnSpc>
                <a:spcPct val="150000"/>
              </a:lnSpc>
              <a:spcBef>
                <a:spcPts val="375"/>
              </a:spcBef>
              <a:spcAft>
                <a:spcPts val="0"/>
              </a:spcAft>
              <a:buClr>
                <a:srgbClr val="F0CA81"/>
              </a:buClr>
              <a:buSzTx/>
              <a:buFont typeface="Arial" panose="020B0604020202020204" pitchFamily="34" charset="0"/>
              <a:buChar char="•"/>
              <a:tabLst/>
              <a:defRPr/>
            </a:pPr>
            <a:r>
              <a:rPr kumimoji="0" lang="cs-CZ" sz="1400" b="0" i="0" u="none" strike="noStrike" kern="1200" cap="none" spc="0" normalizeH="0" baseline="0" noProof="0" dirty="0">
                <a:ln>
                  <a:noFill/>
                </a:ln>
                <a:solidFill>
                  <a:srgbClr val="404040"/>
                </a:solidFill>
                <a:effectLst/>
                <a:uLnTx/>
                <a:uFillTx/>
                <a:latin typeface="Nunito Sans ExtraLight"/>
                <a:ea typeface="+mn-ea"/>
                <a:cs typeface="+mn-cs"/>
              </a:rPr>
              <a:t>zařadit zdraví jmenovitě jako samostatnou oblast (nepovinnou) do výzvy i u projektů v oblasti B (pro podnikatelky). </a:t>
            </a:r>
          </a:p>
          <a:p>
            <a:pPr marL="514350" marR="0" lvl="1" indent="-171450" algn="l" defTabSz="685800" rtl="0" eaLnBrk="1" fontAlgn="auto" latinLnBrk="0" hangingPunct="1">
              <a:lnSpc>
                <a:spcPct val="150000"/>
              </a:lnSpc>
              <a:spcBef>
                <a:spcPts val="375"/>
              </a:spcBef>
              <a:spcAft>
                <a:spcPts val="0"/>
              </a:spcAft>
              <a:buClr>
                <a:srgbClr val="F0CA81"/>
              </a:buClr>
              <a:buSzTx/>
              <a:buFont typeface="Arial" panose="020B0604020202020204" pitchFamily="34" charset="0"/>
              <a:buChar char="•"/>
              <a:tabLst/>
              <a:defRPr/>
            </a:pPr>
            <a:r>
              <a:rPr kumimoji="0" lang="cs-CZ" sz="1400" b="0" i="0" u="none" strike="noStrike" kern="1200" cap="none" spc="0" normalizeH="0" baseline="0" noProof="0" dirty="0">
                <a:ln>
                  <a:noFill/>
                </a:ln>
                <a:solidFill>
                  <a:srgbClr val="404040"/>
                </a:solidFill>
                <a:effectLst/>
                <a:uLnTx/>
                <a:uFillTx/>
                <a:latin typeface="Nunito Sans ExtraLight"/>
                <a:ea typeface="+mn-ea"/>
                <a:cs typeface="+mn-cs"/>
              </a:rPr>
              <a:t>zvážit mírné snížení věkové hranice. Pokud to není reálné, pak alespoň určovat věk dle roku narození tak, aby nebylo nutné čekat se zařazením do projektu až po 50. narozeninách zájemkyně. </a:t>
            </a:r>
          </a:p>
          <a:p>
            <a:pPr marL="514350" marR="0" lvl="1" indent="-171450" algn="l" defTabSz="685800" rtl="0" eaLnBrk="1" fontAlgn="auto" latinLnBrk="0" hangingPunct="1">
              <a:lnSpc>
                <a:spcPct val="150000"/>
              </a:lnSpc>
              <a:spcBef>
                <a:spcPts val="375"/>
              </a:spcBef>
              <a:spcAft>
                <a:spcPts val="0"/>
              </a:spcAft>
              <a:buClr>
                <a:srgbClr val="F0CA81"/>
              </a:buClr>
              <a:buSzTx/>
              <a:buFont typeface="Arial" panose="020B0604020202020204" pitchFamily="34" charset="0"/>
              <a:buChar char="•"/>
              <a:tabLst/>
              <a:defRPr/>
            </a:pPr>
            <a:r>
              <a:rPr kumimoji="0" lang="cs-CZ" sz="1400" b="0" i="0" u="none" strike="noStrike" kern="1200" cap="none" spc="0" normalizeH="0" baseline="0" noProof="0" dirty="0">
                <a:ln>
                  <a:noFill/>
                </a:ln>
                <a:solidFill>
                  <a:srgbClr val="404040"/>
                </a:solidFill>
                <a:effectLst/>
                <a:uLnTx/>
                <a:uFillTx/>
                <a:latin typeface="Nunito Sans ExtraLight"/>
                <a:ea typeface="+mn-ea"/>
                <a:cs typeface="+mn-cs"/>
              </a:rPr>
              <a:t>zvážit možnost povolit zapojení zaměstnavatelů u projektů určených zaměstnaným ženám. Projekty přinášejí skrze zaměstnankyně benefity i zaměstnavatelům - podporují rozvoj jejich pracovníků a v některých ohledech suplují jejich aktivity.</a:t>
            </a:r>
          </a:p>
          <a:p>
            <a:pPr marL="514350" marR="0" lvl="1" indent="-171450" algn="l" defTabSz="685800" rtl="0" eaLnBrk="1" fontAlgn="auto" latinLnBrk="0" hangingPunct="1">
              <a:lnSpc>
                <a:spcPct val="150000"/>
              </a:lnSpc>
              <a:spcBef>
                <a:spcPts val="375"/>
              </a:spcBef>
              <a:spcAft>
                <a:spcPts val="0"/>
              </a:spcAft>
              <a:buClr>
                <a:srgbClr val="F0CA81"/>
              </a:buClr>
              <a:buSzTx/>
              <a:buFont typeface="Arial" panose="020B0604020202020204" pitchFamily="34" charset="0"/>
              <a:buChar char="•"/>
              <a:tabLst/>
              <a:defRPr/>
            </a:pPr>
            <a:r>
              <a:rPr kumimoji="0" lang="cs-CZ" sz="1400" b="0" i="0" u="none" strike="noStrike" kern="1200" cap="none" spc="0" normalizeH="0" baseline="0" noProof="0" dirty="0">
                <a:ln>
                  <a:noFill/>
                </a:ln>
                <a:solidFill>
                  <a:srgbClr val="404040"/>
                </a:solidFill>
                <a:effectLst/>
                <a:uLnTx/>
                <a:uFillTx/>
                <a:latin typeface="Nunito Sans ExtraLight"/>
                <a:ea typeface="+mn-ea"/>
                <a:cs typeface="+mn-cs"/>
              </a:rPr>
              <a:t>akceptovat v ojedinělých případech jiný typ doložení pracovní aktivity (pracovní smlouva, čestné prohlášení). Ženy, které mají zájem o projekt a současně obavu oslovit zaměstnavatele nebo kterým potvrzení zaměstnavatel nevydá, je možné považovat za ohrožené na trhu práce a tedy za část cílové skupiny, pro kterou jsou cíle a aktivity projektu zvláště relevantní.</a:t>
            </a:r>
            <a:endParaRPr lang="cs-CZ" dirty="0"/>
          </a:p>
        </p:txBody>
      </p:sp>
      <p:sp>
        <p:nvSpPr>
          <p:cNvPr id="6" name="Zástupný text 5">
            <a:extLst>
              <a:ext uri="{FF2B5EF4-FFF2-40B4-BE49-F238E27FC236}">
                <a16:creationId xmlns:a16="http://schemas.microsoft.com/office/drawing/2014/main" id="{85734981-3360-6278-FF95-BCF8C8E468DD}"/>
              </a:ext>
            </a:extLst>
          </p:cNvPr>
          <p:cNvSpPr>
            <a:spLocks noGrp="1"/>
          </p:cNvSpPr>
          <p:nvPr>
            <p:ph type="body" sz="quarter" idx="10"/>
          </p:nvPr>
        </p:nvSpPr>
        <p:spPr/>
        <p:txBody>
          <a:body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kumimoji="0" lang="cs-CZ" sz="1800" b="1" i="0" u="none" strike="noStrike" kern="1200" cap="none" spc="0" normalizeH="0" baseline="0" noProof="0" dirty="0">
                <a:ln>
                  <a:noFill/>
                </a:ln>
                <a:solidFill>
                  <a:srgbClr val="FEFCF8">
                    <a:lumMod val="50000"/>
                  </a:srgbClr>
                </a:solidFill>
                <a:effectLst/>
                <a:uLnTx/>
                <a:uFillTx/>
                <a:latin typeface="Nunito Sans ExtraLight"/>
                <a:ea typeface="+mn-ea"/>
                <a:cs typeface="+mn-cs"/>
              </a:rPr>
              <a:t>(6) Podněty a doporučení</a:t>
            </a:r>
          </a:p>
          <a:p>
            <a:endParaRPr lang="cs-CZ" dirty="0"/>
          </a:p>
        </p:txBody>
      </p:sp>
    </p:spTree>
    <p:extLst>
      <p:ext uri="{BB962C8B-B14F-4D97-AF65-F5344CB8AC3E}">
        <p14:creationId xmlns:p14="http://schemas.microsoft.com/office/powerpoint/2010/main" val="2643244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857C53C1-1E76-F47D-3C2E-87615E16B0D9}"/>
              </a:ext>
            </a:extLst>
          </p:cNvPr>
          <p:cNvSpPr>
            <a:spLocks noGrp="1"/>
          </p:cNvSpPr>
          <p:nvPr>
            <p:ph type="sldNum" sz="quarter" idx="15"/>
          </p:nvPr>
        </p:nvSpPr>
        <p:spPr>
          <a:xfrm>
            <a:off x="6513607" y="6356350"/>
            <a:ext cx="2057400" cy="365125"/>
          </a:xfrm>
        </p:spPr>
        <p:txBody>
          <a:bodyPr anchor="ctr">
            <a:normAutofit/>
          </a:bodyPr>
          <a:lstStyle/>
          <a:p>
            <a:pPr>
              <a:spcAft>
                <a:spcPts val="600"/>
              </a:spcAft>
            </a:pPr>
            <a:fld id="{E4645AEE-F697-459C-A803-FD4DBA443484}" type="slidenum">
              <a:rPr lang="cs-CZ" smtClean="0"/>
              <a:pPr>
                <a:spcAft>
                  <a:spcPts val="600"/>
                </a:spcAft>
              </a:pPr>
              <a:t>12</a:t>
            </a:fld>
            <a:endParaRPr lang="cs-CZ"/>
          </a:p>
        </p:txBody>
      </p:sp>
      <p:sp>
        <p:nvSpPr>
          <p:cNvPr id="12" name="Footer Placeholder 2">
            <a:extLst>
              <a:ext uri="{FF2B5EF4-FFF2-40B4-BE49-F238E27FC236}">
                <a16:creationId xmlns:a16="http://schemas.microsoft.com/office/drawing/2014/main" id="{13AE69EE-DC70-D222-ADC0-1CFA01495B2F}"/>
              </a:ext>
            </a:extLst>
          </p:cNvPr>
          <p:cNvSpPr>
            <a:spLocks noGrp="1"/>
          </p:cNvSpPr>
          <p:nvPr>
            <p:ph type="ftr" sz="quarter" idx="14"/>
          </p:nvPr>
        </p:nvSpPr>
        <p:spPr>
          <a:xfrm>
            <a:off x="3028950" y="6356350"/>
            <a:ext cx="3702356" cy="365125"/>
          </a:xfrm>
        </p:spPr>
        <p:txBody>
          <a:bodyPr/>
          <a:lstStyle/>
          <a:p>
            <a:r>
              <a:rPr lang="cs-CZ" dirty="0"/>
              <a:t>Výzkumný institut práce a sociálních věcí, </a:t>
            </a:r>
            <a:r>
              <a:rPr lang="cs-CZ" dirty="0" err="1"/>
              <a:t>v.v.i</a:t>
            </a:r>
            <a:r>
              <a:rPr lang="cs-CZ" dirty="0"/>
              <a:t>.</a:t>
            </a:r>
          </a:p>
        </p:txBody>
      </p:sp>
      <p:sp>
        <p:nvSpPr>
          <p:cNvPr id="16" name="Text Placeholder 5">
            <a:extLst>
              <a:ext uri="{FF2B5EF4-FFF2-40B4-BE49-F238E27FC236}">
                <a16:creationId xmlns:a16="http://schemas.microsoft.com/office/drawing/2014/main" id="{A1FD2FD3-BF18-5562-C49F-CFE13E1630E4}"/>
              </a:ext>
            </a:extLst>
          </p:cNvPr>
          <p:cNvSpPr>
            <a:spLocks noGrp="1"/>
          </p:cNvSpPr>
          <p:nvPr>
            <p:ph type="body" sz="quarter" idx="10"/>
          </p:nvPr>
        </p:nvSpPr>
        <p:spPr>
          <a:xfrm>
            <a:off x="576262" y="426474"/>
            <a:ext cx="7991476" cy="369171"/>
          </a:xfrm>
        </p:spPr>
        <p:txBody>
          <a:bodyPr>
            <a:normAutofit lnSpcReduction="10000"/>
          </a:bodyPr>
          <a:lstStyle/>
          <a:p>
            <a:r>
              <a:rPr lang="cs-CZ" b="1" dirty="0">
                <a:solidFill>
                  <a:schemeClr val="bg1">
                    <a:lumMod val="50000"/>
                  </a:schemeClr>
                </a:solidFill>
              </a:rPr>
              <a:t>EFEKTY PROJEKTŮ (příjemci a účastnice)</a:t>
            </a:r>
          </a:p>
          <a:p>
            <a:endParaRPr lang="en-US" dirty="0"/>
          </a:p>
        </p:txBody>
      </p:sp>
      <p:graphicFrame>
        <p:nvGraphicFramePr>
          <p:cNvPr id="8" name="Zástupný text 3">
            <a:extLst>
              <a:ext uri="{FF2B5EF4-FFF2-40B4-BE49-F238E27FC236}">
                <a16:creationId xmlns:a16="http://schemas.microsoft.com/office/drawing/2014/main" id="{98D9CCB1-FF3E-0464-609B-E6816A93ACE1}"/>
              </a:ext>
            </a:extLst>
          </p:cNvPr>
          <p:cNvGraphicFramePr/>
          <p:nvPr>
            <p:extLst>
              <p:ext uri="{D42A27DB-BD31-4B8C-83A1-F6EECF244321}">
                <p14:modId xmlns:p14="http://schemas.microsoft.com/office/powerpoint/2010/main" val="2581960109"/>
              </p:ext>
            </p:extLst>
          </p:nvPr>
        </p:nvGraphicFramePr>
        <p:xfrm>
          <a:off x="576263" y="1392340"/>
          <a:ext cx="7991475" cy="4844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25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48DB6AB-91CA-C624-CB46-C9A2C7B463FA}"/>
              </a:ext>
            </a:extLst>
          </p:cNvPr>
          <p:cNvSpPr>
            <a:spLocks noGrp="1"/>
          </p:cNvSpPr>
          <p:nvPr>
            <p:ph type="sldNum" sz="quarter" idx="15"/>
          </p:nvPr>
        </p:nvSpPr>
        <p:spPr/>
        <p:txBody>
          <a:bodyPr/>
          <a:lstStyle/>
          <a:p>
            <a:fld id="{E4645AEE-F697-459C-A803-FD4DBA443484}" type="slidenum">
              <a:rPr lang="cs-CZ" smtClean="0"/>
              <a:pPr/>
              <a:t>13</a:t>
            </a:fld>
            <a:endParaRPr lang="cs-CZ"/>
          </a:p>
        </p:txBody>
      </p:sp>
      <p:sp>
        <p:nvSpPr>
          <p:cNvPr id="3" name="Zástupný symbol pro zápatí 2">
            <a:extLst>
              <a:ext uri="{FF2B5EF4-FFF2-40B4-BE49-F238E27FC236}">
                <a16:creationId xmlns:a16="http://schemas.microsoft.com/office/drawing/2014/main" id="{3AC524CF-2D9E-7AF4-D525-5B5ED158B02D}"/>
              </a:ext>
            </a:extLst>
          </p:cNvPr>
          <p:cNvSpPr>
            <a:spLocks noGrp="1"/>
          </p:cNvSpPr>
          <p:nvPr>
            <p:ph type="ftr" sz="quarter" idx="14"/>
          </p:nvPr>
        </p:nvSpPr>
        <p:spPr>
          <a:xfrm>
            <a:off x="3028949" y="6356350"/>
            <a:ext cx="3614221" cy="365125"/>
          </a:xfrm>
        </p:spPr>
        <p:txBody>
          <a:bodyPr/>
          <a:lstStyle/>
          <a:p>
            <a:r>
              <a:rPr lang="cs-CZ" dirty="0"/>
              <a:t>Výzkumný institut práce a sociálních věcí, </a:t>
            </a:r>
            <a:r>
              <a:rPr lang="cs-CZ" dirty="0" err="1"/>
              <a:t>v.v.i</a:t>
            </a:r>
            <a:r>
              <a:rPr lang="cs-CZ" dirty="0"/>
              <a:t>.</a:t>
            </a:r>
          </a:p>
          <a:p>
            <a:endParaRPr lang="cs-CZ" dirty="0"/>
          </a:p>
        </p:txBody>
      </p:sp>
      <p:sp>
        <p:nvSpPr>
          <p:cNvPr id="4" name="Zástupný text 3">
            <a:extLst>
              <a:ext uri="{FF2B5EF4-FFF2-40B4-BE49-F238E27FC236}">
                <a16:creationId xmlns:a16="http://schemas.microsoft.com/office/drawing/2014/main" id="{1F6EBA90-CC4B-D821-9459-8CB293A37B29}"/>
              </a:ext>
            </a:extLst>
          </p:cNvPr>
          <p:cNvSpPr>
            <a:spLocks noGrp="1"/>
          </p:cNvSpPr>
          <p:nvPr>
            <p:ph type="body" sz="quarter" idx="16"/>
          </p:nvPr>
        </p:nvSpPr>
        <p:spPr>
          <a:xfrm>
            <a:off x="576263" y="1057619"/>
            <a:ext cx="7991475" cy="5179669"/>
          </a:xfrm>
        </p:spPr>
        <p:txBody>
          <a:bodyPr/>
          <a:lstStyle/>
          <a:p>
            <a:pPr marL="0" indent="0">
              <a:buNone/>
            </a:pPr>
            <a:r>
              <a:rPr lang="cs-CZ" b="1" dirty="0">
                <a:solidFill>
                  <a:schemeClr val="bg1">
                    <a:lumMod val="50000"/>
                  </a:schemeClr>
                </a:solidFill>
              </a:rPr>
              <a:t>Rozvoj kompetencí účastnic</a:t>
            </a:r>
          </a:p>
          <a:p>
            <a:pPr lvl="1">
              <a:lnSpc>
                <a:spcPct val="150000"/>
              </a:lnSpc>
            </a:pPr>
            <a:r>
              <a:rPr lang="cs-CZ" sz="1400" dirty="0"/>
              <a:t>rozdíly mezi projekty – množství a rozsah (časový, obsahově) vzdělávacích aktivit, možnosti individuálního přizpůsobení, důraz na učení a výsledky, testování, ověřování nabytých znalostí</a:t>
            </a:r>
          </a:p>
          <a:p>
            <a:pPr lvl="1">
              <a:lnSpc>
                <a:spcPct val="150000"/>
              </a:lnSpc>
            </a:pPr>
            <a:r>
              <a:rPr lang="cs-CZ" sz="1400" dirty="0"/>
              <a:t>rozdíly mezi jednotlivými účastnicemi</a:t>
            </a:r>
          </a:p>
          <a:p>
            <a:pPr lvl="1">
              <a:lnSpc>
                <a:spcPct val="150000"/>
              </a:lnSpc>
            </a:pPr>
            <a:r>
              <a:rPr lang="cs-CZ" sz="1400" dirty="0"/>
              <a:t>obecně rozvoj znalostí a dovedností </a:t>
            </a:r>
            <a:r>
              <a:rPr lang="cs-CZ" sz="1400" b="1" dirty="0"/>
              <a:t>uplatnitelných napříč profesemi </a:t>
            </a:r>
            <a:r>
              <a:rPr lang="cs-CZ" sz="1400" dirty="0"/>
              <a:t>(IT, bezpečnost v kyberprostoru, prezentační dovednosti, způsoby jednání s lidmi, částečně právo)  i v soukromém životě</a:t>
            </a:r>
          </a:p>
          <a:p>
            <a:pPr lvl="1">
              <a:lnSpc>
                <a:spcPct val="150000"/>
              </a:lnSpc>
            </a:pPr>
            <a:r>
              <a:rPr lang="cs-CZ" sz="1400" dirty="0"/>
              <a:t>u podnikatelek dovednosti v oblasti </a:t>
            </a:r>
            <a:r>
              <a:rPr lang="cs-CZ" sz="1400" b="1" dirty="0"/>
              <a:t>marketingu</a:t>
            </a:r>
            <a:r>
              <a:rPr lang="cs-CZ" sz="1400" dirty="0"/>
              <a:t> ve spojení s IT (online prezentace firmy, webové stránky, využití sociálních sítí, rozvoj e-shopu),  uspořádání promo akcí v prodejně, módní přehlídky – významnější u drobných podnikatelek, které podnikání teprve rozjížděly (ale nejen u nich)</a:t>
            </a:r>
          </a:p>
          <a:p>
            <a:pPr lvl="1">
              <a:lnSpc>
                <a:spcPct val="150000"/>
              </a:lnSpc>
            </a:pPr>
            <a:r>
              <a:rPr lang="cs-CZ" sz="1400" dirty="0"/>
              <a:t>v mimopracovní oblasti – zabezpečení na stáří, zdraví</a:t>
            </a:r>
          </a:p>
        </p:txBody>
      </p:sp>
    </p:spTree>
    <p:extLst>
      <p:ext uri="{BB962C8B-B14F-4D97-AF65-F5344CB8AC3E}">
        <p14:creationId xmlns:p14="http://schemas.microsoft.com/office/powerpoint/2010/main" val="755610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36DF2AD-8AB4-C11D-26ED-1276A45F3DEC}"/>
              </a:ext>
            </a:extLst>
          </p:cNvPr>
          <p:cNvSpPr>
            <a:spLocks noGrp="1"/>
          </p:cNvSpPr>
          <p:nvPr>
            <p:ph type="sldNum" sz="quarter" idx="15"/>
          </p:nvPr>
        </p:nvSpPr>
        <p:spPr/>
        <p:txBody>
          <a:bodyPr/>
          <a:lstStyle/>
          <a:p>
            <a:fld id="{E4645AEE-F697-459C-A803-FD4DBA443484}" type="slidenum">
              <a:rPr lang="cs-CZ" smtClean="0"/>
              <a:pPr/>
              <a:t>14</a:t>
            </a:fld>
            <a:endParaRPr lang="cs-CZ"/>
          </a:p>
        </p:txBody>
      </p:sp>
      <p:sp>
        <p:nvSpPr>
          <p:cNvPr id="3" name="Zástupný symbol pro zápatí 2">
            <a:extLst>
              <a:ext uri="{FF2B5EF4-FFF2-40B4-BE49-F238E27FC236}">
                <a16:creationId xmlns:a16="http://schemas.microsoft.com/office/drawing/2014/main" id="{492D5468-A2CF-3B5D-DA32-ADF2D69EAD9E}"/>
              </a:ext>
            </a:extLst>
          </p:cNvPr>
          <p:cNvSpPr>
            <a:spLocks noGrp="1"/>
          </p:cNvSpPr>
          <p:nvPr>
            <p:ph type="ftr" sz="quarter" idx="14"/>
          </p:nvPr>
        </p:nvSpPr>
        <p:spPr>
          <a:xfrm>
            <a:off x="3028949" y="6356350"/>
            <a:ext cx="3327783" cy="365125"/>
          </a:xfrm>
        </p:spPr>
        <p:txBody>
          <a:bodyPr/>
          <a:lstStyle/>
          <a:p>
            <a:r>
              <a:rPr lang="cs-CZ" dirty="0"/>
              <a:t>Výzkumný institut práce a sociálních věcí, </a:t>
            </a:r>
            <a:r>
              <a:rPr lang="cs-CZ" dirty="0" err="1"/>
              <a:t>v.v.i</a:t>
            </a:r>
            <a:r>
              <a:rPr lang="cs-CZ" dirty="0"/>
              <a:t>.</a:t>
            </a:r>
          </a:p>
        </p:txBody>
      </p:sp>
      <p:sp>
        <p:nvSpPr>
          <p:cNvPr id="4" name="Zástupný text 3">
            <a:extLst>
              <a:ext uri="{FF2B5EF4-FFF2-40B4-BE49-F238E27FC236}">
                <a16:creationId xmlns:a16="http://schemas.microsoft.com/office/drawing/2014/main" id="{E01F8D61-484D-5E71-A9E1-E996833D753C}"/>
              </a:ext>
            </a:extLst>
          </p:cNvPr>
          <p:cNvSpPr>
            <a:spLocks noGrp="1"/>
          </p:cNvSpPr>
          <p:nvPr>
            <p:ph type="body" sz="quarter" idx="16"/>
          </p:nvPr>
        </p:nvSpPr>
        <p:spPr>
          <a:xfrm>
            <a:off x="576263" y="561861"/>
            <a:ext cx="7991475" cy="5675428"/>
          </a:xfrm>
        </p:spPr>
        <p:txBody>
          <a:bodyPr/>
          <a:lstStyle/>
          <a:p>
            <a:pPr marL="0" indent="0">
              <a:buNone/>
            </a:pPr>
            <a:r>
              <a:rPr lang="cs-CZ" b="1" dirty="0">
                <a:solidFill>
                  <a:schemeClr val="bg1">
                    <a:lumMod val="50000"/>
                  </a:schemeClr>
                </a:solidFill>
              </a:rPr>
              <a:t>Rozvoj sociálních kontaktů, sociálního kapitálu</a:t>
            </a:r>
          </a:p>
          <a:p>
            <a:pPr lvl="1">
              <a:lnSpc>
                <a:spcPct val="150000"/>
              </a:lnSpc>
            </a:pPr>
            <a:r>
              <a:rPr lang="cs-CZ" sz="1400" dirty="0"/>
              <a:t>mezi účastnicemi navzájem i mezi účastnicemi a lektory a organizátory projektů</a:t>
            </a:r>
          </a:p>
          <a:p>
            <a:pPr lvl="1">
              <a:lnSpc>
                <a:spcPct val="150000"/>
              </a:lnSpc>
            </a:pPr>
            <a:r>
              <a:rPr lang="cs-CZ" sz="1400" dirty="0"/>
              <a:t>přesah do soukromého života, mimo projekt (přátelství, volnočasové aktivity)</a:t>
            </a:r>
          </a:p>
          <a:p>
            <a:pPr lvl="1">
              <a:lnSpc>
                <a:spcPct val="150000"/>
              </a:lnSpc>
            </a:pPr>
            <a:r>
              <a:rPr lang="cs-CZ" sz="1400" dirty="0"/>
              <a:t>přínosy rozvoje sociálního kapitálu </a:t>
            </a:r>
            <a:r>
              <a:rPr lang="cs-CZ" sz="1400" b="1" dirty="0"/>
              <a:t>v pracovní oblasti významnější pro podnikatelky </a:t>
            </a:r>
            <a:r>
              <a:rPr lang="cs-CZ" sz="1400" dirty="0"/>
              <a:t>– prolínání soukromých a obchodních vazeb (rozvoj podnikání prostřednictvím spolupráce s dalšími účastnicemi, nové klientky, sdílení nápadů a zkušeností), role vytvoření důvěry mezi účastnicemi</a:t>
            </a:r>
          </a:p>
          <a:p>
            <a:pPr lvl="1">
              <a:lnSpc>
                <a:spcPct val="150000"/>
              </a:lnSpc>
            </a:pPr>
            <a:r>
              <a:rPr lang="cs-CZ" sz="1400" dirty="0"/>
              <a:t>u podnikatelek také významnější dopad v podobě </a:t>
            </a:r>
            <a:r>
              <a:rPr lang="cs-CZ" sz="1400" b="1" dirty="0"/>
              <a:t>vytvoření určitého zázemí </a:t>
            </a:r>
            <a:r>
              <a:rPr lang="cs-CZ" sz="1400" dirty="0"/>
              <a:t>– sítě osob, od kterých se jim může dostat podpory, pokud ji budou potřebovat (informace, služba, praktická rada). Může být vnímáno jako ekvivalent služeb, které zaměstnancům zajišťuje zaměstnavatel (IT podpora, daně apod.)</a:t>
            </a:r>
          </a:p>
          <a:p>
            <a:pPr lvl="1">
              <a:lnSpc>
                <a:spcPct val="150000"/>
              </a:lnSpc>
            </a:pPr>
            <a:r>
              <a:rPr lang="cs-CZ" sz="1400" dirty="0"/>
              <a:t>u zaměstnaných žen – očekávání podpory, pokud by hledaly nové zaměstnání</a:t>
            </a:r>
          </a:p>
          <a:p>
            <a:endParaRPr lang="cs-CZ" dirty="0"/>
          </a:p>
        </p:txBody>
      </p:sp>
    </p:spTree>
    <p:extLst>
      <p:ext uri="{BB962C8B-B14F-4D97-AF65-F5344CB8AC3E}">
        <p14:creationId xmlns:p14="http://schemas.microsoft.com/office/powerpoint/2010/main" val="2526102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BA0914A-3292-BAB7-0CD8-542A5215E261}"/>
              </a:ext>
            </a:extLst>
          </p:cNvPr>
          <p:cNvSpPr>
            <a:spLocks noGrp="1"/>
          </p:cNvSpPr>
          <p:nvPr>
            <p:ph type="sldNum" sz="quarter" idx="15"/>
          </p:nvPr>
        </p:nvSpPr>
        <p:spPr/>
        <p:txBody>
          <a:bodyPr/>
          <a:lstStyle/>
          <a:p>
            <a:fld id="{E4645AEE-F697-459C-A803-FD4DBA443484}" type="slidenum">
              <a:rPr lang="cs-CZ" smtClean="0"/>
              <a:pPr/>
              <a:t>15</a:t>
            </a:fld>
            <a:endParaRPr lang="cs-CZ"/>
          </a:p>
        </p:txBody>
      </p:sp>
      <p:sp>
        <p:nvSpPr>
          <p:cNvPr id="3" name="Zástupný symbol pro zápatí 2">
            <a:extLst>
              <a:ext uri="{FF2B5EF4-FFF2-40B4-BE49-F238E27FC236}">
                <a16:creationId xmlns:a16="http://schemas.microsoft.com/office/drawing/2014/main" id="{6925B862-B1DC-FFE2-6A2A-8288F7FFE7D8}"/>
              </a:ext>
            </a:extLst>
          </p:cNvPr>
          <p:cNvSpPr>
            <a:spLocks noGrp="1"/>
          </p:cNvSpPr>
          <p:nvPr>
            <p:ph type="ftr" sz="quarter" idx="14"/>
          </p:nvPr>
        </p:nvSpPr>
        <p:spPr>
          <a:xfrm>
            <a:off x="3028950" y="6356350"/>
            <a:ext cx="3823542" cy="365125"/>
          </a:xfrm>
        </p:spPr>
        <p:txBody>
          <a:bodyPr/>
          <a:lstStyle/>
          <a:p>
            <a:r>
              <a:rPr lang="cs-CZ" dirty="0"/>
              <a:t>Výzkumný institut práce a sociálních věcí, </a:t>
            </a:r>
            <a:r>
              <a:rPr lang="cs-CZ" dirty="0" err="1"/>
              <a:t>v.v.i</a:t>
            </a:r>
            <a:r>
              <a:rPr lang="cs-CZ" dirty="0"/>
              <a:t>.</a:t>
            </a:r>
          </a:p>
        </p:txBody>
      </p:sp>
      <p:sp>
        <p:nvSpPr>
          <p:cNvPr id="4" name="Zástupný text 3">
            <a:extLst>
              <a:ext uri="{FF2B5EF4-FFF2-40B4-BE49-F238E27FC236}">
                <a16:creationId xmlns:a16="http://schemas.microsoft.com/office/drawing/2014/main" id="{AD7D968C-496D-1865-7C54-7E9E21E07288}"/>
              </a:ext>
            </a:extLst>
          </p:cNvPr>
          <p:cNvSpPr>
            <a:spLocks noGrp="1"/>
          </p:cNvSpPr>
          <p:nvPr>
            <p:ph type="body" sz="quarter" idx="16"/>
          </p:nvPr>
        </p:nvSpPr>
        <p:spPr>
          <a:xfrm>
            <a:off x="576263" y="572877"/>
            <a:ext cx="7991475" cy="5664411"/>
          </a:xfrm>
        </p:spPr>
        <p:txBody>
          <a:bodyPr/>
          <a:lstStyle/>
          <a:p>
            <a:pPr marL="342900" lvl="1" indent="0">
              <a:buNone/>
            </a:pPr>
            <a:r>
              <a:rPr lang="cs-CZ" sz="2100" b="1" dirty="0">
                <a:solidFill>
                  <a:schemeClr val="bg1">
                    <a:lumMod val="50000"/>
                  </a:schemeClr>
                </a:solidFill>
              </a:rPr>
              <a:t>Růst sebevědomí a další pozitivní dopady na psychiku</a:t>
            </a:r>
          </a:p>
          <a:p>
            <a:pPr lvl="2">
              <a:lnSpc>
                <a:spcPct val="150000"/>
              </a:lnSpc>
            </a:pPr>
            <a:r>
              <a:rPr lang="cs-CZ" sz="1400" dirty="0"/>
              <a:t>sebevědomí, zlepšení psychické pohody, ve specifických případech pomoc se zvládáním psychicky náročných životních situací či problémů (pracovních, soukromých)</a:t>
            </a:r>
          </a:p>
          <a:p>
            <a:pPr lvl="2">
              <a:lnSpc>
                <a:spcPct val="150000"/>
              </a:lnSpc>
            </a:pPr>
            <a:r>
              <a:rPr lang="cs-CZ" sz="1400" dirty="0"/>
              <a:t>často v návaznosti na jiné pozitivní efekty (kompetence, sociální kontakty), zčásti výsledkem konkrétní aktivity v projektu (koučink, rozhovor s psycholožkou, diagnostika) </a:t>
            </a:r>
          </a:p>
          <a:p>
            <a:pPr lvl="2">
              <a:lnSpc>
                <a:spcPct val="150000"/>
              </a:lnSpc>
            </a:pPr>
            <a:r>
              <a:rPr lang="cs-CZ" sz="1400" dirty="0"/>
              <a:t>v řadě případů souviselo s potvrzením vlastní hodnoty, pozitivních vlastností, vhodného zaměření podnikání nebo zaměstnání apod. (typicky v rámci diagnostiky), přínosné i pro ženy </a:t>
            </a:r>
          </a:p>
          <a:p>
            <a:pPr marL="685800" lvl="2" indent="0">
              <a:lnSpc>
                <a:spcPct val="150000"/>
              </a:lnSpc>
              <a:buNone/>
            </a:pPr>
            <a:r>
              <a:rPr lang="cs-CZ" sz="1400" dirty="0"/>
              <a:t>Dopady na trh práce :</a:t>
            </a:r>
          </a:p>
          <a:p>
            <a:pPr lvl="2">
              <a:lnSpc>
                <a:spcPct val="150000"/>
              </a:lnSpc>
            </a:pPr>
            <a:r>
              <a:rPr lang="cs-CZ" sz="1400" dirty="0"/>
              <a:t>zlepšení postavení ve stávajícím zaměstnání (asertivita, nebojí se projevit svůj názor vůči nadřízeným, vyšší sebedůvěra celkově i ve specifických dovednostech → odráží se v přístupu ostatních v zaměstnání)</a:t>
            </a:r>
          </a:p>
          <a:p>
            <a:pPr lvl="2">
              <a:lnSpc>
                <a:spcPct val="150000"/>
              </a:lnSpc>
            </a:pPr>
            <a:r>
              <a:rPr lang="cs-CZ" sz="1400" dirty="0"/>
              <a:t>změna zaměstnání – realizovaná, nově zvažovaná</a:t>
            </a:r>
          </a:p>
          <a:p>
            <a:pPr lvl="2">
              <a:lnSpc>
                <a:spcPct val="150000"/>
              </a:lnSpc>
            </a:pPr>
            <a:r>
              <a:rPr lang="cs-CZ" sz="1400" dirty="0"/>
              <a:t>setrvání ve stávajícím zaměstnání (účastnice zvažující odchod do – předčasného- důchodu)</a:t>
            </a:r>
          </a:p>
        </p:txBody>
      </p:sp>
    </p:spTree>
    <p:extLst>
      <p:ext uri="{BB962C8B-B14F-4D97-AF65-F5344CB8AC3E}">
        <p14:creationId xmlns:p14="http://schemas.microsoft.com/office/powerpoint/2010/main" val="142752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7ED3642-7508-DDDD-1388-071D0A83F9A4}"/>
              </a:ext>
            </a:extLst>
          </p:cNvPr>
          <p:cNvSpPr>
            <a:spLocks noGrp="1"/>
          </p:cNvSpPr>
          <p:nvPr>
            <p:ph type="sldNum" sz="quarter" idx="15"/>
          </p:nvPr>
        </p:nvSpPr>
        <p:spPr/>
        <p:txBody>
          <a:bodyPr/>
          <a:lstStyle/>
          <a:p>
            <a:fld id="{E4645AEE-F697-459C-A803-FD4DBA443484}" type="slidenum">
              <a:rPr lang="cs-CZ" smtClean="0"/>
              <a:pPr/>
              <a:t>16</a:t>
            </a:fld>
            <a:endParaRPr lang="cs-CZ"/>
          </a:p>
        </p:txBody>
      </p:sp>
      <p:sp>
        <p:nvSpPr>
          <p:cNvPr id="3" name="Zástupný symbol pro zápatí 2">
            <a:extLst>
              <a:ext uri="{FF2B5EF4-FFF2-40B4-BE49-F238E27FC236}">
                <a16:creationId xmlns:a16="http://schemas.microsoft.com/office/drawing/2014/main" id="{86FC6B34-9581-ED14-6330-CD7F2AD5097F}"/>
              </a:ext>
            </a:extLst>
          </p:cNvPr>
          <p:cNvSpPr>
            <a:spLocks noGrp="1"/>
          </p:cNvSpPr>
          <p:nvPr>
            <p:ph type="ftr" sz="quarter" idx="14"/>
          </p:nvPr>
        </p:nvSpPr>
        <p:spPr>
          <a:xfrm>
            <a:off x="3028950" y="6356350"/>
            <a:ext cx="3316766" cy="365125"/>
          </a:xfrm>
        </p:spPr>
        <p:txBody>
          <a:bodyPr/>
          <a:lstStyle/>
          <a:p>
            <a:r>
              <a:rPr lang="cs-CZ" dirty="0"/>
              <a:t>Výzkumný institut práce a sociálních věcí, </a:t>
            </a:r>
            <a:r>
              <a:rPr lang="cs-CZ" dirty="0" err="1"/>
              <a:t>v.v.i</a:t>
            </a:r>
            <a:r>
              <a:rPr lang="cs-CZ" dirty="0"/>
              <a:t>.</a:t>
            </a:r>
          </a:p>
        </p:txBody>
      </p:sp>
      <p:sp>
        <p:nvSpPr>
          <p:cNvPr id="4" name="Zástupný text 3">
            <a:extLst>
              <a:ext uri="{FF2B5EF4-FFF2-40B4-BE49-F238E27FC236}">
                <a16:creationId xmlns:a16="http://schemas.microsoft.com/office/drawing/2014/main" id="{FF91E4A5-3271-0FE0-3A0D-7148AECC92AA}"/>
              </a:ext>
            </a:extLst>
          </p:cNvPr>
          <p:cNvSpPr>
            <a:spLocks noGrp="1"/>
          </p:cNvSpPr>
          <p:nvPr>
            <p:ph type="body" sz="quarter" idx="16"/>
          </p:nvPr>
        </p:nvSpPr>
        <p:spPr>
          <a:xfrm>
            <a:off x="576263" y="484743"/>
            <a:ext cx="7991475" cy="5752546"/>
          </a:xfrm>
        </p:spPr>
        <p:txBody>
          <a:bodyPr/>
          <a:lstStyle/>
          <a:p>
            <a:pPr marL="0" indent="0">
              <a:buNone/>
            </a:pPr>
            <a:r>
              <a:rPr lang="cs-CZ" b="1" dirty="0">
                <a:solidFill>
                  <a:schemeClr val="bg1">
                    <a:lumMod val="50000"/>
                  </a:schemeClr>
                </a:solidFill>
              </a:rPr>
              <a:t>Shrnuto</a:t>
            </a:r>
            <a:r>
              <a:rPr lang="cs-CZ" dirty="0"/>
              <a:t>,</a:t>
            </a:r>
          </a:p>
          <a:p>
            <a:pPr marL="0" indent="0">
              <a:lnSpc>
                <a:spcPct val="150000"/>
              </a:lnSpc>
              <a:buNone/>
            </a:pPr>
            <a:r>
              <a:rPr lang="cs-CZ" sz="1400" dirty="0"/>
              <a:t>dobře nastavené projekty vedou k naplňování cílů výzvy, které se týkají trhu práce </a:t>
            </a:r>
          </a:p>
          <a:p>
            <a:pPr lvl="1">
              <a:lnSpc>
                <a:spcPct val="150000"/>
              </a:lnSpc>
            </a:pPr>
            <a:r>
              <a:rPr lang="cs-CZ" sz="1400" dirty="0"/>
              <a:t>posílení postavení žen 50+ v zaměstnání, jejich udržení na trhu práce a prevence odchodu do předčasného důchodu (oblast A) a</a:t>
            </a:r>
          </a:p>
          <a:p>
            <a:pPr lvl="1">
              <a:lnSpc>
                <a:spcPct val="150000"/>
              </a:lnSpc>
            </a:pPr>
            <a:r>
              <a:rPr lang="cs-CZ" sz="1400" dirty="0"/>
              <a:t>stabilizace a rozvoj podnikatelských aktivit žen 50 + (oblast B),</a:t>
            </a:r>
          </a:p>
          <a:p>
            <a:pPr lvl="1">
              <a:lnSpc>
                <a:spcPct val="150000"/>
              </a:lnSpc>
            </a:pPr>
            <a:endParaRPr lang="cs-CZ" sz="1400" dirty="0"/>
          </a:p>
          <a:p>
            <a:pPr marL="0" indent="0">
              <a:lnSpc>
                <a:spcPct val="150000"/>
              </a:lnSpc>
              <a:buNone/>
            </a:pPr>
            <a:r>
              <a:rPr lang="cs-CZ" sz="1400" dirty="0"/>
              <a:t>současně však tyto cíle přesahují a přispívají celkově ke zlepšení kvality života účastnic. Pozitivní efekty těchto projektů se navíc přenáší na další osoby v okolí účastnic (jejich příbuzné a známé).  </a:t>
            </a:r>
          </a:p>
          <a:p>
            <a:pPr>
              <a:lnSpc>
                <a:spcPct val="150000"/>
              </a:lnSpc>
            </a:pPr>
            <a:endParaRPr lang="cs-CZ" sz="1400" dirty="0"/>
          </a:p>
          <a:p>
            <a:pPr marL="0" indent="0">
              <a:lnSpc>
                <a:spcPct val="150000"/>
              </a:lnSpc>
              <a:buNone/>
            </a:pPr>
            <a:r>
              <a:rPr lang="cs-CZ" sz="1400" dirty="0"/>
              <a:t>Vhodné nastavení projektu je spojeno především s motivací příjemce a jeho porozumění potřebám cílové skupiny; významné jsou také předchozí zkušenosti. </a:t>
            </a:r>
          </a:p>
        </p:txBody>
      </p:sp>
    </p:spTree>
    <p:extLst>
      <p:ext uri="{BB962C8B-B14F-4D97-AF65-F5344CB8AC3E}">
        <p14:creationId xmlns:p14="http://schemas.microsoft.com/office/powerpoint/2010/main" val="3143795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a:extLst>
              <a:ext uri="{FF2B5EF4-FFF2-40B4-BE49-F238E27FC236}">
                <a16:creationId xmlns:a16="http://schemas.microsoft.com/office/drawing/2014/main" id="{2A894895-D109-4303-9390-81F3774D4DBC}"/>
              </a:ext>
            </a:extLst>
          </p:cNvPr>
          <p:cNvSpPr>
            <a:spLocks noGrp="1"/>
          </p:cNvSpPr>
          <p:nvPr>
            <p:ph type="body" sz="quarter" idx="14"/>
          </p:nvPr>
        </p:nvSpPr>
        <p:spPr/>
        <p:txBody>
          <a:bodyPr/>
          <a:lstStyle/>
          <a:p>
            <a:r>
              <a:rPr lang="cs-CZ" dirty="0" err="1"/>
              <a:t>tomas.sirovatka</a:t>
            </a:r>
            <a:r>
              <a:rPr lang="en-US" dirty="0"/>
              <a:t>@</a:t>
            </a:r>
            <a:r>
              <a:rPr lang="cs-CZ" dirty="0"/>
              <a:t>rilsa.cz</a:t>
            </a:r>
          </a:p>
        </p:txBody>
      </p:sp>
      <p:sp>
        <p:nvSpPr>
          <p:cNvPr id="3" name="Zástupný symbol pro text 2">
            <a:extLst>
              <a:ext uri="{FF2B5EF4-FFF2-40B4-BE49-F238E27FC236}">
                <a16:creationId xmlns:a16="http://schemas.microsoft.com/office/drawing/2014/main" id="{AD9E9F37-E25B-458C-8C1D-7F0F9CE1B7D8}"/>
              </a:ext>
            </a:extLst>
          </p:cNvPr>
          <p:cNvSpPr>
            <a:spLocks noGrp="1"/>
          </p:cNvSpPr>
          <p:nvPr>
            <p:ph type="body" sz="quarter" idx="10"/>
          </p:nvPr>
        </p:nvSpPr>
        <p:spPr/>
        <p:txBody>
          <a:bodyPr/>
          <a:lstStyle/>
          <a:p>
            <a:endParaRPr lang="cs-CZ" dirty="0"/>
          </a:p>
        </p:txBody>
      </p:sp>
    </p:spTree>
    <p:extLst>
      <p:ext uri="{BB962C8B-B14F-4D97-AF65-F5344CB8AC3E}">
        <p14:creationId xmlns:p14="http://schemas.microsoft.com/office/powerpoint/2010/main" val="3124369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0A750DA-EEA4-4A42-8838-FFF0B62236DA}"/>
              </a:ext>
            </a:extLst>
          </p:cNvPr>
          <p:cNvSpPr>
            <a:spLocks noGrp="1"/>
          </p:cNvSpPr>
          <p:nvPr>
            <p:ph type="sldNum" sz="quarter" idx="15"/>
          </p:nvPr>
        </p:nvSpPr>
        <p:spPr/>
        <p:txBody>
          <a:bodyPr/>
          <a:lstStyle/>
          <a:p>
            <a:fld id="{E4645AEE-F697-459C-A803-FD4DBA443484}" type="slidenum">
              <a:rPr lang="cs-CZ" smtClean="0"/>
              <a:pPr/>
              <a:t>2</a:t>
            </a:fld>
            <a:endParaRPr lang="cs-CZ"/>
          </a:p>
        </p:txBody>
      </p:sp>
      <p:sp>
        <p:nvSpPr>
          <p:cNvPr id="3" name="Zástupný symbol pro zápatí 2">
            <a:extLst>
              <a:ext uri="{FF2B5EF4-FFF2-40B4-BE49-F238E27FC236}">
                <a16:creationId xmlns:a16="http://schemas.microsoft.com/office/drawing/2014/main" id="{EE838149-A5D2-46D4-9E27-B5628BBC834E}"/>
              </a:ext>
            </a:extLst>
          </p:cNvPr>
          <p:cNvSpPr>
            <a:spLocks noGrp="1"/>
          </p:cNvSpPr>
          <p:nvPr>
            <p:ph type="ftr" sz="quarter" idx="14"/>
          </p:nvPr>
        </p:nvSpPr>
        <p:spPr>
          <a:xfrm>
            <a:off x="2995863" y="6356349"/>
            <a:ext cx="3633537" cy="365125"/>
          </a:xfrm>
        </p:spPr>
        <p:txBody>
          <a:bodyPr/>
          <a:lstStyle/>
          <a:p>
            <a:r>
              <a:rPr lang="cs-CZ"/>
              <a:t>Výzkumný institut práce a sociálních věcí, v.v.i.</a:t>
            </a:r>
            <a:endParaRPr lang="cs-CZ" dirty="0"/>
          </a:p>
        </p:txBody>
      </p:sp>
      <p:sp>
        <p:nvSpPr>
          <p:cNvPr id="4" name="Zástupný symbol pro text 3">
            <a:extLst>
              <a:ext uri="{FF2B5EF4-FFF2-40B4-BE49-F238E27FC236}">
                <a16:creationId xmlns:a16="http://schemas.microsoft.com/office/drawing/2014/main" id="{2AA6D8C3-16CA-4E95-A0BC-13DAFF8EDE7F}"/>
              </a:ext>
            </a:extLst>
          </p:cNvPr>
          <p:cNvSpPr>
            <a:spLocks noGrp="1"/>
          </p:cNvSpPr>
          <p:nvPr>
            <p:ph type="body" sz="quarter" idx="16"/>
          </p:nvPr>
        </p:nvSpPr>
        <p:spPr>
          <a:xfrm>
            <a:off x="529389" y="1082843"/>
            <a:ext cx="8038349" cy="5154446"/>
          </a:xfrm>
        </p:spPr>
        <p:txBody>
          <a:bodyPr/>
          <a:lstStyle/>
          <a:p>
            <a:endParaRPr lang="cs-CZ" dirty="0"/>
          </a:p>
          <a:p>
            <a:r>
              <a:rPr lang="cs-CZ" dirty="0"/>
              <a:t>13 projektů </a:t>
            </a:r>
          </a:p>
          <a:p>
            <a:pPr lvl="1"/>
            <a:r>
              <a:rPr lang="cs-CZ" dirty="0"/>
              <a:t>8 projektů pro zaměstnané ženy (oblast A)</a:t>
            </a:r>
          </a:p>
          <a:p>
            <a:pPr lvl="1"/>
            <a:r>
              <a:rPr lang="cs-CZ" dirty="0"/>
              <a:t>5 projektů pro podnikatelky (oblast B)</a:t>
            </a:r>
          </a:p>
          <a:p>
            <a:pPr marL="342900" lvl="1" indent="0">
              <a:buNone/>
            </a:pPr>
            <a:endParaRPr lang="cs-CZ" dirty="0"/>
          </a:p>
          <a:p>
            <a:r>
              <a:rPr lang="cs-CZ" dirty="0"/>
              <a:t>48 rozhovorů</a:t>
            </a:r>
          </a:p>
          <a:p>
            <a:pPr lvl="1"/>
            <a:r>
              <a:rPr lang="cs-CZ" dirty="0"/>
              <a:t>13 s příjemci </a:t>
            </a:r>
          </a:p>
          <a:p>
            <a:pPr lvl="1"/>
            <a:r>
              <a:rPr lang="cs-CZ" dirty="0"/>
              <a:t>35 s účastnicemi (celkový předpoklad cca 40 rozhovorů; aktuálně zpracováno 24)</a:t>
            </a:r>
          </a:p>
          <a:p>
            <a:pPr lvl="1"/>
            <a:endParaRPr lang="cs-CZ" dirty="0"/>
          </a:p>
          <a:p>
            <a:r>
              <a:rPr lang="cs-CZ" dirty="0"/>
              <a:t>polostrukturované rozhovory, probíhají od 11/2024 do současnosti</a:t>
            </a:r>
          </a:p>
          <a:p>
            <a:r>
              <a:rPr lang="cs-CZ" dirty="0"/>
              <a:t>rozhovory s účastnicemi do 2 měsíců od ukončení participace  </a:t>
            </a:r>
            <a:r>
              <a:rPr lang="cs-CZ" dirty="0">
                <a:latin typeface="Arial" panose="020B0604020202020204" pitchFamily="34" charset="0"/>
                <a:cs typeface="Arial" panose="020B0604020202020204" pitchFamily="34" charset="0"/>
              </a:rPr>
              <a:t>→</a:t>
            </a:r>
            <a:r>
              <a:rPr lang="cs-CZ" dirty="0"/>
              <a:t> bylo nutné revidovat</a:t>
            </a:r>
          </a:p>
          <a:p>
            <a:r>
              <a:rPr lang="cs-CZ" dirty="0"/>
              <a:t>analýza v programu </a:t>
            </a:r>
            <a:r>
              <a:rPr lang="cs-CZ" dirty="0" err="1"/>
              <a:t>Atlas.ti</a:t>
            </a:r>
            <a:endParaRPr lang="cs-CZ" dirty="0"/>
          </a:p>
          <a:p>
            <a:pPr marL="0" indent="0">
              <a:buNone/>
            </a:pPr>
            <a:endParaRPr lang="cs-CZ" dirty="0"/>
          </a:p>
        </p:txBody>
      </p:sp>
      <p:sp>
        <p:nvSpPr>
          <p:cNvPr id="6" name="Zástupný symbol pro text 5">
            <a:extLst>
              <a:ext uri="{FF2B5EF4-FFF2-40B4-BE49-F238E27FC236}">
                <a16:creationId xmlns:a16="http://schemas.microsoft.com/office/drawing/2014/main" id="{EE8C7750-2A09-4881-B410-5F78B3AAEBC3}"/>
              </a:ext>
            </a:extLst>
          </p:cNvPr>
          <p:cNvSpPr>
            <a:spLocks noGrp="1"/>
          </p:cNvSpPr>
          <p:nvPr>
            <p:ph type="body" sz="quarter" idx="10"/>
          </p:nvPr>
        </p:nvSpPr>
        <p:spPr>
          <a:xfrm>
            <a:off x="576262" y="436125"/>
            <a:ext cx="7991476" cy="369171"/>
          </a:xfrm>
        </p:spPr>
        <p:txBody>
          <a:bodyPr>
            <a:normAutofit lnSpcReduction="10000"/>
          </a:bodyPr>
          <a:lstStyle/>
          <a:p>
            <a:r>
              <a:rPr lang="cs-CZ"/>
              <a:t>Kvalitativní šetření</a:t>
            </a:r>
            <a:endParaRPr lang="cs-CZ" dirty="0"/>
          </a:p>
        </p:txBody>
      </p:sp>
    </p:spTree>
    <p:extLst>
      <p:ext uri="{BB962C8B-B14F-4D97-AF65-F5344CB8AC3E}">
        <p14:creationId xmlns:p14="http://schemas.microsoft.com/office/powerpoint/2010/main" val="2384532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37B863D-AC46-5E62-B5B2-14A5D5BC3612}"/>
              </a:ext>
            </a:extLst>
          </p:cNvPr>
          <p:cNvSpPr>
            <a:spLocks noGrp="1"/>
          </p:cNvSpPr>
          <p:nvPr>
            <p:ph type="sldNum" sz="quarter" idx="15"/>
          </p:nvPr>
        </p:nvSpPr>
        <p:spPr/>
        <p:txBody>
          <a:bodyPr/>
          <a:lstStyle/>
          <a:p>
            <a:fld id="{E4645AEE-F697-459C-A803-FD4DBA443484}" type="slidenum">
              <a:rPr lang="cs-CZ" smtClean="0"/>
              <a:pPr/>
              <a:t>3</a:t>
            </a:fld>
            <a:endParaRPr lang="cs-CZ" dirty="0"/>
          </a:p>
        </p:txBody>
      </p:sp>
      <p:sp>
        <p:nvSpPr>
          <p:cNvPr id="3" name="Zástupný symbol pro zápatí 2">
            <a:extLst>
              <a:ext uri="{FF2B5EF4-FFF2-40B4-BE49-F238E27FC236}">
                <a16:creationId xmlns:a16="http://schemas.microsoft.com/office/drawing/2014/main" id="{B5F56309-2C0C-0F47-FA3B-77799FB6AED3}"/>
              </a:ext>
            </a:extLst>
          </p:cNvPr>
          <p:cNvSpPr>
            <a:spLocks noGrp="1"/>
          </p:cNvSpPr>
          <p:nvPr>
            <p:ph type="ftr" sz="quarter" idx="14"/>
          </p:nvPr>
        </p:nvSpPr>
        <p:spPr>
          <a:xfrm>
            <a:off x="3028949" y="6356350"/>
            <a:ext cx="3329739" cy="365125"/>
          </a:xfrm>
        </p:spPr>
        <p:txBody>
          <a:bodyPr/>
          <a:lstStyle/>
          <a:p>
            <a:r>
              <a:rPr lang="cs-CZ" dirty="0"/>
              <a:t>Výzkumný institut práce a sociálních věcí, </a:t>
            </a:r>
            <a:r>
              <a:rPr lang="cs-CZ" dirty="0" err="1"/>
              <a:t>v.v.i</a:t>
            </a:r>
            <a:r>
              <a:rPr lang="cs-CZ" dirty="0"/>
              <a:t>.</a:t>
            </a:r>
          </a:p>
        </p:txBody>
      </p:sp>
      <p:sp>
        <p:nvSpPr>
          <p:cNvPr id="6" name="Zástupný text 5">
            <a:extLst>
              <a:ext uri="{FF2B5EF4-FFF2-40B4-BE49-F238E27FC236}">
                <a16:creationId xmlns:a16="http://schemas.microsoft.com/office/drawing/2014/main" id="{6CB76D64-57BA-DCBE-84D8-A15DDDD3A133}"/>
              </a:ext>
            </a:extLst>
          </p:cNvPr>
          <p:cNvSpPr>
            <a:spLocks noGrp="1"/>
          </p:cNvSpPr>
          <p:nvPr>
            <p:ph type="body" sz="quarter" idx="10"/>
          </p:nvPr>
        </p:nvSpPr>
        <p:spPr>
          <a:xfrm>
            <a:off x="1442535" y="212980"/>
            <a:ext cx="6412491" cy="369171"/>
          </a:xfrm>
        </p:spPr>
        <p:txBody>
          <a:bodyPr>
            <a:noAutofit/>
          </a:bodyPr>
          <a:lstStyle/>
          <a:p>
            <a:r>
              <a:rPr lang="cs-CZ" sz="3200" b="1" dirty="0">
                <a:solidFill>
                  <a:schemeClr val="bg1">
                    <a:lumMod val="50000"/>
                  </a:schemeClr>
                </a:solidFill>
                <a:effectLst/>
                <a:latin typeface="Aptos" panose="020B0004020202020204" pitchFamily="34" charset="0"/>
                <a:ea typeface="Aptos" panose="020B0004020202020204" pitchFamily="34" charset="0"/>
                <a:cs typeface="Times New Roman" panose="02020603050405020304" pitchFamily="18" charset="0"/>
              </a:rPr>
              <a:t>PROBLÉMY A PODNĚTY </a:t>
            </a:r>
            <a:r>
              <a:rPr lang="cs-CZ" sz="3200" b="1" dirty="0">
                <a:effectLst/>
                <a:latin typeface="Aptos" panose="020B0004020202020204" pitchFamily="34" charset="0"/>
                <a:ea typeface="Aptos" panose="020B0004020202020204" pitchFamily="34" charset="0"/>
                <a:cs typeface="Times New Roman" panose="02020603050405020304" pitchFamily="18" charset="0"/>
              </a:rPr>
              <a:t> </a:t>
            </a:r>
            <a:r>
              <a:rPr lang="cs-CZ" sz="3200" b="1" dirty="0">
                <a:solidFill>
                  <a:schemeClr val="bg1">
                    <a:lumMod val="50000"/>
                  </a:schemeClr>
                </a:solidFill>
                <a:effectLst/>
                <a:latin typeface="Aptos" panose="020B0004020202020204" pitchFamily="34" charset="0"/>
                <a:ea typeface="Aptos" panose="020B0004020202020204" pitchFamily="34" charset="0"/>
                <a:cs typeface="Times New Roman" panose="02020603050405020304" pitchFamily="18" charset="0"/>
              </a:rPr>
              <a:t>(příjemci)</a:t>
            </a:r>
            <a:endParaRPr lang="cs-CZ" sz="3200" b="1" dirty="0">
              <a:solidFill>
                <a:schemeClr val="bg1">
                  <a:lumMod val="50000"/>
                </a:schemeClr>
              </a:solidFill>
            </a:endParaRPr>
          </a:p>
        </p:txBody>
      </p:sp>
      <p:sp>
        <p:nvSpPr>
          <p:cNvPr id="4" name="Zástupný text 3">
            <a:extLst>
              <a:ext uri="{FF2B5EF4-FFF2-40B4-BE49-F238E27FC236}">
                <a16:creationId xmlns:a16="http://schemas.microsoft.com/office/drawing/2014/main" id="{0EE850DF-2A20-7AB7-D7F8-FD3D40EC53BC}"/>
              </a:ext>
            </a:extLst>
          </p:cNvPr>
          <p:cNvSpPr>
            <a:spLocks noGrp="1"/>
          </p:cNvSpPr>
          <p:nvPr>
            <p:ph type="body" sz="quarter" idx="16"/>
          </p:nvPr>
        </p:nvSpPr>
        <p:spPr>
          <a:xfrm>
            <a:off x="576263" y="795645"/>
            <a:ext cx="7991475" cy="5502887"/>
          </a:xfrm>
        </p:spPr>
        <p:txBody>
          <a:bodyPr/>
          <a:lstStyle/>
          <a:p>
            <a:pPr marL="0" indent="0">
              <a:lnSpc>
                <a:spcPct val="150000"/>
              </a:lnSpc>
              <a:buNone/>
            </a:pPr>
            <a:r>
              <a:rPr lang="cs-CZ" sz="1800" b="1" dirty="0">
                <a:solidFill>
                  <a:schemeClr val="bg1">
                    <a:lumMod val="50000"/>
                  </a:schemeClr>
                </a:solidFill>
              </a:rPr>
              <a:t>(1) Maximální hodinové sazby pro lektory</a:t>
            </a:r>
          </a:p>
          <a:p>
            <a:pPr lvl="1">
              <a:lnSpc>
                <a:spcPct val="150000"/>
              </a:lnSpc>
            </a:pPr>
            <a:r>
              <a:rPr lang="cs-CZ" sz="1400" b="1" dirty="0">
                <a:effectLst/>
                <a:latin typeface="+mj-lt"/>
                <a:ea typeface="Aptos" panose="020B0004020202020204" pitchFamily="34" charset="0"/>
                <a:cs typeface="Times New Roman" panose="02020603050405020304" pitchFamily="18" charset="0"/>
              </a:rPr>
              <a:t>neodpovídají situaci na trhu </a:t>
            </a:r>
            <a:r>
              <a:rPr lang="cs-CZ" sz="1400" dirty="0">
                <a:effectLst/>
                <a:latin typeface="+mj-lt"/>
                <a:ea typeface="Aptos" panose="020B0004020202020204" pitchFamily="34" charset="0"/>
                <a:cs typeface="Times New Roman" panose="02020603050405020304" pitchFamily="18" charset="0"/>
              </a:rPr>
              <a:t>- specializované profese (právníci, osobní kouči, IT specialisté, personalisté)</a:t>
            </a:r>
          </a:p>
          <a:p>
            <a:pPr lvl="1">
              <a:lnSpc>
                <a:spcPct val="150000"/>
              </a:lnSpc>
            </a:pPr>
            <a:r>
              <a:rPr lang="cs-CZ" sz="1400" dirty="0">
                <a:latin typeface="+mj-lt"/>
                <a:cs typeface="Times New Roman" panose="02020603050405020304" pitchFamily="18" charset="0"/>
              </a:rPr>
              <a:t>tyto profese důležité z hlediska naplnění předepsaných aktivit projektu, odpovídají potřebám cílové skupiny</a:t>
            </a:r>
          </a:p>
          <a:p>
            <a:pPr lvl="1">
              <a:lnSpc>
                <a:spcPct val="150000"/>
              </a:lnSpc>
            </a:pPr>
            <a:r>
              <a:rPr lang="cs-CZ" sz="1400" b="1" dirty="0">
                <a:latin typeface="+mj-lt"/>
              </a:rPr>
              <a:t>obtížná vyjednávací pozice pro příjemce</a:t>
            </a:r>
          </a:p>
          <a:p>
            <a:pPr lvl="1">
              <a:lnSpc>
                <a:spcPct val="150000"/>
              </a:lnSpc>
            </a:pPr>
            <a:r>
              <a:rPr lang="cs-CZ" sz="1400" dirty="0">
                <a:latin typeface="+mj-lt"/>
                <a:cs typeface="Times New Roman" panose="02020603050405020304" pitchFamily="18" charset="0"/>
              </a:rPr>
              <a:t>příjemci se snaží dorovnávat rozdíl úhradou přípravy, ale nedaří se dosáhnout finanční atraktivity pro lektory–specialisty </a:t>
            </a:r>
          </a:p>
          <a:p>
            <a:pPr lvl="1">
              <a:lnSpc>
                <a:spcPct val="150000"/>
              </a:lnSpc>
            </a:pPr>
            <a:r>
              <a:rPr lang="cs-CZ" sz="1400" dirty="0">
                <a:latin typeface="+mj-lt"/>
              </a:rPr>
              <a:t>získat kvalitní lektory-specialisty se snáz daří těm příjemcům, kteří s nimi mají </a:t>
            </a:r>
            <a:r>
              <a:rPr lang="cs-CZ" sz="1400" b="1" dirty="0">
                <a:latin typeface="+mj-lt"/>
              </a:rPr>
              <a:t>vazby z dřívějška</a:t>
            </a:r>
            <a:r>
              <a:rPr lang="cs-CZ" sz="1400" dirty="0">
                <a:latin typeface="+mj-lt"/>
              </a:rPr>
              <a:t>, včetně vazeb neformálních (osobně se znají, případně se jedná o příjemce samotného); jsou dlouhodobě zavedení a mají dobrou pověst</a:t>
            </a:r>
          </a:p>
          <a:p>
            <a:pPr lvl="1">
              <a:lnSpc>
                <a:spcPct val="150000"/>
              </a:lnSpc>
            </a:pPr>
            <a:r>
              <a:rPr lang="cs-CZ" sz="1400" dirty="0">
                <a:latin typeface="+mj-lt"/>
              </a:rPr>
              <a:t>i mezi lektory-specialisty jsou lidé, kteří vedle finanční stránky přikládají </a:t>
            </a:r>
            <a:r>
              <a:rPr lang="cs-CZ" sz="1400" b="1" dirty="0">
                <a:latin typeface="+mj-lt"/>
              </a:rPr>
              <a:t>váhu jiným hodnotám </a:t>
            </a:r>
            <a:r>
              <a:rPr lang="cs-CZ" sz="1400" dirty="0">
                <a:latin typeface="+mj-lt"/>
              </a:rPr>
              <a:t>(práce pro druhé či smysluplnost aktivity) </a:t>
            </a:r>
          </a:p>
          <a:p>
            <a:pPr lvl="1">
              <a:lnSpc>
                <a:spcPct val="150000"/>
              </a:lnSpc>
            </a:pPr>
            <a:r>
              <a:rPr lang="cs-CZ" sz="1400" dirty="0">
                <a:latin typeface="+mj-lt"/>
              </a:rPr>
              <a:t>nízké hodinové sazby nemají zpravidla fatální důsledky (lektoři byli účastnicemi hodnocení převážně pozitivně), jsou ovšem </a:t>
            </a:r>
            <a:r>
              <a:rPr lang="cs-CZ" sz="1400" b="1" dirty="0">
                <a:latin typeface="+mj-lt"/>
              </a:rPr>
              <a:t>významnou bariérou při získávání kvalitních lektorů</a:t>
            </a:r>
          </a:p>
          <a:p>
            <a:pPr lvl="1">
              <a:lnSpc>
                <a:spcPct val="150000"/>
              </a:lnSpc>
            </a:pPr>
            <a:endParaRPr lang="cs-CZ" sz="1400" dirty="0">
              <a:latin typeface="+mj-lt"/>
            </a:endParaRPr>
          </a:p>
          <a:p>
            <a:pPr lvl="1"/>
            <a:endParaRPr lang="cs-CZ" sz="1400" dirty="0">
              <a:latin typeface="+mj-lt"/>
            </a:endParaRPr>
          </a:p>
          <a:p>
            <a:pPr marL="342900" lvl="1" indent="0">
              <a:buNone/>
            </a:pPr>
            <a:endParaRPr lang="cs-CZ" sz="1400" dirty="0">
              <a:latin typeface="+mj-lt"/>
            </a:endParaRPr>
          </a:p>
        </p:txBody>
      </p:sp>
    </p:spTree>
    <p:extLst>
      <p:ext uri="{BB962C8B-B14F-4D97-AF65-F5344CB8AC3E}">
        <p14:creationId xmlns:p14="http://schemas.microsoft.com/office/powerpoint/2010/main" val="383507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F6F848E-F20E-C8E4-A544-12BB5379794D}"/>
              </a:ext>
            </a:extLst>
          </p:cNvPr>
          <p:cNvSpPr>
            <a:spLocks noGrp="1"/>
          </p:cNvSpPr>
          <p:nvPr>
            <p:ph type="sldNum" sz="quarter" idx="15"/>
          </p:nvPr>
        </p:nvSpPr>
        <p:spPr>
          <a:xfrm>
            <a:off x="6513607" y="6356350"/>
            <a:ext cx="2057400" cy="365125"/>
          </a:xfrm>
        </p:spPr>
        <p:txBody>
          <a:bodyPr vert="horz" lIns="91440" tIns="45720" rIns="91440" bIns="45720" rtlCol="0" anchor="ctr">
            <a:normAutofit/>
          </a:bodyPr>
          <a:lstStyle/>
          <a:p>
            <a:pPr>
              <a:spcAft>
                <a:spcPts val="600"/>
              </a:spcAft>
            </a:pPr>
            <a:fld id="{E4645AEE-F697-459C-A803-FD4DBA443484}" type="slidenum">
              <a:rPr lang="cs-CZ" smtClean="0"/>
              <a:pPr>
                <a:spcAft>
                  <a:spcPts val="600"/>
                </a:spcAft>
              </a:pPr>
              <a:t>4</a:t>
            </a:fld>
            <a:endParaRPr lang="cs-CZ"/>
          </a:p>
        </p:txBody>
      </p:sp>
      <p:sp>
        <p:nvSpPr>
          <p:cNvPr id="12" name="Footer Placeholder 2">
            <a:extLst>
              <a:ext uri="{FF2B5EF4-FFF2-40B4-BE49-F238E27FC236}">
                <a16:creationId xmlns:a16="http://schemas.microsoft.com/office/drawing/2014/main" id="{3826C7CB-34BD-0C07-3217-D2CD047D77B7}"/>
              </a:ext>
            </a:extLst>
          </p:cNvPr>
          <p:cNvSpPr>
            <a:spLocks noGrp="1"/>
          </p:cNvSpPr>
          <p:nvPr>
            <p:ph type="ftr" sz="quarter" idx="14"/>
          </p:nvPr>
        </p:nvSpPr>
        <p:spPr>
          <a:xfrm>
            <a:off x="3028949" y="6356350"/>
            <a:ext cx="3484657" cy="365125"/>
          </a:xfrm>
        </p:spPr>
        <p:txBody>
          <a:bodyPr/>
          <a:lstStyle/>
          <a:p>
            <a:r>
              <a:rPr lang="cs-CZ" dirty="0"/>
              <a:t>Výzkumný institut práce a sociálních věcí, </a:t>
            </a:r>
            <a:r>
              <a:rPr lang="cs-CZ" dirty="0" err="1"/>
              <a:t>v.v.i</a:t>
            </a:r>
            <a:r>
              <a:rPr lang="cs-CZ" dirty="0"/>
              <a:t>.</a:t>
            </a:r>
          </a:p>
        </p:txBody>
      </p:sp>
      <p:sp>
        <p:nvSpPr>
          <p:cNvPr id="7" name="TextovéPole 6">
            <a:extLst>
              <a:ext uri="{FF2B5EF4-FFF2-40B4-BE49-F238E27FC236}">
                <a16:creationId xmlns:a16="http://schemas.microsoft.com/office/drawing/2014/main" id="{CF9F73C9-07EA-AF68-0359-8231F5E7B848}"/>
              </a:ext>
            </a:extLst>
          </p:cNvPr>
          <p:cNvSpPr txBox="1"/>
          <p:nvPr/>
        </p:nvSpPr>
        <p:spPr>
          <a:xfrm>
            <a:off x="1073150" y="2049137"/>
            <a:ext cx="7021513" cy="3723701"/>
          </a:xfrm>
          <a:prstGeom prst="rect">
            <a:avLst/>
          </a:prstGeom>
        </p:spPr>
        <p:txBody>
          <a:bodyPr>
            <a:normAutofit fontScale="92500" lnSpcReduction="10000"/>
          </a:bodyPr>
          <a:lstStyle/>
          <a:p>
            <a:pPr algn="ctr" defTabSz="685800">
              <a:lnSpc>
                <a:spcPct val="150000"/>
              </a:lnSpc>
              <a:spcBef>
                <a:spcPts val="750"/>
              </a:spcBef>
            </a:pPr>
            <a:r>
              <a:rPr lang="cs-CZ" sz="1500" i="1" kern="1200" dirty="0">
                <a:latin typeface="+mn-lt"/>
                <a:ea typeface="+mn-ea"/>
                <a:cs typeface="+mn-cs"/>
              </a:rPr>
              <a:t>„... my máme samozřejmě problém sehnat na to ty odborníky a teď jako </a:t>
            </a:r>
            <a:r>
              <a:rPr lang="cs-CZ" sz="1500" b="1" i="1" kern="1200" dirty="0">
                <a:latin typeface="+mn-lt"/>
                <a:ea typeface="+mn-ea"/>
                <a:cs typeface="+mn-cs"/>
              </a:rPr>
              <a:t>někdo nám do toho prostě za ty peníze ani nejde </a:t>
            </a:r>
            <a:r>
              <a:rPr lang="cs-CZ" sz="1500" i="1" kern="1200" dirty="0">
                <a:latin typeface="+mn-lt"/>
                <a:ea typeface="+mn-ea"/>
                <a:cs typeface="+mn-cs"/>
              </a:rPr>
              <a:t>a my víme, že jako můžeme prostě na tu přípravu tam tomu našemu specialistovi dát taky nějakou tu mzdu, ale jenom, třeba často nám </a:t>
            </a:r>
            <a:r>
              <a:rPr lang="cs-CZ" sz="1500" i="1" kern="1200" dirty="0" err="1">
                <a:latin typeface="+mn-lt"/>
                <a:ea typeface="+mn-ea"/>
                <a:cs typeface="+mn-cs"/>
              </a:rPr>
              <a:t>říkaj</a:t>
            </a:r>
            <a:r>
              <a:rPr lang="cs-CZ" sz="1500" i="1" kern="1200" dirty="0">
                <a:latin typeface="+mn-lt"/>
                <a:ea typeface="+mn-ea"/>
                <a:cs typeface="+mn-cs"/>
              </a:rPr>
              <a:t>: </a:t>
            </a:r>
            <a:r>
              <a:rPr lang="cs-CZ" sz="1500" b="1" i="1" kern="1200" dirty="0">
                <a:latin typeface="+mn-lt"/>
                <a:ea typeface="+mn-ea"/>
                <a:cs typeface="+mn-cs"/>
              </a:rPr>
              <a:t>jenom proto, že jste to vy, protože vás třeba známe, nebo protože mi vás doporučili a děláte dobrou práci, tak vám tu cenu snížím</a:t>
            </a:r>
            <a:r>
              <a:rPr lang="cs-CZ" sz="1500" i="1" kern="1200" dirty="0">
                <a:latin typeface="+mn-lt"/>
                <a:ea typeface="+mn-ea"/>
                <a:cs typeface="+mn-cs"/>
              </a:rPr>
              <a:t>. Což jako my si toho vážíme, ale je to vlastně, jako </a:t>
            </a:r>
            <a:r>
              <a:rPr lang="cs-CZ" sz="1500" b="1" i="1" kern="1200" dirty="0">
                <a:latin typeface="+mn-lt"/>
                <a:ea typeface="+mn-ea"/>
                <a:cs typeface="+mn-cs"/>
              </a:rPr>
              <a:t>není to fér vůči těm lidem</a:t>
            </a:r>
            <a:r>
              <a:rPr lang="cs-CZ" sz="1500" i="1" kern="1200" dirty="0">
                <a:latin typeface="+mn-lt"/>
                <a:ea typeface="+mn-ea"/>
                <a:cs typeface="+mn-cs"/>
              </a:rPr>
              <a:t>. [...] No, takže to je, s tím se jako prostě potýkáme a to nám způsobuje jako obrovský problémy při té realizaci.“ (příjemce D1)</a:t>
            </a:r>
          </a:p>
          <a:p>
            <a:pPr algn="ctr" defTabSz="685800">
              <a:lnSpc>
                <a:spcPct val="150000"/>
              </a:lnSpc>
              <a:spcBef>
                <a:spcPts val="750"/>
              </a:spcBef>
            </a:pPr>
            <a:endParaRPr lang="cs-CZ" sz="1500" i="1" kern="1200" dirty="0">
              <a:latin typeface="+mn-lt"/>
              <a:ea typeface="+mn-ea"/>
              <a:cs typeface="+mn-cs"/>
            </a:endParaRPr>
          </a:p>
          <a:p>
            <a:pPr algn="ctr" defTabSz="685800">
              <a:lnSpc>
                <a:spcPct val="150000"/>
              </a:lnSpc>
              <a:spcBef>
                <a:spcPts val="750"/>
              </a:spcBef>
            </a:pPr>
            <a:r>
              <a:rPr lang="cs-CZ" sz="1500" i="1" dirty="0"/>
              <a:t>„Nechci říci, že bychom byli bohatí, ale řekněme, že ta mzda, která jde tomu projektovému manažerovi, manažerovi cílové skupiny, je skutečně odpovídající té jeho práci a té náročnosti. Ale </a:t>
            </a:r>
            <a:r>
              <a:rPr lang="cs-CZ" sz="1500" b="1" i="1" dirty="0"/>
              <a:t>u těch lektorů, konzultantů, tam je to bída</a:t>
            </a:r>
            <a:r>
              <a:rPr lang="cs-CZ" sz="1500" i="1" dirty="0"/>
              <a:t>.“ (příjemce D2)</a:t>
            </a:r>
          </a:p>
          <a:p>
            <a:pPr algn="ctr" defTabSz="685800">
              <a:lnSpc>
                <a:spcPct val="150000"/>
              </a:lnSpc>
              <a:spcBef>
                <a:spcPts val="750"/>
              </a:spcBef>
            </a:pPr>
            <a:endParaRPr lang="cs-CZ" sz="1500" i="1" kern="1200" dirty="0">
              <a:latin typeface="+mn-lt"/>
              <a:ea typeface="+mn-ea"/>
              <a:cs typeface="+mn-cs"/>
            </a:endParaRPr>
          </a:p>
          <a:p>
            <a:pPr algn="ctr" defTabSz="685800">
              <a:lnSpc>
                <a:spcPct val="150000"/>
              </a:lnSpc>
              <a:spcBef>
                <a:spcPts val="750"/>
              </a:spcBef>
            </a:pPr>
            <a:endParaRPr lang="cs-CZ" sz="1500" i="1" kern="1200" dirty="0">
              <a:latin typeface="+mn-lt"/>
              <a:ea typeface="+mn-ea"/>
              <a:cs typeface="+mn-cs"/>
            </a:endParaRPr>
          </a:p>
        </p:txBody>
      </p:sp>
    </p:spTree>
    <p:extLst>
      <p:ext uri="{BB962C8B-B14F-4D97-AF65-F5344CB8AC3E}">
        <p14:creationId xmlns:p14="http://schemas.microsoft.com/office/powerpoint/2010/main" val="1929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2A0B469D-7F62-D763-A6CC-BF6A45B96C9F}"/>
              </a:ext>
            </a:extLst>
          </p:cNvPr>
          <p:cNvSpPr>
            <a:spLocks noGrp="1"/>
          </p:cNvSpPr>
          <p:nvPr>
            <p:ph type="sldNum" sz="quarter" idx="15"/>
          </p:nvPr>
        </p:nvSpPr>
        <p:spPr/>
        <p:txBody>
          <a:bodyPr/>
          <a:lstStyle/>
          <a:p>
            <a:fld id="{E4645AEE-F697-459C-A803-FD4DBA443484}" type="slidenum">
              <a:rPr lang="cs-CZ" smtClean="0"/>
              <a:pPr/>
              <a:t>5</a:t>
            </a:fld>
            <a:endParaRPr lang="cs-CZ"/>
          </a:p>
        </p:txBody>
      </p:sp>
      <p:sp>
        <p:nvSpPr>
          <p:cNvPr id="3" name="Zástupný symbol pro zápatí 2">
            <a:extLst>
              <a:ext uri="{FF2B5EF4-FFF2-40B4-BE49-F238E27FC236}">
                <a16:creationId xmlns:a16="http://schemas.microsoft.com/office/drawing/2014/main" id="{E1D1589E-43E8-B026-C2FC-4BA7166847FE}"/>
              </a:ext>
            </a:extLst>
          </p:cNvPr>
          <p:cNvSpPr>
            <a:spLocks noGrp="1"/>
          </p:cNvSpPr>
          <p:nvPr>
            <p:ph type="ftr" sz="quarter" idx="14"/>
          </p:nvPr>
        </p:nvSpPr>
        <p:spPr>
          <a:xfrm>
            <a:off x="3028950" y="6356350"/>
            <a:ext cx="4803608" cy="365125"/>
          </a:xfrm>
        </p:spPr>
        <p:txBody>
          <a:bodyPr/>
          <a:lstStyle/>
          <a:p>
            <a:r>
              <a:rPr lang="cs-CZ" dirty="0"/>
              <a:t>Výzkumný institut práce a sociálních věcí, </a:t>
            </a:r>
            <a:r>
              <a:rPr lang="cs-CZ" dirty="0" err="1"/>
              <a:t>v.v.i</a:t>
            </a:r>
            <a:r>
              <a:rPr lang="cs-CZ" dirty="0"/>
              <a:t>.</a:t>
            </a:r>
          </a:p>
          <a:p>
            <a:endParaRPr lang="cs-CZ" dirty="0"/>
          </a:p>
        </p:txBody>
      </p:sp>
      <p:sp>
        <p:nvSpPr>
          <p:cNvPr id="4" name="Zástupný text 3">
            <a:extLst>
              <a:ext uri="{FF2B5EF4-FFF2-40B4-BE49-F238E27FC236}">
                <a16:creationId xmlns:a16="http://schemas.microsoft.com/office/drawing/2014/main" id="{903C562C-1D64-03EB-7354-037C8DF31F45}"/>
              </a:ext>
            </a:extLst>
          </p:cNvPr>
          <p:cNvSpPr>
            <a:spLocks noGrp="1"/>
          </p:cNvSpPr>
          <p:nvPr>
            <p:ph type="body" sz="quarter" idx="16"/>
          </p:nvPr>
        </p:nvSpPr>
        <p:spPr>
          <a:xfrm>
            <a:off x="576263" y="342901"/>
            <a:ext cx="7991475" cy="5894388"/>
          </a:xfrm>
        </p:spPr>
        <p:txBody>
          <a:bodyPr/>
          <a:lstStyle/>
          <a:p>
            <a:pPr marL="0" indent="0">
              <a:buNone/>
            </a:pPr>
            <a:r>
              <a:rPr lang="cs-CZ" sz="1800" b="1" dirty="0">
                <a:solidFill>
                  <a:schemeClr val="bg1">
                    <a:lumMod val="50000"/>
                  </a:schemeClr>
                </a:solidFill>
              </a:rPr>
              <a:t>(2) Nastavení aktivit ve výzvě</a:t>
            </a:r>
          </a:p>
          <a:p>
            <a:pPr marL="0" indent="0">
              <a:buNone/>
            </a:pPr>
            <a:endParaRPr lang="cs-CZ" sz="1800" b="1" dirty="0"/>
          </a:p>
          <a:p>
            <a:pPr marL="0" indent="0">
              <a:buNone/>
            </a:pPr>
            <a:r>
              <a:rPr lang="cs-CZ" sz="1800" b="1" dirty="0"/>
              <a:t>Oblast A (pro zaměstnané)</a:t>
            </a:r>
          </a:p>
          <a:p>
            <a:pPr lvl="1">
              <a:lnSpc>
                <a:spcPct val="150000"/>
              </a:lnSpc>
            </a:pPr>
            <a:r>
              <a:rPr lang="cs-CZ" sz="1400" dirty="0">
                <a:latin typeface="+mj-lt"/>
              </a:rPr>
              <a:t>striktně nastaven obsah projektu výčtem povinných oblastí (celkem šest) se specifikovaným obsahem; pouze jedna volitelná oblast</a:t>
            </a:r>
          </a:p>
          <a:p>
            <a:pPr lvl="1">
              <a:lnSpc>
                <a:spcPct val="150000"/>
              </a:lnSpc>
            </a:pPr>
            <a:r>
              <a:rPr lang="cs-CZ" sz="1400" dirty="0">
                <a:latin typeface="+mj-lt"/>
              </a:rPr>
              <a:t>celkově hodnoceno jako dobře zvolené oblasti, zejména užitečné pro příjemce, kteří nemají větší zkušenost s cílovou skupinou</a:t>
            </a:r>
          </a:p>
          <a:p>
            <a:pPr lvl="1">
              <a:lnSpc>
                <a:spcPct val="150000"/>
              </a:lnSpc>
            </a:pPr>
            <a:r>
              <a:rPr lang="cs-CZ" sz="1400" dirty="0">
                <a:latin typeface="+mj-lt"/>
              </a:rPr>
              <a:t>problém pro některé další příjemce </a:t>
            </a:r>
          </a:p>
          <a:p>
            <a:pPr lvl="2">
              <a:lnSpc>
                <a:spcPct val="150000"/>
              </a:lnSpc>
            </a:pPr>
            <a:r>
              <a:rPr lang="cs-CZ" sz="1400" dirty="0">
                <a:latin typeface="+mj-lt"/>
              </a:rPr>
              <a:t>limitující z hlediska přizpůsobení potřebám cílové skupiny (případ zkušené, profesně orientované organizace) či</a:t>
            </a:r>
          </a:p>
          <a:p>
            <a:pPr lvl="2">
              <a:lnSpc>
                <a:spcPct val="150000"/>
              </a:lnSpc>
            </a:pPr>
            <a:r>
              <a:rPr lang="cs-CZ" sz="1400" dirty="0">
                <a:latin typeface="+mj-lt"/>
              </a:rPr>
              <a:t>vedoucí k naddimenzování projektu (zkušený příjemce, který naplnil každou povinnou oblast větším počtem kurzů, aby byla poskytnuta možnost volby pro účastnice)  - s tím spojená organizační náročnost a nutnost přesvědčovat účastnice, aby se do některých kurzů hlásily</a:t>
            </a:r>
          </a:p>
          <a:p>
            <a:pPr lvl="1"/>
            <a:endParaRPr lang="cs-CZ" sz="1400" dirty="0">
              <a:latin typeface="+mj-lt"/>
            </a:endParaRPr>
          </a:p>
        </p:txBody>
      </p:sp>
    </p:spTree>
    <p:extLst>
      <p:ext uri="{BB962C8B-B14F-4D97-AF65-F5344CB8AC3E}">
        <p14:creationId xmlns:p14="http://schemas.microsoft.com/office/powerpoint/2010/main" val="1912582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2BAF7132-F8E1-86DA-91B7-E575086EF248}"/>
              </a:ext>
            </a:extLst>
          </p:cNvPr>
          <p:cNvSpPr>
            <a:spLocks noGrp="1"/>
          </p:cNvSpPr>
          <p:nvPr>
            <p:ph type="sldNum" sz="quarter" idx="15"/>
          </p:nvPr>
        </p:nvSpPr>
        <p:spPr>
          <a:xfrm>
            <a:off x="6513607" y="6356350"/>
            <a:ext cx="2057400" cy="365125"/>
          </a:xfrm>
        </p:spPr>
        <p:txBody>
          <a:bodyPr vert="horz" lIns="91440" tIns="45720" rIns="91440" bIns="45720" rtlCol="0" anchor="ctr">
            <a:normAutofit/>
          </a:bodyPr>
          <a:lstStyle/>
          <a:p>
            <a:pPr>
              <a:spcAft>
                <a:spcPts val="600"/>
              </a:spcAft>
            </a:pPr>
            <a:fld id="{E4645AEE-F697-459C-A803-FD4DBA443484}" type="slidenum">
              <a:rPr lang="cs-CZ" smtClean="0"/>
              <a:pPr>
                <a:spcAft>
                  <a:spcPts val="600"/>
                </a:spcAft>
              </a:pPr>
              <a:t>6</a:t>
            </a:fld>
            <a:endParaRPr lang="cs-CZ"/>
          </a:p>
        </p:txBody>
      </p:sp>
      <p:sp>
        <p:nvSpPr>
          <p:cNvPr id="12" name="Footer Placeholder 2">
            <a:extLst>
              <a:ext uri="{FF2B5EF4-FFF2-40B4-BE49-F238E27FC236}">
                <a16:creationId xmlns:a16="http://schemas.microsoft.com/office/drawing/2014/main" id="{DD3C08C4-D095-7165-9340-F86A7D36554C}"/>
              </a:ext>
            </a:extLst>
          </p:cNvPr>
          <p:cNvSpPr>
            <a:spLocks noGrp="1"/>
          </p:cNvSpPr>
          <p:nvPr>
            <p:ph type="ftr" sz="quarter" idx="14"/>
          </p:nvPr>
        </p:nvSpPr>
        <p:spPr>
          <a:xfrm>
            <a:off x="3028950" y="6356350"/>
            <a:ext cx="3294732" cy="365125"/>
          </a:xfrm>
        </p:spPr>
        <p:txBody>
          <a:bodyPr/>
          <a:lstStyle/>
          <a:p>
            <a:r>
              <a:rPr lang="cs-CZ" dirty="0"/>
              <a:t>Výzkumný institut práce a sociálních věcí, </a:t>
            </a:r>
            <a:r>
              <a:rPr lang="cs-CZ" dirty="0" err="1"/>
              <a:t>v.v.i</a:t>
            </a:r>
            <a:r>
              <a:rPr lang="cs-CZ" dirty="0"/>
              <a:t>.</a:t>
            </a:r>
          </a:p>
        </p:txBody>
      </p:sp>
      <p:sp>
        <p:nvSpPr>
          <p:cNvPr id="7" name="TextovéPole 6">
            <a:extLst>
              <a:ext uri="{FF2B5EF4-FFF2-40B4-BE49-F238E27FC236}">
                <a16:creationId xmlns:a16="http://schemas.microsoft.com/office/drawing/2014/main" id="{53F8000A-AAF6-8C74-D67F-6D7D45693920}"/>
              </a:ext>
            </a:extLst>
          </p:cNvPr>
          <p:cNvSpPr txBox="1"/>
          <p:nvPr/>
        </p:nvSpPr>
        <p:spPr>
          <a:xfrm>
            <a:off x="1073150" y="2248694"/>
            <a:ext cx="7211534" cy="3193639"/>
          </a:xfrm>
          <a:prstGeom prst="rect">
            <a:avLst/>
          </a:prstGeom>
        </p:spPr>
        <p:txBody>
          <a:bodyPr>
            <a:normAutofit/>
          </a:bodyPr>
          <a:lstStyle/>
          <a:p>
            <a:pPr algn="ctr" defTabSz="685800">
              <a:lnSpc>
                <a:spcPct val="140000"/>
              </a:lnSpc>
              <a:spcBef>
                <a:spcPts val="750"/>
              </a:spcBef>
            </a:pPr>
            <a:r>
              <a:rPr lang="cs-CZ" sz="1400" b="1" i="1" dirty="0"/>
              <a:t> </a:t>
            </a:r>
            <a:r>
              <a:rPr lang="cs-CZ" sz="1400" i="1" dirty="0"/>
              <a:t>No, za mě je tam těch aktivit moc. My jsme se vlastně museli přizpůsobit víceméně k tomu. A tam bylo vlastně řečeno, že si nemůžeme vybírat. </a:t>
            </a:r>
            <a:r>
              <a:rPr lang="cs-CZ" sz="1400" b="1" i="1" dirty="0"/>
              <a:t>My </a:t>
            </a:r>
            <a:r>
              <a:rPr lang="cs-CZ" sz="1400" b="1" i="1" dirty="0" err="1"/>
              <a:t>bysme</a:t>
            </a:r>
            <a:r>
              <a:rPr lang="cs-CZ" sz="1400" b="1" i="1" dirty="0"/>
              <a:t> asi těch aktivit vybrali půlku</a:t>
            </a:r>
            <a:r>
              <a:rPr lang="cs-CZ" sz="1400" i="1" dirty="0"/>
              <a:t>. Nejde o to, že by to bylo špatně navolené, že by tam bylo něco úplně nelogického, ale z hlediska času. </a:t>
            </a:r>
            <a:r>
              <a:rPr lang="en-US" sz="1400" i="1" dirty="0"/>
              <a:t>[</a:t>
            </a:r>
            <a:r>
              <a:rPr lang="cs-CZ" sz="1400" i="1" dirty="0"/>
              <a:t>...</a:t>
            </a:r>
            <a:r>
              <a:rPr lang="en-US" sz="1400" i="1" dirty="0"/>
              <a:t>]</a:t>
            </a:r>
            <a:r>
              <a:rPr lang="cs-CZ" sz="1400" i="1" dirty="0"/>
              <a:t> je to prostě vidět, že </a:t>
            </a:r>
            <a:r>
              <a:rPr lang="cs-CZ" sz="1400" b="1" i="1" dirty="0"/>
              <a:t>tam toho je na ně moc</a:t>
            </a:r>
            <a:r>
              <a:rPr lang="cs-CZ" sz="1400" i="1" dirty="0"/>
              <a:t>. Jakože i by je to zajímalo,  ony by i přišly, jo, to nejsou témata, které by je nezajímaly. Ale je tam toho moc. Takže ony mají tendenci si mnohem víc vybírat, tím pádem jako my je ukecáváme, aby šly do toho projektu, že by to pro ně bylo dobré. A jsme tam tak trošičku na hraně s tím, co, </a:t>
            </a:r>
            <a:r>
              <a:rPr lang="cs-CZ" sz="1400" b="1" i="1" dirty="0"/>
              <a:t>my je  furt přesvědčujeme, aby do něčeho šly</a:t>
            </a:r>
            <a:r>
              <a:rPr lang="cs-CZ" sz="1400" i="1" dirty="0"/>
              <a:t>, místo </a:t>
            </a:r>
            <a:r>
              <a:rPr lang="cs-CZ" sz="1400" i="1" dirty="0" err="1"/>
              <a:t>abysme</a:t>
            </a:r>
            <a:r>
              <a:rPr lang="cs-CZ" sz="1400" i="1" dirty="0"/>
              <a:t> je nechali si vybrat. Protože je to tam strašně nahusto. (příjemce D11)</a:t>
            </a:r>
          </a:p>
        </p:txBody>
      </p:sp>
    </p:spTree>
    <p:extLst>
      <p:ext uri="{BB962C8B-B14F-4D97-AF65-F5344CB8AC3E}">
        <p14:creationId xmlns:p14="http://schemas.microsoft.com/office/powerpoint/2010/main" val="889403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ABFC630-3E2B-9802-9CE0-302B8CA1A6B9}"/>
              </a:ext>
            </a:extLst>
          </p:cNvPr>
          <p:cNvSpPr>
            <a:spLocks noGrp="1"/>
          </p:cNvSpPr>
          <p:nvPr>
            <p:ph type="sldNum" sz="quarter" idx="15"/>
          </p:nvPr>
        </p:nvSpPr>
        <p:spPr/>
        <p:txBody>
          <a:bodyPr/>
          <a:lstStyle/>
          <a:p>
            <a:fld id="{E4645AEE-F697-459C-A803-FD4DBA443484}" type="slidenum">
              <a:rPr lang="cs-CZ" smtClean="0"/>
              <a:pPr/>
              <a:t>7</a:t>
            </a:fld>
            <a:endParaRPr lang="cs-CZ"/>
          </a:p>
        </p:txBody>
      </p:sp>
      <p:sp>
        <p:nvSpPr>
          <p:cNvPr id="3" name="Zástupný symbol pro zápatí 2">
            <a:extLst>
              <a:ext uri="{FF2B5EF4-FFF2-40B4-BE49-F238E27FC236}">
                <a16:creationId xmlns:a16="http://schemas.microsoft.com/office/drawing/2014/main" id="{FE839279-9B9F-B6BF-0BD7-32D82698CFA1}"/>
              </a:ext>
            </a:extLst>
          </p:cNvPr>
          <p:cNvSpPr>
            <a:spLocks noGrp="1"/>
          </p:cNvSpPr>
          <p:nvPr>
            <p:ph type="ftr" sz="quarter" idx="14"/>
          </p:nvPr>
        </p:nvSpPr>
        <p:spPr>
          <a:xfrm>
            <a:off x="3028949" y="6356350"/>
            <a:ext cx="3404901" cy="365125"/>
          </a:xfrm>
        </p:spPr>
        <p:txBody>
          <a:bodyPr/>
          <a:lstStyle/>
          <a:p>
            <a:r>
              <a:rPr lang="cs-CZ" dirty="0"/>
              <a:t>Výzkumný institut práce a sociálních věcí, </a:t>
            </a:r>
            <a:r>
              <a:rPr lang="cs-CZ" dirty="0" err="1"/>
              <a:t>v.v.i</a:t>
            </a:r>
            <a:r>
              <a:rPr lang="cs-CZ" dirty="0"/>
              <a:t>.</a:t>
            </a:r>
          </a:p>
          <a:p>
            <a:endParaRPr lang="cs-CZ" dirty="0"/>
          </a:p>
        </p:txBody>
      </p:sp>
      <p:sp>
        <p:nvSpPr>
          <p:cNvPr id="4" name="Zástupný text 3">
            <a:extLst>
              <a:ext uri="{FF2B5EF4-FFF2-40B4-BE49-F238E27FC236}">
                <a16:creationId xmlns:a16="http://schemas.microsoft.com/office/drawing/2014/main" id="{1A7BFC3D-118A-C962-0F62-30F15B7ECF67}"/>
              </a:ext>
            </a:extLst>
          </p:cNvPr>
          <p:cNvSpPr>
            <a:spLocks noGrp="1"/>
          </p:cNvSpPr>
          <p:nvPr>
            <p:ph type="body" sz="quarter" idx="16"/>
          </p:nvPr>
        </p:nvSpPr>
        <p:spPr>
          <a:xfrm>
            <a:off x="576262" y="605182"/>
            <a:ext cx="7991475" cy="4860925"/>
          </a:xfrm>
        </p:spPr>
        <p:txBody>
          <a:bodyPr/>
          <a:lstStyle/>
          <a:p>
            <a:pPr marL="0" indent="0">
              <a:lnSpc>
                <a:spcPct val="150000"/>
              </a:lnSpc>
              <a:buNone/>
            </a:pPr>
            <a:r>
              <a:rPr lang="cs-CZ" sz="1800" b="1" dirty="0"/>
              <a:t>Oblast B (pro podnikatelky)</a:t>
            </a:r>
          </a:p>
          <a:p>
            <a:pPr lvl="1">
              <a:lnSpc>
                <a:spcPct val="150000"/>
              </a:lnSpc>
            </a:pPr>
            <a:r>
              <a:rPr lang="cs-CZ" sz="1400" dirty="0">
                <a:latin typeface="+mj-lt"/>
              </a:rPr>
              <a:t>povinné pouze 2 oblasti (diagnostika a finanční gramotnost), 8 volitelných </a:t>
            </a:r>
          </a:p>
          <a:p>
            <a:pPr lvl="1">
              <a:lnSpc>
                <a:spcPct val="150000"/>
              </a:lnSpc>
            </a:pPr>
            <a:r>
              <a:rPr lang="cs-CZ" sz="1400" dirty="0">
                <a:latin typeface="+mj-lt"/>
              </a:rPr>
              <a:t>vetší prostor pro organizátory – větší váha na jejich porozumění potřebám cílové skupiny</a:t>
            </a:r>
          </a:p>
          <a:p>
            <a:pPr lvl="1">
              <a:lnSpc>
                <a:spcPct val="150000"/>
              </a:lnSpc>
            </a:pPr>
            <a:r>
              <a:rPr lang="cs-CZ" sz="1400" dirty="0">
                <a:latin typeface="+mj-lt"/>
              </a:rPr>
              <a:t>zkušenosti a motivace příjemců ještě významnější než u projektů oblasti A</a:t>
            </a:r>
          </a:p>
          <a:p>
            <a:pPr lvl="1">
              <a:lnSpc>
                <a:spcPct val="150000"/>
              </a:lnSpc>
            </a:pPr>
            <a:r>
              <a:rPr lang="cs-CZ" sz="1400" dirty="0">
                <a:latin typeface="+mj-lt"/>
              </a:rPr>
              <a:t>nejasné zařazení oblasti zdraví – u podnikatelek není uvedena ani jako volitelná oblast; zkušenější příjemci podřadili pod jinou oblast, příjemce, který se striktně držel výzvy pak tuto oblast nezařadil a vnímal ji jako opominutou</a:t>
            </a:r>
          </a:p>
          <a:p>
            <a:endParaRPr lang="cs-CZ" dirty="0"/>
          </a:p>
        </p:txBody>
      </p:sp>
    </p:spTree>
    <p:extLst>
      <p:ext uri="{BB962C8B-B14F-4D97-AF65-F5344CB8AC3E}">
        <p14:creationId xmlns:p14="http://schemas.microsoft.com/office/powerpoint/2010/main" val="339223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305DB95-36DD-38E0-36A1-B5FF963DF9A6}"/>
              </a:ext>
            </a:extLst>
          </p:cNvPr>
          <p:cNvSpPr>
            <a:spLocks noGrp="1"/>
          </p:cNvSpPr>
          <p:nvPr>
            <p:ph type="sldNum" sz="quarter" idx="15"/>
          </p:nvPr>
        </p:nvSpPr>
        <p:spPr/>
        <p:txBody>
          <a:bodyPr/>
          <a:lstStyle/>
          <a:p>
            <a:fld id="{E4645AEE-F697-459C-A803-FD4DBA443484}" type="slidenum">
              <a:rPr lang="cs-CZ" smtClean="0"/>
              <a:pPr/>
              <a:t>8</a:t>
            </a:fld>
            <a:endParaRPr lang="cs-CZ"/>
          </a:p>
        </p:txBody>
      </p:sp>
      <p:sp>
        <p:nvSpPr>
          <p:cNvPr id="3" name="Zástupný symbol pro zápatí 2">
            <a:extLst>
              <a:ext uri="{FF2B5EF4-FFF2-40B4-BE49-F238E27FC236}">
                <a16:creationId xmlns:a16="http://schemas.microsoft.com/office/drawing/2014/main" id="{0A147A88-E3A6-6975-C51B-E3370C1AACC5}"/>
              </a:ext>
            </a:extLst>
          </p:cNvPr>
          <p:cNvSpPr>
            <a:spLocks noGrp="1"/>
          </p:cNvSpPr>
          <p:nvPr>
            <p:ph type="ftr" sz="quarter" idx="14"/>
          </p:nvPr>
        </p:nvSpPr>
        <p:spPr>
          <a:xfrm>
            <a:off x="3028949" y="6356350"/>
            <a:ext cx="4043879" cy="365125"/>
          </a:xfrm>
        </p:spPr>
        <p:txBody>
          <a:bodyPr/>
          <a:lstStyle/>
          <a:p>
            <a:r>
              <a:rPr lang="cs-CZ" dirty="0"/>
              <a:t>Výzkumný institut práce a sociálních věcí, </a:t>
            </a:r>
            <a:r>
              <a:rPr lang="cs-CZ" dirty="0" err="1"/>
              <a:t>v.v.i</a:t>
            </a:r>
            <a:r>
              <a:rPr lang="cs-CZ" dirty="0"/>
              <a:t>.</a:t>
            </a:r>
          </a:p>
        </p:txBody>
      </p:sp>
      <p:sp>
        <p:nvSpPr>
          <p:cNvPr id="4" name="Zástupný text 3">
            <a:extLst>
              <a:ext uri="{FF2B5EF4-FFF2-40B4-BE49-F238E27FC236}">
                <a16:creationId xmlns:a16="http://schemas.microsoft.com/office/drawing/2014/main" id="{9FD572F5-FF7F-0DF8-64C0-B762CB02E276}"/>
              </a:ext>
            </a:extLst>
          </p:cNvPr>
          <p:cNvSpPr>
            <a:spLocks noGrp="1"/>
          </p:cNvSpPr>
          <p:nvPr>
            <p:ph type="body" sz="quarter" idx="16"/>
          </p:nvPr>
        </p:nvSpPr>
        <p:spPr>
          <a:xfrm>
            <a:off x="576263" y="1079653"/>
            <a:ext cx="7991476" cy="5157635"/>
          </a:xfrm>
        </p:spPr>
        <p:txBody>
          <a:bodyPr/>
          <a:lstStyle/>
          <a:p>
            <a:pPr lvl="1">
              <a:lnSpc>
                <a:spcPct val="150000"/>
              </a:lnSpc>
            </a:pPr>
            <a:r>
              <a:rPr lang="cs-CZ" sz="1400" dirty="0">
                <a:latin typeface="+mj-lt"/>
              </a:rPr>
              <a:t>zaměřeno na ženy ve věku 50 let a více, ale relevance také </a:t>
            </a:r>
            <a:r>
              <a:rPr lang="cs-CZ" sz="1400" b="1" dirty="0">
                <a:latin typeface="+mj-lt"/>
              </a:rPr>
              <a:t>pro mladší ženy</a:t>
            </a:r>
            <a:r>
              <a:rPr lang="cs-CZ" sz="1400" dirty="0">
                <a:latin typeface="+mj-lt"/>
              </a:rPr>
              <a:t> před dosažením padesáti let </a:t>
            </a:r>
          </a:p>
          <a:p>
            <a:pPr lvl="1">
              <a:lnSpc>
                <a:spcPct val="150000"/>
              </a:lnSpc>
            </a:pPr>
            <a:r>
              <a:rPr lang="cs-CZ" sz="1400" dirty="0">
                <a:latin typeface="+mj-lt"/>
              </a:rPr>
              <a:t>ženy ve věku 45-50 let mají obdobné potřeby a zájem o projekt, nezřídka i více energie a odvahy udělat změnu</a:t>
            </a:r>
          </a:p>
          <a:p>
            <a:pPr lvl="1">
              <a:lnSpc>
                <a:spcPct val="150000"/>
              </a:lnSpc>
            </a:pPr>
            <a:r>
              <a:rPr lang="cs-CZ" sz="1400" dirty="0">
                <a:latin typeface="+mj-lt"/>
              </a:rPr>
              <a:t>v té době dochází ke vzniku potřeb a problémů (např. zaostávání v oblasti IT, ztráta sebevědomí), na které projekt reaguje, a také by u mladších byly lépe načasovány některé významné části projektu, jako je zabezpečení na stáří </a:t>
            </a:r>
          </a:p>
          <a:p>
            <a:pPr lvl="1">
              <a:lnSpc>
                <a:spcPct val="150000"/>
              </a:lnSpc>
            </a:pPr>
            <a:r>
              <a:rPr lang="cs-CZ" sz="1400" dirty="0">
                <a:latin typeface="+mj-lt"/>
              </a:rPr>
              <a:t>dochází k situacím, že zájemkyně o projekt </a:t>
            </a:r>
            <a:r>
              <a:rPr lang="cs-CZ" sz="1400" b="1" dirty="0">
                <a:latin typeface="+mj-lt"/>
              </a:rPr>
              <a:t>čekají na své 50. narozeniny</a:t>
            </a:r>
            <a:r>
              <a:rPr lang="cs-CZ" sz="1400" dirty="0">
                <a:latin typeface="+mj-lt"/>
              </a:rPr>
              <a:t>, aby mohly být do projektu zařazeny </a:t>
            </a:r>
          </a:p>
          <a:p>
            <a:pPr marL="0" indent="0">
              <a:buNone/>
            </a:pPr>
            <a:endParaRPr lang="cs-CZ" sz="1800" dirty="0">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cs-CZ" sz="1800" dirty="0">
              <a:effectLst/>
              <a:latin typeface="Aptos" panose="020B0004020202020204" pitchFamily="34" charset="0"/>
              <a:ea typeface="Aptos" panose="020B0004020202020204" pitchFamily="34" charset="0"/>
              <a:cs typeface="Times New Roman" panose="02020603050405020304" pitchFamily="18" charset="0"/>
            </a:endParaRPr>
          </a:p>
          <a:p>
            <a:endParaRPr lang="cs-CZ" dirty="0"/>
          </a:p>
        </p:txBody>
      </p:sp>
      <p:sp>
        <p:nvSpPr>
          <p:cNvPr id="6" name="Zástupný text 5">
            <a:extLst>
              <a:ext uri="{FF2B5EF4-FFF2-40B4-BE49-F238E27FC236}">
                <a16:creationId xmlns:a16="http://schemas.microsoft.com/office/drawing/2014/main" id="{BC29193D-BB11-95DF-48D4-A0F76065DE4D}"/>
              </a:ext>
            </a:extLst>
          </p:cNvPr>
          <p:cNvSpPr>
            <a:spLocks noGrp="1"/>
          </p:cNvSpPr>
          <p:nvPr>
            <p:ph type="body" sz="quarter" idx="10"/>
          </p:nvPr>
        </p:nvSpPr>
        <p:spPr/>
        <p:txBody>
          <a:bodyPr/>
          <a:lstStyle/>
          <a:p>
            <a:r>
              <a:rPr lang="cs-CZ" sz="1800" b="1" dirty="0">
                <a:solidFill>
                  <a:schemeClr val="bg1">
                    <a:lumMod val="50000"/>
                  </a:schemeClr>
                </a:solidFill>
                <a:latin typeface="+mn-lt"/>
              </a:rPr>
              <a:t>(3) Nastavení věkového omezení ve výzvě</a:t>
            </a:r>
          </a:p>
          <a:p>
            <a:endParaRPr lang="cs-CZ" dirty="0"/>
          </a:p>
        </p:txBody>
      </p:sp>
    </p:spTree>
    <p:extLst>
      <p:ext uri="{BB962C8B-B14F-4D97-AF65-F5344CB8AC3E}">
        <p14:creationId xmlns:p14="http://schemas.microsoft.com/office/powerpoint/2010/main" val="300188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6839CF0-1675-26D9-0586-5FF590AA5172}"/>
              </a:ext>
            </a:extLst>
          </p:cNvPr>
          <p:cNvSpPr>
            <a:spLocks noGrp="1"/>
          </p:cNvSpPr>
          <p:nvPr>
            <p:ph type="sldNum" sz="quarter" idx="15"/>
          </p:nvPr>
        </p:nvSpPr>
        <p:spPr/>
        <p:txBody>
          <a:bodyPr/>
          <a:lstStyle/>
          <a:p>
            <a:fld id="{E4645AEE-F697-459C-A803-FD4DBA443484}" type="slidenum">
              <a:rPr lang="cs-CZ" smtClean="0"/>
              <a:pPr/>
              <a:t>9</a:t>
            </a:fld>
            <a:endParaRPr lang="cs-CZ"/>
          </a:p>
        </p:txBody>
      </p:sp>
      <p:sp>
        <p:nvSpPr>
          <p:cNvPr id="3" name="Zástupný symbol pro zápatí 2">
            <a:extLst>
              <a:ext uri="{FF2B5EF4-FFF2-40B4-BE49-F238E27FC236}">
                <a16:creationId xmlns:a16="http://schemas.microsoft.com/office/drawing/2014/main" id="{EE4B5C88-461A-D2E6-58E6-48E7ECD00E74}"/>
              </a:ext>
            </a:extLst>
          </p:cNvPr>
          <p:cNvSpPr>
            <a:spLocks noGrp="1"/>
          </p:cNvSpPr>
          <p:nvPr>
            <p:ph type="ftr" sz="quarter" idx="14"/>
          </p:nvPr>
        </p:nvSpPr>
        <p:spPr>
          <a:xfrm>
            <a:off x="3028949" y="6356350"/>
            <a:ext cx="3484657" cy="365125"/>
          </a:xfrm>
        </p:spPr>
        <p:txBody>
          <a:bodyPr/>
          <a:lstStyle/>
          <a:p>
            <a:r>
              <a:rPr lang="cs-CZ" dirty="0"/>
              <a:t>Výzkumný institut práce a sociálních věcí, </a:t>
            </a:r>
            <a:r>
              <a:rPr lang="cs-CZ" dirty="0" err="1"/>
              <a:t>v.v.i</a:t>
            </a:r>
            <a:r>
              <a:rPr lang="cs-CZ" dirty="0"/>
              <a:t>.</a:t>
            </a:r>
          </a:p>
        </p:txBody>
      </p:sp>
      <p:sp>
        <p:nvSpPr>
          <p:cNvPr id="4" name="Zástupný text 3">
            <a:extLst>
              <a:ext uri="{FF2B5EF4-FFF2-40B4-BE49-F238E27FC236}">
                <a16:creationId xmlns:a16="http://schemas.microsoft.com/office/drawing/2014/main" id="{C69C4F71-6B5B-94AD-B016-A6CB9D4C4588}"/>
              </a:ext>
            </a:extLst>
          </p:cNvPr>
          <p:cNvSpPr>
            <a:spLocks noGrp="1"/>
          </p:cNvSpPr>
          <p:nvPr>
            <p:ph type="body" sz="quarter" idx="16"/>
          </p:nvPr>
        </p:nvSpPr>
        <p:spPr>
          <a:xfrm>
            <a:off x="576263" y="1079653"/>
            <a:ext cx="7991475" cy="5157635"/>
          </a:xfrm>
        </p:spPr>
        <p:txBody>
          <a:bodyPr/>
          <a:lstStyle/>
          <a:p>
            <a:pPr lvl="1">
              <a:lnSpc>
                <a:spcPct val="150000"/>
              </a:lnSpc>
            </a:pPr>
            <a:r>
              <a:rPr lang="cs-CZ" sz="1400" dirty="0">
                <a:latin typeface="+mj-lt"/>
              </a:rPr>
              <a:t> </a:t>
            </a:r>
            <a:r>
              <a:rPr lang="cs-CZ" sz="1400" b="1" dirty="0">
                <a:latin typeface="+mj-lt"/>
              </a:rPr>
              <a:t>vliv sezónnosti </a:t>
            </a:r>
            <a:r>
              <a:rPr lang="cs-CZ" sz="1400" dirty="0">
                <a:latin typeface="+mj-lt"/>
              </a:rPr>
              <a:t>– letní měsíce (dovolené, cestování, hlídání vnoučat, práce na zahradě ad.) → přerušení nebo výrazné utlumení skupinových i individuálních aktivit, někdy nutnost úpravy harmonogramu; náročné také období kolem Vánoc</a:t>
            </a:r>
          </a:p>
          <a:p>
            <a:pPr lvl="1">
              <a:lnSpc>
                <a:spcPct val="150000"/>
              </a:lnSpc>
            </a:pPr>
            <a:r>
              <a:rPr lang="cs-CZ" sz="1400" dirty="0">
                <a:latin typeface="+mj-lt"/>
              </a:rPr>
              <a:t>u zaměstnaných - omezení vyplývající z časových možností účastnic a nutnosti plánovat konání aktivit </a:t>
            </a:r>
            <a:r>
              <a:rPr lang="cs-CZ" sz="1400" b="1" dirty="0">
                <a:latin typeface="+mj-lt"/>
              </a:rPr>
              <a:t>mimo jejich pracovní dobu </a:t>
            </a:r>
            <a:r>
              <a:rPr lang="cs-CZ" sz="1400" dirty="0">
                <a:latin typeface="+mj-lt"/>
                <a:cs typeface="Arial" panose="020B0604020202020204" pitchFamily="34" charset="0"/>
              </a:rPr>
              <a:t>→ v</a:t>
            </a:r>
            <a:r>
              <a:rPr lang="cs-CZ" sz="1400" dirty="0">
                <a:latin typeface="+mj-lt"/>
              </a:rPr>
              <a:t>ětšina skupinových aktivit v pozdních odpoledních hodinách, nutnost relativně kratšího trvání (typicky 2-3 hodiny); </a:t>
            </a:r>
            <a:r>
              <a:rPr lang="cs-CZ" sz="1400" b="1" dirty="0">
                <a:latin typeface="+mj-lt"/>
              </a:rPr>
              <a:t>únava účastnic</a:t>
            </a:r>
            <a:r>
              <a:rPr lang="cs-CZ" sz="1400" dirty="0">
                <a:latin typeface="+mj-lt"/>
              </a:rPr>
              <a:t>. </a:t>
            </a:r>
          </a:p>
          <a:p>
            <a:pPr lvl="1">
              <a:lnSpc>
                <a:spcPct val="150000"/>
              </a:lnSpc>
            </a:pPr>
            <a:r>
              <a:rPr lang="cs-CZ" sz="1400" b="1" dirty="0">
                <a:latin typeface="+mj-lt"/>
              </a:rPr>
              <a:t>víkendové aktivity </a:t>
            </a:r>
            <a:r>
              <a:rPr lang="cs-CZ" sz="1400" dirty="0">
                <a:latin typeface="+mj-lt"/>
              </a:rPr>
              <a:t>(den, celý víkend) – pozitivní zkušenosti, ve dvou projektech dochází k navýšení rozsahu víkendových aktivit; podle některých příjemců však nezájem účastnic (mají např. pečovatelské povinnosti ve vztahu k rodičům)</a:t>
            </a:r>
          </a:p>
          <a:p>
            <a:pPr lvl="1">
              <a:lnSpc>
                <a:spcPct val="150000"/>
              </a:lnSpc>
            </a:pPr>
            <a:r>
              <a:rPr lang="cs-CZ" sz="1400" dirty="0">
                <a:latin typeface="+mj-lt"/>
              </a:rPr>
              <a:t>někteří příjemci by viděli řešení časových omezení zaměstnaných žen v </a:t>
            </a:r>
            <a:r>
              <a:rPr lang="cs-CZ" sz="1400" b="1" dirty="0">
                <a:latin typeface="+mj-lt"/>
              </a:rPr>
              <a:t>zapojení zaměstnavatelů </a:t>
            </a:r>
            <a:r>
              <a:rPr lang="cs-CZ" sz="1400" dirty="0">
                <a:latin typeface="+mj-lt"/>
              </a:rPr>
              <a:t>(účast v pracovní době či kratší pracovní doba v den konání aktivit); v reálu k tomu také v některých případech dochází, jak vyplývá z rozhovorů s účastnicemi pracujícími ve školství a sociálních službách. </a:t>
            </a:r>
          </a:p>
          <a:p>
            <a:pPr lvl="1">
              <a:lnSpc>
                <a:spcPct val="150000"/>
              </a:lnSpc>
            </a:pPr>
            <a:r>
              <a:rPr lang="cs-CZ" sz="1400" dirty="0">
                <a:latin typeface="+mj-lt"/>
              </a:rPr>
              <a:t>podnikatelky flexibilnější - v jednom z projektů byly opakovaně a s velkým úspěchem realizovány ve všední den aktivity v rozsahu 6 hodin</a:t>
            </a:r>
          </a:p>
          <a:p>
            <a:pPr lvl="1">
              <a:lnSpc>
                <a:spcPct val="150000"/>
              </a:lnSpc>
            </a:pPr>
            <a:r>
              <a:rPr lang="cs-CZ" sz="1400" dirty="0">
                <a:latin typeface="+mj-lt"/>
              </a:rPr>
              <a:t> </a:t>
            </a:r>
          </a:p>
        </p:txBody>
      </p:sp>
      <p:sp>
        <p:nvSpPr>
          <p:cNvPr id="6" name="Zástupný text 5">
            <a:extLst>
              <a:ext uri="{FF2B5EF4-FFF2-40B4-BE49-F238E27FC236}">
                <a16:creationId xmlns:a16="http://schemas.microsoft.com/office/drawing/2014/main" id="{20637D12-DC33-F9E8-C73A-D0531A596967}"/>
              </a:ext>
            </a:extLst>
          </p:cNvPr>
          <p:cNvSpPr>
            <a:spLocks noGrp="1"/>
          </p:cNvSpPr>
          <p:nvPr>
            <p:ph type="body" sz="quarter" idx="10"/>
          </p:nvPr>
        </p:nvSpPr>
        <p:spPr/>
        <p:txBody>
          <a:bodyPr/>
          <a:lstStyle/>
          <a:p>
            <a:r>
              <a:rPr lang="cs-CZ" sz="1800" b="1" dirty="0">
                <a:solidFill>
                  <a:schemeClr val="bg1">
                    <a:lumMod val="50000"/>
                  </a:schemeClr>
                </a:solidFill>
                <a:latin typeface="+mn-lt"/>
              </a:rPr>
              <a:t>(4) Termíny konání projektových aktivit</a:t>
            </a:r>
          </a:p>
          <a:p>
            <a:endParaRPr lang="cs-CZ" dirty="0"/>
          </a:p>
        </p:txBody>
      </p:sp>
    </p:spTree>
    <p:extLst>
      <p:ext uri="{BB962C8B-B14F-4D97-AF65-F5344CB8AC3E}">
        <p14:creationId xmlns:p14="http://schemas.microsoft.com/office/powerpoint/2010/main" val="2795232136"/>
      </p:ext>
    </p:extLst>
  </p:cSld>
  <p:clrMapOvr>
    <a:masterClrMapping/>
  </p:clrMapOvr>
</p:sld>
</file>

<file path=ppt/theme/theme1.xml><?xml version="1.0" encoding="utf-8"?>
<a:theme xmlns:a="http://schemas.openxmlformats.org/drawingml/2006/main" name="1_Rilsa 4:3 Grey">
  <a:themeElements>
    <a:clrScheme name="Vlastní 1">
      <a:dk1>
        <a:srgbClr val="404040"/>
      </a:dk1>
      <a:lt1>
        <a:srgbClr val="FEFCF8"/>
      </a:lt1>
      <a:dk2>
        <a:srgbClr val="636363"/>
      </a:dk2>
      <a:lt2>
        <a:srgbClr val="E3E3E3"/>
      </a:lt2>
      <a:accent1>
        <a:srgbClr val="FAEFDA"/>
      </a:accent1>
      <a:accent2>
        <a:srgbClr val="F5DDAF"/>
      </a:accent2>
      <a:accent3>
        <a:srgbClr val="F0CA81"/>
      </a:accent3>
      <a:accent4>
        <a:srgbClr val="E5A426"/>
      </a:accent4>
      <a:accent5>
        <a:srgbClr val="C18717"/>
      </a:accent5>
      <a:accent6>
        <a:srgbClr val="8E6619"/>
      </a:accent6>
      <a:hlink>
        <a:srgbClr val="EAB52B"/>
      </a:hlink>
      <a:folHlink>
        <a:srgbClr val="636363"/>
      </a:folHlink>
    </a:clrScheme>
    <a:fontScheme name="Vlastní 1">
      <a:majorFont>
        <a:latin typeface="Nunito Sans ExtraLight"/>
        <a:ea typeface=""/>
        <a:cs typeface=""/>
      </a:majorFont>
      <a:minorFont>
        <a:latin typeface="Nunito Sans Extra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šablona RILSA - Light-new.potx" id="{D462D8B5-7CF3-4115-9822-CF8CAA93F63E}" vid="{9962F3DE-13DF-442F-9356-0A33C3C3EC6E}"/>
    </a:ext>
  </a:extLst>
</a:theme>
</file>

<file path=docProps/app.xml><?xml version="1.0" encoding="utf-8"?>
<Properties xmlns="http://schemas.openxmlformats.org/officeDocument/2006/extended-properties" xmlns:vt="http://schemas.openxmlformats.org/officeDocument/2006/docPropsVTypes">
  <Template>Powerpoint šablona RILSA - Light</Template>
  <TotalTime>596</TotalTime>
  <Words>2196</Words>
  <Application>Microsoft Office PowerPoint</Application>
  <PresentationFormat>Předvádění na obrazovce (4:3)</PresentationFormat>
  <Paragraphs>137</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Nunito Sans SemiBold</vt:lpstr>
      <vt:lpstr>Aptos</vt:lpstr>
      <vt:lpstr>Nunito Sans ExtraLight</vt:lpstr>
      <vt:lpstr>Nunito Sans ExtraBold</vt:lpstr>
      <vt:lpstr>Arial</vt:lpstr>
      <vt:lpstr>1_Rilsa 4:3 Grey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Malá Věra</dc:creator>
  <cp:lastModifiedBy>Tomáš Sirovátka</cp:lastModifiedBy>
  <cp:revision>28</cp:revision>
  <dcterms:created xsi:type="dcterms:W3CDTF">2023-06-15T08:56:14Z</dcterms:created>
  <dcterms:modified xsi:type="dcterms:W3CDTF">2025-05-25T17:30:05Z</dcterms:modified>
</cp:coreProperties>
</file>