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sldIdLst>
    <p:sldId id="300" r:id="rId2"/>
    <p:sldId id="301" r:id="rId3"/>
    <p:sldId id="319" r:id="rId4"/>
    <p:sldId id="321" r:id="rId5"/>
    <p:sldId id="303" r:id="rId6"/>
    <p:sldId id="322" r:id="rId7"/>
    <p:sldId id="323" r:id="rId8"/>
    <p:sldId id="305" r:id="rId9"/>
    <p:sldId id="310" r:id="rId10"/>
    <p:sldId id="317" r:id="rId11"/>
    <p:sldId id="329" r:id="rId12"/>
    <p:sldId id="330" r:id="rId13"/>
    <p:sldId id="331" r:id="rId14"/>
    <p:sldId id="334" r:id="rId15"/>
    <p:sldId id="335" r:id="rId16"/>
    <p:sldId id="332" r:id="rId17"/>
    <p:sldId id="333" r:id="rId18"/>
    <p:sldId id="336" r:id="rId19"/>
    <p:sldId id="337" r:id="rId20"/>
    <p:sldId id="338" r:id="rId21"/>
    <p:sldId id="318" r:id="rId22"/>
    <p:sldId id="302" r:id="rId23"/>
  </p:sldIdLst>
  <p:sldSz cx="9144000" cy="6858000" type="screen4x3"/>
  <p:notesSz cx="6858000" cy="9144000"/>
  <p:embeddedFontLst>
    <p:embeddedFont>
      <p:font typeface="Bahnschrift SemiLight SemiConde" panose="020B0502040204020203" pitchFamily="3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Nunito Sans ExtraBold" pitchFamily="2" charset="-18"/>
      <p:bold r:id="rId29"/>
      <p:boldItalic r:id="rId30"/>
    </p:embeddedFont>
    <p:embeddedFont>
      <p:font typeface="Nunito Sans ExtraLight" pitchFamily="2" charset="-18"/>
      <p:regular r:id="rId31"/>
      <p:italic r:id="rId32"/>
    </p:embeddedFont>
    <p:embeddedFont>
      <p:font typeface="Nunito Sans SemiBold" pitchFamily="2" charset="-18"/>
      <p:bold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6723" autoAdjust="0"/>
  </p:normalViewPr>
  <p:slideViewPr>
    <p:cSldViewPr snapToGrid="0" showGuides="1">
      <p:cViewPr varScale="1">
        <p:scale>
          <a:sx n="85" d="100"/>
          <a:sy n="85" d="100"/>
        </p:scale>
        <p:origin x="121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">
            <a:extLst>
              <a:ext uri="{FF2B5EF4-FFF2-40B4-BE49-F238E27FC236}">
                <a16:creationId xmlns:a16="http://schemas.microsoft.com/office/drawing/2014/main" id="{F5844131-F511-F386-6DC5-BD027598F9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Kasiopea">
            <a:extLst>
              <a:ext uri="{FF2B5EF4-FFF2-40B4-BE49-F238E27FC236}">
                <a16:creationId xmlns:a16="http://schemas.microsoft.com/office/drawing/2014/main" id="{34D94ADA-10A6-807A-7A83-9C67CCD0B9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360131"/>
            <a:ext cx="7200900" cy="2669441"/>
          </a:xfrm>
          <a:prstGeom prst="rect">
            <a:avLst/>
          </a:prstGeom>
        </p:spPr>
      </p:pic>
      <p:cxnSp>
        <p:nvCxnSpPr>
          <p:cNvPr id="7" name="Linka">
            <a:extLst>
              <a:ext uri="{FF2B5EF4-FFF2-40B4-BE49-F238E27FC236}">
                <a16:creationId xmlns:a16="http://schemas.microsoft.com/office/drawing/2014/main" id="{41975FDE-C590-87AA-7EC5-7D3F0FFF229B}"/>
              </a:ext>
            </a:extLst>
          </p:cNvPr>
          <p:cNvCxnSpPr>
            <a:cxnSpLocks/>
          </p:cNvCxnSpPr>
          <p:nvPr userDrawn="1"/>
        </p:nvCxnSpPr>
        <p:spPr>
          <a:xfrm>
            <a:off x="6774547" y="716990"/>
            <a:ext cx="9564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ILSA logomark horní" descr="rilsa, výzkumný ústav práce a sociálních věcí">
            <a:extLst>
              <a:ext uri="{FF2B5EF4-FFF2-40B4-BE49-F238E27FC236}">
                <a16:creationId xmlns:a16="http://schemas.microsoft.com/office/drawing/2014/main" id="{62240DB7-E33A-0583-1104-D59DBE0520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97" y="217723"/>
            <a:ext cx="983170" cy="981757"/>
          </a:xfrm>
          <a:prstGeom prst="rect">
            <a:avLst/>
          </a:prstGeom>
        </p:spPr>
      </p:pic>
      <p:sp>
        <p:nvSpPr>
          <p:cNvPr id="3" name="Jméno prezentujícího">
            <a:extLst>
              <a:ext uri="{FF2B5EF4-FFF2-40B4-BE49-F238E27FC236}">
                <a16:creationId xmlns:a16="http://schemas.microsoft.com/office/drawing/2014/main" id="{54BD8237-721F-0AE3-7042-09D173E26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2606675"/>
            <a:ext cx="6147266" cy="1217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Nunito Sans ExtraLight" panose="00000300000000000000" pitchFamily="2" charset="0"/>
              </a:defRPr>
            </a:lvl1pPr>
          </a:lstStyle>
          <a:p>
            <a:pPr lvl="0"/>
            <a:r>
              <a:rPr lang="cs-CZ" dirty="0"/>
              <a:t>Jméno prezentujícího</a:t>
            </a:r>
          </a:p>
        </p:txBody>
      </p:sp>
      <p:sp>
        <p:nvSpPr>
          <p:cNvPr id="28" name="Hlavní 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1" y="1203325"/>
            <a:ext cx="6732589" cy="121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tx2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Hlavní nadpis </a:t>
            </a:r>
            <a:br>
              <a:rPr lang="cs-CZ" dirty="0"/>
            </a:br>
            <a:r>
              <a:rPr lang="cs-CZ" dirty="0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1524306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754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686">
          <p15:clr>
            <a:srgbClr val="FBAE40"/>
          </p15:clr>
        </p15:guide>
        <p15:guide id="19" orient="horz" pos="2273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0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vložený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6" name="Linka">
            <a:extLst>
              <a:ext uri="{FF2B5EF4-FFF2-40B4-BE49-F238E27FC236}">
                <a16:creationId xmlns:a16="http://schemas.microsoft.com/office/drawing/2014/main" id="{E875174A-20F5-D6F9-DCBD-BA1F88291A7A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13A63378-2222-3615-1E41-E944438D1E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3" name="Zástupný symbol obrázku">
            <a:extLst>
              <a:ext uri="{FF2B5EF4-FFF2-40B4-BE49-F238E27FC236}">
                <a16:creationId xmlns:a16="http://schemas.microsoft.com/office/drawing/2014/main" id="{C460DA2D-14A0-C170-2C55-D56208D7CB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6263" y="1341438"/>
            <a:ext cx="7991475" cy="4895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015775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Nadpis s obrázkem v kontejneru</a:t>
            </a:r>
          </a:p>
        </p:txBody>
      </p:sp>
    </p:spTree>
    <p:extLst>
      <p:ext uri="{BB962C8B-B14F-4D97-AF65-F5344CB8AC3E}">
        <p14:creationId xmlns:p14="http://schemas.microsoft.com/office/powerpoint/2010/main" val="2889318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celá strana, bílé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5D7E9474-04A3-D45D-4D29-DC2B2C1A1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dirty="0"/>
              <a:t>Obrázek</a:t>
            </a:r>
          </a:p>
        </p:txBody>
      </p:sp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Log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3723" y="6044083"/>
            <a:ext cx="2470124" cy="89443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Celostránkový obrázek s nadpisem</a:t>
            </a:r>
          </a:p>
        </p:txBody>
      </p:sp>
    </p:spTree>
    <p:extLst>
      <p:ext uri="{BB962C8B-B14F-4D97-AF65-F5344CB8AC3E}">
        <p14:creationId xmlns:p14="http://schemas.microsoft.com/office/powerpoint/2010/main" val="821504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celá strana, černé logo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5D7E9474-04A3-D45D-4D29-DC2B2C1A1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dirty="0"/>
              <a:t>Obrázek</a:t>
            </a:r>
          </a:p>
        </p:txBody>
      </p:sp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Log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3723" y="6044083"/>
            <a:ext cx="2470124" cy="89443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Celostránkový obrázek s nadpisem</a:t>
            </a:r>
          </a:p>
        </p:txBody>
      </p:sp>
    </p:spTree>
    <p:extLst>
      <p:ext uri="{BB962C8B-B14F-4D97-AF65-F5344CB8AC3E}">
        <p14:creationId xmlns:p14="http://schemas.microsoft.com/office/powerpoint/2010/main" val="3311883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1 sloupec+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C7F32E6D-08AB-FF05-3D80-122F290FDE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6DD88A00-996C-8973-76B5-1B31500BB3E0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18C0EBD4-F4FF-7854-5F1C-6F4A21C8A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2" name="Zástupný symbol pro zápatí">
            <a:extLst>
              <a:ext uri="{FF2B5EF4-FFF2-40B4-BE49-F238E27FC236}">
                <a16:creationId xmlns:a16="http://schemas.microsoft.com/office/drawing/2014/main" id="{F3E4D909-D4FC-2FC7-4588-DB9FA05E82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9AF77C70-38C2-6DE3-71BA-C184E24A20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obsah">
            <a:extLst>
              <a:ext uri="{FF2B5EF4-FFF2-40B4-BE49-F238E27FC236}">
                <a16:creationId xmlns:a16="http://schemas.microsoft.com/office/drawing/2014/main" id="{FE54D9B4-F806-EF92-7893-24EF063F412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6263" y="1341438"/>
            <a:ext cx="3887787" cy="4895850"/>
          </a:xfrm>
          <a:prstGeom prst="rect">
            <a:avLst/>
          </a:prstGeom>
        </p:spPr>
        <p:txBody>
          <a:bodyPr/>
          <a:lstStyle>
            <a:lvl1pPr>
              <a:buClr>
                <a:srgbClr val="F0CA81"/>
              </a:buClr>
              <a:defRPr lang="cs-CZ" dirty="0"/>
            </a:lvl1pPr>
            <a:lvl2pPr>
              <a:buClr>
                <a:srgbClr val="F0CA81"/>
              </a:buClr>
              <a:defRPr lang="cs-CZ" dirty="0"/>
            </a:lvl2pPr>
            <a:lvl3pPr>
              <a:buClr>
                <a:srgbClr val="F0CA81"/>
              </a:buClr>
              <a:defRPr lang="cs-CZ" dirty="0"/>
            </a:lvl3pPr>
            <a:lvl4pPr>
              <a:buClr>
                <a:srgbClr val="F0CA81"/>
              </a:buClr>
              <a:defRPr lang="cs-CZ" dirty="0"/>
            </a:lvl4pPr>
            <a:lvl5pPr>
              <a:buClr>
                <a:srgbClr val="F0CA81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3887787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Nadpis s obrázkem</a:t>
            </a:r>
          </a:p>
        </p:txBody>
      </p:sp>
    </p:spTree>
    <p:extLst>
      <p:ext uri="{BB962C8B-B14F-4D97-AF65-F5344CB8AC3E}">
        <p14:creationId xmlns:p14="http://schemas.microsoft.com/office/powerpoint/2010/main" val="978216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F6F2CC44-C935-B1AD-2E33-83157421C0B3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D4AEF6E3-428A-0ED8-243E-E71F4A2BF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11" name="Autor citátu">
            <a:extLst>
              <a:ext uri="{FF2B5EF4-FFF2-40B4-BE49-F238E27FC236}">
                <a16:creationId xmlns:a16="http://schemas.microsoft.com/office/drawing/2014/main" id="{3C16AE21-9C94-0A3A-2490-491BEFD0AB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43100" y="5008694"/>
            <a:ext cx="5257799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accent3"/>
                </a:solidFill>
              </a:defRPr>
            </a:lvl1pPr>
          </a:lstStyle>
          <a:p>
            <a:pPr lvl="0"/>
            <a:r>
              <a:rPr lang="cs-CZ" dirty="0"/>
              <a:t>Autor citátu</a:t>
            </a:r>
          </a:p>
        </p:txBody>
      </p:sp>
      <p:sp>
        <p:nvSpPr>
          <p:cNvPr id="4" name="Znění citátu">
            <a:extLst>
              <a:ext uri="{FF2B5EF4-FFF2-40B4-BE49-F238E27FC236}">
                <a16:creationId xmlns:a16="http://schemas.microsoft.com/office/drawing/2014/main" id="{4AC70CB8-C943-921A-287D-F17FE82185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3150" y="2248694"/>
            <a:ext cx="7021513" cy="19877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i="1"/>
            </a:lvl1pPr>
          </a:lstStyle>
          <a:p>
            <a:pPr lvl="0"/>
            <a:r>
              <a:rPr lang="cs-CZ" dirty="0"/>
              <a:t>Znění citátu</a:t>
            </a:r>
          </a:p>
        </p:txBody>
      </p:sp>
      <p:sp>
        <p:nvSpPr>
          <p:cNvPr id="9" name="Uvozovky">
            <a:extLst>
              <a:ext uri="{FF2B5EF4-FFF2-40B4-BE49-F238E27FC236}">
                <a16:creationId xmlns:a16="http://schemas.microsoft.com/office/drawing/2014/main" id="{D63B97D1-CED4-F5A6-75EC-F5546097D3E7}"/>
              </a:ext>
            </a:extLst>
          </p:cNvPr>
          <p:cNvSpPr txBox="1"/>
          <p:nvPr userDrawn="1"/>
        </p:nvSpPr>
        <p:spPr>
          <a:xfrm>
            <a:off x="4252436" y="494824"/>
            <a:ext cx="639127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9000" dirty="0">
                <a:solidFill>
                  <a:srgbClr val="F0CA81"/>
                </a:solidFill>
                <a:latin typeface="Nunito Sans ExtraBold" panose="00000900000000000000" pitchFamily="2" charset="0"/>
              </a:rPr>
              <a:t>„</a:t>
            </a:r>
          </a:p>
        </p:txBody>
      </p:sp>
    </p:spTree>
    <p:extLst>
      <p:ext uri="{BB962C8B-B14F-4D97-AF65-F5344CB8AC3E}">
        <p14:creationId xmlns:p14="http://schemas.microsoft.com/office/powerpoint/2010/main" val="2959807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 s obrázkem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">
            <a:extLst>
              <a:ext uri="{FF2B5EF4-FFF2-40B4-BE49-F238E27FC236}">
                <a16:creationId xmlns:a16="http://schemas.microsoft.com/office/drawing/2014/main" id="{67F916BF-700F-6397-9D63-79FC42A592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/>
          <a:p>
            <a:fld id="{E4645AEE-F697-459C-A803-FD4DBA44348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C228F720-861F-B465-C654-21ED58E1793D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8FD2CF7F-76EA-2F77-D4BC-8170FAAD4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8" name="Rámeček">
            <a:extLst>
              <a:ext uri="{FF2B5EF4-FFF2-40B4-BE49-F238E27FC236}">
                <a16:creationId xmlns:a16="http://schemas.microsoft.com/office/drawing/2014/main" id="{53A44394-BB8F-F68A-4FBD-C058A39E3BE4}"/>
              </a:ext>
            </a:extLst>
          </p:cNvPr>
          <p:cNvSpPr/>
          <p:nvPr userDrawn="1"/>
        </p:nvSpPr>
        <p:spPr>
          <a:xfrm>
            <a:off x="576263" y="1341438"/>
            <a:ext cx="7991475" cy="489585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2" name="Uvozovky-výplň">
            <a:extLst>
              <a:ext uri="{FF2B5EF4-FFF2-40B4-BE49-F238E27FC236}">
                <a16:creationId xmlns:a16="http://schemas.microsoft.com/office/drawing/2014/main" id="{A2DBB954-B810-9FAD-E3A0-A95CD186827F}"/>
              </a:ext>
            </a:extLst>
          </p:cNvPr>
          <p:cNvSpPr/>
          <p:nvPr userDrawn="1"/>
        </p:nvSpPr>
        <p:spPr>
          <a:xfrm>
            <a:off x="360363" y="1113183"/>
            <a:ext cx="469127" cy="469127"/>
          </a:xfrm>
          <a:prstGeom prst="ellipse">
            <a:avLst/>
          </a:prstGeom>
          <a:solidFill>
            <a:srgbClr val="F0C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Uvozovky">
            <a:extLst>
              <a:ext uri="{FF2B5EF4-FFF2-40B4-BE49-F238E27FC236}">
                <a16:creationId xmlns:a16="http://schemas.microsoft.com/office/drawing/2014/main" id="{D63B97D1-CED4-F5A6-75EC-F5546097D3E7}"/>
              </a:ext>
            </a:extLst>
          </p:cNvPr>
          <p:cNvSpPr txBox="1"/>
          <p:nvPr userDrawn="1"/>
        </p:nvSpPr>
        <p:spPr>
          <a:xfrm>
            <a:off x="408623" y="863080"/>
            <a:ext cx="33528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000" dirty="0">
                <a:solidFill>
                  <a:schemeClr val="accent1"/>
                </a:solidFill>
                <a:latin typeface="Nunito Sans ExtraBold" panose="00000900000000000000" pitchFamily="2" charset="0"/>
              </a:rPr>
              <a:t>„</a:t>
            </a:r>
            <a:endParaRPr lang="cs-CZ" dirty="0">
              <a:solidFill>
                <a:schemeClr val="accent1"/>
              </a:solidFill>
              <a:latin typeface="Nunito Sans ExtraBold" panose="00000900000000000000" pitchFamily="2" charset="0"/>
            </a:endParaRPr>
          </a:p>
        </p:txBody>
      </p:sp>
      <p:sp>
        <p:nvSpPr>
          <p:cNvPr id="21" name="Autor citátu">
            <a:extLst>
              <a:ext uri="{FF2B5EF4-FFF2-40B4-BE49-F238E27FC236}">
                <a16:creationId xmlns:a16="http://schemas.microsoft.com/office/drawing/2014/main" id="{38D54918-6EA2-7F62-8718-8923C86B84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8538" y="4460846"/>
            <a:ext cx="3465512" cy="882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cs-CZ" dirty="0"/>
              <a:t>Autor citátu</a:t>
            </a:r>
          </a:p>
        </p:txBody>
      </p:sp>
      <p:sp>
        <p:nvSpPr>
          <p:cNvPr id="17" name="Znění citátu">
            <a:extLst>
              <a:ext uri="{FF2B5EF4-FFF2-40B4-BE49-F238E27FC236}">
                <a16:creationId xmlns:a16="http://schemas.microsoft.com/office/drawing/2014/main" id="{F8E5569D-C899-231E-9B57-ACBB0173DE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0600" y="2127386"/>
            <a:ext cx="3473450" cy="1554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1"/>
            </a:lvl1pPr>
            <a:lvl2pPr>
              <a:defRPr sz="1800" i="1"/>
            </a:lvl2pPr>
            <a:lvl3pPr>
              <a:defRPr sz="1800" i="1"/>
            </a:lvl3pPr>
            <a:lvl4pPr>
              <a:defRPr sz="1800" i="1"/>
            </a:lvl4pPr>
            <a:lvl5pPr>
              <a:defRPr sz="1800" i="1"/>
            </a:lvl5pPr>
          </a:lstStyle>
          <a:p>
            <a:r>
              <a:rPr lang="cs-CZ" i="1" dirty="0">
                <a:solidFill>
                  <a:schemeClr val="tx2"/>
                </a:solidFill>
              </a:rPr>
              <a:t>Znění citátu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85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asiopea">
            <a:extLst>
              <a:ext uri="{FF2B5EF4-FFF2-40B4-BE49-F238E27FC236}">
                <a16:creationId xmlns:a16="http://schemas.microsoft.com/office/drawing/2014/main" id="{B1E5096C-04C6-7F86-384F-4E938F7E36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360131"/>
            <a:ext cx="7200900" cy="2669441"/>
          </a:xfrm>
          <a:prstGeom prst="rect">
            <a:avLst/>
          </a:prstGeom>
        </p:spPr>
      </p:pic>
      <p:cxnSp>
        <p:nvCxnSpPr>
          <p:cNvPr id="7" name="Linka">
            <a:extLst>
              <a:ext uri="{FF2B5EF4-FFF2-40B4-BE49-F238E27FC236}">
                <a16:creationId xmlns:a16="http://schemas.microsoft.com/office/drawing/2014/main" id="{FE1614AF-E199-9443-F7D5-3721A9DCE17B}"/>
              </a:ext>
            </a:extLst>
          </p:cNvPr>
          <p:cNvCxnSpPr>
            <a:cxnSpLocks/>
          </p:cNvCxnSpPr>
          <p:nvPr userDrawn="1"/>
        </p:nvCxnSpPr>
        <p:spPr>
          <a:xfrm>
            <a:off x="6774547" y="716990"/>
            <a:ext cx="9564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ILSA logomark horní" descr="rilsa, výzkumný ústav práce a sociálních věcí">
            <a:extLst>
              <a:ext uri="{FF2B5EF4-FFF2-40B4-BE49-F238E27FC236}">
                <a16:creationId xmlns:a16="http://schemas.microsoft.com/office/drawing/2014/main" id="{F4B8D5DD-4A64-5692-23AA-E6279B65E8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97" y="217723"/>
            <a:ext cx="983170" cy="981757"/>
          </a:xfrm>
          <a:prstGeom prst="rect">
            <a:avLst/>
          </a:prstGeom>
        </p:spPr>
      </p:pic>
      <p:sp>
        <p:nvSpPr>
          <p:cNvPr id="9" name="Adresa">
            <a:extLst>
              <a:ext uri="{FF2B5EF4-FFF2-40B4-BE49-F238E27FC236}">
                <a16:creationId xmlns:a16="http://schemas.microsoft.com/office/drawing/2014/main" id="{B651F30A-2B21-D5ED-DABE-2DE0FA00656D}"/>
              </a:ext>
            </a:extLst>
          </p:cNvPr>
          <p:cNvSpPr txBox="1"/>
          <p:nvPr userDrawn="1"/>
        </p:nvSpPr>
        <p:spPr>
          <a:xfrm>
            <a:off x="5539155" y="5274793"/>
            <a:ext cx="3279836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tx1"/>
                </a:solidFill>
              </a:rPr>
              <a:t>Výzkumný ústav práce a sociálních věcí, v. v. i.</a:t>
            </a:r>
          </a:p>
          <a:p>
            <a:pPr lvl="0">
              <a:spcAft>
                <a:spcPts val="300"/>
              </a:spcAft>
            </a:pPr>
            <a:r>
              <a:rPr lang="cs-CZ" sz="1200" dirty="0" err="1">
                <a:solidFill>
                  <a:schemeClr val="tx1"/>
                </a:solidFill>
              </a:rPr>
              <a:t>Research</a:t>
            </a:r>
            <a:r>
              <a:rPr lang="cs-CZ" sz="1200" dirty="0">
                <a:solidFill>
                  <a:schemeClr val="tx1"/>
                </a:solidFill>
              </a:rPr>
              <a:t> Institute </a:t>
            </a:r>
            <a:r>
              <a:rPr lang="cs-CZ" sz="1200" dirty="0" err="1">
                <a:solidFill>
                  <a:schemeClr val="tx1"/>
                </a:solidFill>
              </a:rPr>
              <a:t>for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Labour</a:t>
            </a:r>
            <a:r>
              <a:rPr lang="cs-CZ" sz="1200" dirty="0">
                <a:solidFill>
                  <a:schemeClr val="tx1"/>
                </a:solidFill>
              </a:rPr>
              <a:t> and </a:t>
            </a:r>
            <a:r>
              <a:rPr lang="cs-CZ" sz="1200" dirty="0" err="1">
                <a:solidFill>
                  <a:schemeClr val="tx1"/>
                </a:solidFill>
              </a:rPr>
              <a:t>Social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Affairs</a:t>
            </a:r>
            <a:endParaRPr lang="cs-CZ" sz="1200" dirty="0">
              <a:solidFill>
                <a:schemeClr val="tx1"/>
              </a:solidFill>
            </a:endParaRPr>
          </a:p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tx1"/>
                </a:solidFill>
              </a:rPr>
              <a:t>Dělnická 213/12, 170 00  Praha 7</a:t>
            </a:r>
          </a:p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tx1"/>
                </a:solidFill>
              </a:rPr>
              <a:t>rilsa@rilsa.cz, T: +420 211 152 711</a:t>
            </a:r>
          </a:p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tx1"/>
                </a:solidFill>
              </a:rPr>
              <a:t>www.rilsa.cz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E-mail">
            <a:extLst>
              <a:ext uri="{FF2B5EF4-FFF2-40B4-BE49-F238E27FC236}">
                <a16:creationId xmlns:a16="http://schemas.microsoft.com/office/drawing/2014/main" id="{54BD8237-721F-0AE3-7042-09D173E26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2766066"/>
            <a:ext cx="5364163" cy="4301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Nunito Sans ExtraLight" panose="00000300000000000000" pitchFamily="2" charset="0"/>
              </a:defRPr>
            </a:lvl1pPr>
          </a:lstStyle>
          <a:p>
            <a:pPr lvl="0"/>
            <a:r>
              <a:rPr lang="cs-CZ" dirty="0"/>
              <a:t>E-mail prezentujícího</a:t>
            </a:r>
          </a:p>
        </p:txBody>
      </p:sp>
      <p:sp>
        <p:nvSpPr>
          <p:cNvPr id="28" name="Poděkování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1" y="1203325"/>
            <a:ext cx="5364163" cy="121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tx2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Děkujeme 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3476493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754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686">
          <p15:clr>
            <a:srgbClr val="FBAE40"/>
          </p15:clr>
        </p15:guide>
        <p15:guide id="19" orient="horz" pos="2273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0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óna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">
            <a:extLst>
              <a:ext uri="{FF2B5EF4-FFF2-40B4-BE49-F238E27FC236}">
                <a16:creationId xmlns:a16="http://schemas.microsoft.com/office/drawing/2014/main" id="{A8F8CF10-0360-0841-4CE8-9459E1C616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zápatí">
            <a:extLst>
              <a:ext uri="{FF2B5EF4-FFF2-40B4-BE49-F238E27FC236}">
                <a16:creationId xmlns:a16="http://schemas.microsoft.com/office/drawing/2014/main" id="{A842091D-C241-C26D-CE9E-E96AB5FDF6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cs-CZ" dirty="0"/>
          </a:p>
        </p:txBody>
      </p:sp>
      <p:cxnSp>
        <p:nvCxnSpPr>
          <p:cNvPr id="9" name="Linka">
            <a:extLst>
              <a:ext uri="{FF2B5EF4-FFF2-40B4-BE49-F238E27FC236}">
                <a16:creationId xmlns:a16="http://schemas.microsoft.com/office/drawing/2014/main" id="{0A6CB79C-AA19-5040-EFEF-2A954DA897E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EB4E130F-4D5B-DBCF-3F7C-A785C0C3DE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4" name="Výplň">
            <a:extLst>
              <a:ext uri="{FF2B5EF4-FFF2-40B4-BE49-F238E27FC236}">
                <a16:creationId xmlns:a16="http://schemas.microsoft.com/office/drawing/2014/main" id="{4BDF2C98-C4D2-C70A-BCD0-C0B4A1ABD97F}"/>
              </a:ext>
            </a:extLst>
          </p:cNvPr>
          <p:cNvSpPr/>
          <p:nvPr userDrawn="1"/>
        </p:nvSpPr>
        <p:spPr>
          <a:xfrm>
            <a:off x="576263" y="1341438"/>
            <a:ext cx="7991475" cy="4895850"/>
          </a:xfrm>
          <a:prstGeom prst="rect">
            <a:avLst/>
          </a:prstGeom>
          <a:solidFill>
            <a:srgbClr val="ECECE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65222AAD-0508-B5FF-2F41-2C6CAF1B2CD9}"/>
              </a:ext>
            </a:extLst>
          </p:cNvPr>
          <p:cNvCxnSpPr>
            <a:cxnSpLocks/>
          </p:cNvCxnSpPr>
          <p:nvPr userDrawn="1"/>
        </p:nvCxnSpPr>
        <p:spPr>
          <a:xfrm>
            <a:off x="172720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4047146C-E65F-B89F-1E55-ACF5DA6D77CB}"/>
              </a:ext>
            </a:extLst>
          </p:cNvPr>
          <p:cNvCxnSpPr>
            <a:cxnSpLocks/>
          </p:cNvCxnSpPr>
          <p:nvPr userDrawn="1"/>
        </p:nvCxnSpPr>
        <p:spPr>
          <a:xfrm>
            <a:off x="194310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E12A61C-C4A5-51F4-BFC4-9850A0BB02D9}"/>
              </a:ext>
            </a:extLst>
          </p:cNvPr>
          <p:cNvCxnSpPr>
            <a:cxnSpLocks/>
          </p:cNvCxnSpPr>
          <p:nvPr userDrawn="1"/>
        </p:nvCxnSpPr>
        <p:spPr>
          <a:xfrm>
            <a:off x="3090655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8587ED26-E48F-C057-E051-6A369C769112}"/>
              </a:ext>
            </a:extLst>
          </p:cNvPr>
          <p:cNvCxnSpPr>
            <a:cxnSpLocks/>
          </p:cNvCxnSpPr>
          <p:nvPr userDrawn="1"/>
        </p:nvCxnSpPr>
        <p:spPr>
          <a:xfrm>
            <a:off x="3325025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1BE15A73-1916-F48E-F62D-2CDFB69883F2}"/>
              </a:ext>
            </a:extLst>
          </p:cNvPr>
          <p:cNvCxnSpPr>
            <a:cxnSpLocks/>
          </p:cNvCxnSpPr>
          <p:nvPr userDrawn="1"/>
        </p:nvCxnSpPr>
        <p:spPr>
          <a:xfrm>
            <a:off x="446405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A34BECAC-E6AF-B5CA-0B05-B3FE372D8D68}"/>
              </a:ext>
            </a:extLst>
          </p:cNvPr>
          <p:cNvCxnSpPr>
            <a:cxnSpLocks/>
          </p:cNvCxnSpPr>
          <p:nvPr userDrawn="1"/>
        </p:nvCxnSpPr>
        <p:spPr>
          <a:xfrm>
            <a:off x="467995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AE23DED9-F8A3-7A75-5BBF-424C67D0894A}"/>
              </a:ext>
            </a:extLst>
          </p:cNvPr>
          <p:cNvCxnSpPr>
            <a:cxnSpLocks/>
          </p:cNvCxnSpPr>
          <p:nvPr userDrawn="1"/>
        </p:nvCxnSpPr>
        <p:spPr>
          <a:xfrm>
            <a:off x="5832475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0CA28248-32C9-1D5A-EFCA-45D61EE0C2E9}"/>
              </a:ext>
            </a:extLst>
          </p:cNvPr>
          <p:cNvCxnSpPr>
            <a:cxnSpLocks/>
          </p:cNvCxnSpPr>
          <p:nvPr userDrawn="1"/>
        </p:nvCxnSpPr>
        <p:spPr>
          <a:xfrm>
            <a:off x="6048375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1965C58B-1D0E-1AFA-6882-A621740BAD13}"/>
              </a:ext>
            </a:extLst>
          </p:cNvPr>
          <p:cNvCxnSpPr>
            <a:cxnSpLocks/>
          </p:cNvCxnSpPr>
          <p:nvPr userDrawn="1"/>
        </p:nvCxnSpPr>
        <p:spPr>
          <a:xfrm>
            <a:off x="7200900" y="1336851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7316813F-307D-74E9-9D1C-AC6CF81F460D}"/>
              </a:ext>
            </a:extLst>
          </p:cNvPr>
          <p:cNvCxnSpPr>
            <a:cxnSpLocks/>
          </p:cNvCxnSpPr>
          <p:nvPr userDrawn="1"/>
        </p:nvCxnSpPr>
        <p:spPr>
          <a:xfrm>
            <a:off x="742177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6F68309C-F9DA-BFB1-B1F9-041B231EC382}"/>
              </a:ext>
            </a:extLst>
          </p:cNvPr>
          <p:cNvCxnSpPr>
            <a:stCxn id="4" idx="1"/>
            <a:endCxn id="4" idx="3"/>
          </p:cNvCxnSpPr>
          <p:nvPr userDrawn="1"/>
        </p:nvCxnSpPr>
        <p:spPr>
          <a:xfrm>
            <a:off x="576263" y="3789363"/>
            <a:ext cx="799147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Linka horní">
            <a:extLst>
              <a:ext uri="{FF2B5EF4-FFF2-40B4-BE49-F238E27FC236}">
                <a16:creationId xmlns:a16="http://schemas.microsoft.com/office/drawing/2014/main" id="{CE063256-E4D9-5B50-9629-1DA2996595C3}"/>
              </a:ext>
            </a:extLst>
          </p:cNvPr>
          <p:cNvCxnSpPr>
            <a:cxnSpLocks/>
          </p:cNvCxnSpPr>
          <p:nvPr userDrawn="1"/>
        </p:nvCxnSpPr>
        <p:spPr>
          <a:xfrm>
            <a:off x="6774547" y="716990"/>
            <a:ext cx="9564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ILSA logomark horní" descr="rilsa, výzkumný ústav práce a sociálních věcí">
            <a:extLst>
              <a:ext uri="{FF2B5EF4-FFF2-40B4-BE49-F238E27FC236}">
                <a16:creationId xmlns:a16="http://schemas.microsoft.com/office/drawing/2014/main" id="{8B4B3DDA-9AFE-5A8D-429D-B42835F24F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97" y="217723"/>
            <a:ext cx="983170" cy="981757"/>
          </a:xfrm>
          <a:prstGeom prst="rect">
            <a:avLst/>
          </a:prstGeom>
        </p:spPr>
      </p:pic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5364162" cy="239773"/>
          </a:xfrm>
          <a:prstGeom prst="rect">
            <a:avLst/>
          </a:prstGeom>
          <a:solidFill>
            <a:srgbClr val="ECECEC"/>
          </a:solidFill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pro PPTX design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5364163" cy="369171"/>
          </a:xfrm>
          <a:prstGeom prst="rect">
            <a:avLst/>
          </a:prstGeom>
          <a:solidFill>
            <a:srgbClr val="ECECEC"/>
          </a:solidFill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Zóna obsahu a vodítka	</a:t>
            </a:r>
          </a:p>
        </p:txBody>
      </p:sp>
    </p:spTree>
    <p:extLst>
      <p:ext uri="{BB962C8B-B14F-4D97-AF65-F5344CB8AC3E}">
        <p14:creationId xmlns:p14="http://schemas.microsoft.com/office/powerpoint/2010/main" val="585633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Volný snímek univerzální</a:t>
            </a:r>
          </a:p>
        </p:txBody>
      </p:sp>
    </p:spTree>
    <p:extLst>
      <p:ext uri="{BB962C8B-B14F-4D97-AF65-F5344CB8AC3E}">
        <p14:creationId xmlns:p14="http://schemas.microsoft.com/office/powerpoint/2010/main" val="3713596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4" name="Zástupný text">
            <a:extLst>
              <a:ext uri="{FF2B5EF4-FFF2-40B4-BE49-F238E27FC236}">
                <a16:creationId xmlns:a16="http://schemas.microsoft.com/office/drawing/2014/main" id="{644F9D25-CC36-0A98-F40A-8D611CCDA6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376363"/>
            <a:ext cx="7991475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sz="2100" dirty="0"/>
            </a:lvl1pPr>
            <a:lvl2pPr>
              <a:buClr>
                <a:schemeClr val="accent3"/>
              </a:buClr>
              <a:defRPr lang="cs-CZ" sz="1800" dirty="0"/>
            </a:lvl2pPr>
            <a:lvl3pPr>
              <a:buClr>
                <a:schemeClr val="accent3"/>
              </a:buClr>
              <a:defRPr lang="cs-CZ" sz="1500" dirty="0"/>
            </a:lvl3pPr>
            <a:lvl4pPr>
              <a:buClr>
                <a:schemeClr val="accent3"/>
              </a:buClr>
              <a:defRPr lang="cs-CZ" sz="1350" dirty="0"/>
            </a:lvl4pPr>
            <a:lvl5pPr>
              <a:buClr>
                <a:schemeClr val="accent3"/>
              </a:buClr>
              <a:defRPr lang="cs-CZ" sz="1350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Text jednostránkový</a:t>
            </a:r>
          </a:p>
        </p:txBody>
      </p:sp>
    </p:spTree>
    <p:extLst>
      <p:ext uri="{BB962C8B-B14F-4D97-AF65-F5344CB8AC3E}">
        <p14:creationId xmlns:p14="http://schemas.microsoft.com/office/powerpoint/2010/main" val="2309926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tabulku">
            <a:extLst>
              <a:ext uri="{FF2B5EF4-FFF2-40B4-BE49-F238E27FC236}">
                <a16:creationId xmlns:a16="http://schemas.microsoft.com/office/drawing/2014/main" id="{D5D935D0-CE5C-78C0-DAD2-890531280D9C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576263" y="1376362"/>
            <a:ext cx="7991475" cy="48609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lang="cs-CZ" dirty="0"/>
            </a:lvl1pPr>
          </a:lstStyle>
          <a:p>
            <a:r>
              <a:rPr lang="cs-CZ"/>
              <a:t>Kliknutím na ikonu přidáte tabulku.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Tabulka celostránková</a:t>
            </a:r>
          </a:p>
        </p:txBody>
      </p:sp>
    </p:spTree>
    <p:extLst>
      <p:ext uri="{BB962C8B-B14F-4D97-AF65-F5344CB8AC3E}">
        <p14:creationId xmlns:p14="http://schemas.microsoft.com/office/powerpoint/2010/main" val="2003236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14" name="Zástupný objekt grafu">
            <a:extLst>
              <a:ext uri="{FF2B5EF4-FFF2-40B4-BE49-F238E27FC236}">
                <a16:creationId xmlns:a16="http://schemas.microsoft.com/office/drawing/2014/main" id="{1979B4C0-B639-2DB0-8C3F-BD8DAD66C41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6263" y="1376363"/>
            <a:ext cx="7991475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/>
            </a:lvl1pPr>
          </a:lstStyle>
          <a:p>
            <a:r>
              <a:rPr lang="cs-CZ"/>
              <a:t>Kliknutím na ikonu přidáte graf.</a:t>
            </a:r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Graf jednostránkový</a:t>
            </a:r>
          </a:p>
        </p:txBody>
      </p:sp>
    </p:spTree>
    <p:extLst>
      <p:ext uri="{BB962C8B-B14F-4D97-AF65-F5344CB8AC3E}">
        <p14:creationId xmlns:p14="http://schemas.microsoft.com/office/powerpoint/2010/main" val="3154854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4" name="Zástupný obsah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3" y="1392340"/>
            <a:ext cx="7991475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sz="2100"/>
            </a:lvl1pPr>
            <a:lvl2pPr>
              <a:buClr>
                <a:schemeClr val="accent3"/>
              </a:buClr>
              <a:defRPr lang="cs-CZ" sz="1800"/>
            </a:lvl2pPr>
            <a:lvl3pPr>
              <a:buClr>
                <a:schemeClr val="accent3"/>
              </a:buClr>
              <a:defRPr lang="cs-CZ" sz="1500"/>
            </a:lvl3pPr>
            <a:lvl4pPr>
              <a:buClr>
                <a:schemeClr val="accent3"/>
              </a:buClr>
              <a:defRPr lang="cs-CZ" sz="1350"/>
            </a:lvl4pPr>
            <a:lvl5pPr>
              <a:buClr>
                <a:schemeClr val="accent3"/>
              </a:buClr>
              <a:defRPr lang="cs-CZ" sz="135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1 stránka</a:t>
            </a:r>
          </a:p>
        </p:txBody>
      </p:sp>
    </p:spTree>
    <p:extLst>
      <p:ext uri="{BB962C8B-B14F-4D97-AF65-F5344CB8AC3E}">
        <p14:creationId xmlns:p14="http://schemas.microsoft.com/office/powerpoint/2010/main" val="1403281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9" name="Zástupný obsah P">
            <a:extLst>
              <a:ext uri="{FF2B5EF4-FFF2-40B4-BE49-F238E27FC236}">
                <a16:creationId xmlns:a16="http://schemas.microsoft.com/office/drawing/2014/main" id="{D7D6BF85-009B-B387-E9F3-76A56730AC1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79951" y="1376363"/>
            <a:ext cx="3887787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/>
            </a:lvl1pPr>
            <a:lvl2pPr>
              <a:buClr>
                <a:schemeClr val="accent3"/>
              </a:buClr>
              <a:defRPr lang="cs-CZ"/>
            </a:lvl2pPr>
            <a:lvl3pPr>
              <a:buClr>
                <a:schemeClr val="accent3"/>
              </a:buClr>
              <a:defRPr lang="cs-CZ"/>
            </a:lvl3pPr>
            <a:lvl4pPr>
              <a:buClr>
                <a:schemeClr val="accent3"/>
              </a:buClr>
              <a:defRPr lang="cs-CZ"/>
            </a:lvl4pPr>
            <a:lvl5pPr>
              <a:buClr>
                <a:schemeClr val="accent3"/>
              </a:buClr>
              <a:defRPr lang="cs-CZ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L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3" y="1392340"/>
            <a:ext cx="3887787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2 sloupce</a:t>
            </a:r>
          </a:p>
        </p:txBody>
      </p:sp>
    </p:spTree>
    <p:extLst>
      <p:ext uri="{BB962C8B-B14F-4D97-AF65-F5344CB8AC3E}">
        <p14:creationId xmlns:p14="http://schemas.microsoft.com/office/powerpoint/2010/main" val="491683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10" name="Zástupný obsah P">
            <a:extLst>
              <a:ext uri="{FF2B5EF4-FFF2-40B4-BE49-F238E27FC236}">
                <a16:creationId xmlns:a16="http://schemas.microsoft.com/office/drawing/2014/main" id="{86F2F394-F7FA-E214-BA6A-8E5D938F3C1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48375" y="1377284"/>
            <a:ext cx="2519362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obsah S">
            <a:extLst>
              <a:ext uri="{FF2B5EF4-FFF2-40B4-BE49-F238E27FC236}">
                <a16:creationId xmlns:a16="http://schemas.microsoft.com/office/drawing/2014/main" id="{FAD4D5B3-B24E-316F-5D6E-FF6B6D9A743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1525" y="1392340"/>
            <a:ext cx="2519362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L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4" y="1392340"/>
            <a:ext cx="2519362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3887787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3 sloupce</a:t>
            </a:r>
          </a:p>
        </p:txBody>
      </p:sp>
    </p:spTree>
    <p:extLst>
      <p:ext uri="{BB962C8B-B14F-4D97-AF65-F5344CB8AC3E}">
        <p14:creationId xmlns:p14="http://schemas.microsoft.com/office/powerpoint/2010/main" val="118219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sloupce grafů - porovnání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11" name="Linka">
            <a:extLst>
              <a:ext uri="{FF2B5EF4-FFF2-40B4-BE49-F238E27FC236}">
                <a16:creationId xmlns:a16="http://schemas.microsoft.com/office/drawing/2014/main" id="{BB11BC4E-02DA-DB73-F625-F56DCC8EC3FA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14BF018B-6A6B-E2ED-BD22-28C1659EC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8" name="Zástupný text P">
            <a:extLst>
              <a:ext uri="{FF2B5EF4-FFF2-40B4-BE49-F238E27FC236}">
                <a16:creationId xmlns:a16="http://schemas.microsoft.com/office/drawing/2014/main" id="{0B7E64EA-BC57-B0BA-4B4F-F4A4D5ED3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9950" y="4715123"/>
            <a:ext cx="3887788" cy="1522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200" u="none"/>
            </a:lvl1pPr>
            <a:lvl2pPr marL="342900" indent="0">
              <a:buNone/>
              <a:defRPr sz="1300"/>
            </a:lvl2pPr>
            <a:lvl3pPr marL="685800" indent="0">
              <a:buNone/>
              <a:defRPr sz="1300"/>
            </a:lvl3pPr>
            <a:lvl4pPr marL="1028700" indent="0">
              <a:buNone/>
              <a:defRPr sz="1300"/>
            </a:lvl4pPr>
            <a:lvl5pPr marL="1371600" indent="0">
              <a:buNone/>
              <a:defRPr sz="1300"/>
            </a:lvl5pPr>
          </a:lstStyle>
          <a:p>
            <a:pPr lvl="0"/>
            <a:r>
              <a:rPr lang="cs-CZ" dirty="0"/>
              <a:t>Porovnání grafů ukazuje rozdíly v hodnotách za uplynulý rok v těchto kategoriích</a:t>
            </a:r>
          </a:p>
          <a:p>
            <a:pPr lvl="0"/>
            <a:r>
              <a:rPr lang="cs-CZ" dirty="0"/>
              <a:t>Vyplácení dávek</a:t>
            </a:r>
          </a:p>
          <a:p>
            <a:pPr lvl="0"/>
            <a:r>
              <a:rPr lang="cs-CZ" dirty="0"/>
              <a:t>Vyúčtování poplatků na děti</a:t>
            </a:r>
          </a:p>
        </p:txBody>
      </p:sp>
      <p:sp>
        <p:nvSpPr>
          <p:cNvPr id="9" name="Zástupný text L">
            <a:extLst>
              <a:ext uri="{FF2B5EF4-FFF2-40B4-BE49-F238E27FC236}">
                <a16:creationId xmlns:a16="http://schemas.microsoft.com/office/drawing/2014/main" id="{270F81CF-AC16-978F-B417-C428D9BE9F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6263" y="4715123"/>
            <a:ext cx="3887788" cy="1522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200" u="none"/>
            </a:lvl1pPr>
            <a:lvl2pPr marL="342900" indent="0">
              <a:buNone/>
              <a:defRPr sz="1300"/>
            </a:lvl2pPr>
            <a:lvl3pPr marL="685800" indent="0">
              <a:buNone/>
              <a:defRPr sz="1300"/>
            </a:lvl3pPr>
            <a:lvl4pPr marL="1028700" indent="0">
              <a:buNone/>
              <a:defRPr sz="1300"/>
            </a:lvl4pPr>
            <a:lvl5pPr marL="1371600" indent="0">
              <a:buNone/>
              <a:defRPr sz="1300"/>
            </a:lvl5pPr>
          </a:lstStyle>
          <a:p>
            <a:pPr lvl="0"/>
            <a:r>
              <a:rPr lang="cs-CZ" dirty="0"/>
              <a:t>Porovnání grafů ukazuje rozdíly v hodnotách za uplynulý rok v těchto kategoriích</a:t>
            </a:r>
          </a:p>
          <a:p>
            <a:pPr lvl="0"/>
            <a:r>
              <a:rPr lang="cs-CZ" dirty="0"/>
              <a:t>Vyplácení dávek</a:t>
            </a:r>
          </a:p>
          <a:p>
            <a:pPr lvl="0"/>
            <a:r>
              <a:rPr lang="cs-CZ" dirty="0"/>
              <a:t>Vyúčtování poplatků na děti</a:t>
            </a:r>
          </a:p>
        </p:txBody>
      </p:sp>
      <p:sp>
        <p:nvSpPr>
          <p:cNvPr id="4" name="Zástupný objekt grafu P">
            <a:extLst>
              <a:ext uri="{FF2B5EF4-FFF2-40B4-BE49-F238E27FC236}">
                <a16:creationId xmlns:a16="http://schemas.microsoft.com/office/drawing/2014/main" id="{791239CD-1A24-187F-B25A-B0DB233BD1C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679950" y="1341438"/>
            <a:ext cx="3887788" cy="3238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sp>
        <p:nvSpPr>
          <p:cNvPr id="2" name="Zástupný objekt grafu L">
            <a:extLst>
              <a:ext uri="{FF2B5EF4-FFF2-40B4-BE49-F238E27FC236}">
                <a16:creationId xmlns:a16="http://schemas.microsoft.com/office/drawing/2014/main" id="{33AECA7F-56B5-B738-D49B-8DAA9D38F27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6263" y="1341438"/>
            <a:ext cx="3887787" cy="3238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Text 2 sloupce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3887787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Porovnání grafů</a:t>
            </a:r>
          </a:p>
        </p:txBody>
      </p:sp>
    </p:spTree>
    <p:extLst>
      <p:ext uri="{BB962C8B-B14F-4D97-AF65-F5344CB8AC3E}">
        <p14:creationId xmlns:p14="http://schemas.microsoft.com/office/powerpoint/2010/main" val="3535148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">
            <a:extLst>
              <a:ext uri="{FF2B5EF4-FFF2-40B4-BE49-F238E27FC236}">
                <a16:creationId xmlns:a16="http://schemas.microsoft.com/office/drawing/2014/main" id="{1A92C6F8-3053-A281-5F0D-F0E7DB8AF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Zástupný symbol pro číslo snímku">
            <a:extLst>
              <a:ext uri="{FF2B5EF4-FFF2-40B4-BE49-F238E27FC236}">
                <a16:creationId xmlns:a16="http://schemas.microsoft.com/office/drawing/2014/main" id="{64F431D5-60F7-2460-8DE0-C4443E42C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45AEE-F697-459C-A803-FD4DBA4434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79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21DE79C-5539-4F77-8AB8-5C4A2A96F2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8D4FAEC-CD09-4E35-86D3-53F705DDFF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768" y="3300639"/>
            <a:ext cx="6147266" cy="1217613"/>
          </a:xfrm>
        </p:spPr>
        <p:txBody>
          <a:bodyPr/>
          <a:lstStyle/>
          <a:p>
            <a:r>
              <a:rPr lang="cs-CZ" dirty="0"/>
              <a:t>Miroslav Suchanec a Ondřej Hora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7062244-7F04-4745-BC87-29D380D40C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1" y="1203325"/>
            <a:ext cx="8279504" cy="1216025"/>
          </a:xfrm>
        </p:spPr>
        <p:txBody>
          <a:bodyPr/>
          <a:lstStyle/>
          <a:p>
            <a:r>
              <a:rPr lang="cs-CZ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Přínos rekvalifikačních programů k začlenění starších nezaměstnaných pracovníků na trh práce</a:t>
            </a:r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382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B99C97D-023B-B304-1E1B-94120C98AE4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645AEE-F697-459C-A803-FD4DBA443484}" type="slidenum">
              <a:rPr lang="cs-CZ" smtClean="0"/>
              <a:pPr>
                <a:spcAft>
                  <a:spcPts val="600"/>
                </a:spcAft>
              </a:pPr>
              <a:t>10</a:t>
            </a:fld>
            <a:endParaRPr lang="cs-CZ"/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1A17DB51-E8AA-0DB1-6FDE-99EEBB6D404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cs-CZ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641D1B95-9B1F-F8A1-94A9-B0013FE9E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657695"/>
              </p:ext>
            </p:extLst>
          </p:nvPr>
        </p:nvGraphicFramePr>
        <p:xfrm>
          <a:off x="401652" y="136525"/>
          <a:ext cx="7793764" cy="6100773"/>
        </p:xfrm>
        <a:graphic>
          <a:graphicData uri="http://schemas.openxmlformats.org/drawingml/2006/table">
            <a:tbl>
              <a:tblPr firstRow="1" firstCol="1" bandRow="1"/>
              <a:tblGrid>
                <a:gridCol w="3070354">
                  <a:extLst>
                    <a:ext uri="{9D8B030D-6E8A-4147-A177-3AD203B41FA5}">
                      <a16:colId xmlns:a16="http://schemas.microsoft.com/office/drawing/2014/main" val="3967589789"/>
                    </a:ext>
                  </a:extLst>
                </a:gridCol>
                <a:gridCol w="1910923">
                  <a:extLst>
                    <a:ext uri="{9D8B030D-6E8A-4147-A177-3AD203B41FA5}">
                      <a16:colId xmlns:a16="http://schemas.microsoft.com/office/drawing/2014/main" val="1690331345"/>
                    </a:ext>
                  </a:extLst>
                </a:gridCol>
                <a:gridCol w="1428540">
                  <a:extLst>
                    <a:ext uri="{9D8B030D-6E8A-4147-A177-3AD203B41FA5}">
                      <a16:colId xmlns:a16="http://schemas.microsoft.com/office/drawing/2014/main" val="1230350229"/>
                    </a:ext>
                  </a:extLst>
                </a:gridCol>
                <a:gridCol w="1383947">
                  <a:extLst>
                    <a:ext uri="{9D8B030D-6E8A-4147-A177-3AD203B41FA5}">
                      <a16:colId xmlns:a16="http://schemas.microsoft.com/office/drawing/2014/main" val="3360168493"/>
                    </a:ext>
                  </a:extLst>
                </a:gridCol>
              </a:tblGrid>
              <a:tr h="317308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636363"/>
                          </a:solidFill>
                          <a:effectLst/>
                          <a:latin typeface="Bahnschrift SemiLight SemiConde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cs-CZ" sz="1200" b="0" i="0" u="none" strike="noStrike" dirty="0">
                          <a:solidFill>
                            <a:srgbClr val="636363"/>
                          </a:solidFill>
                          <a:effectLst/>
                          <a:latin typeface="Bahnschrift SemiLight SemiConde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odchody na vlastní žádost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Model soutěžících rizik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09" marR="70609" marT="35304" marB="35304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918216"/>
                  </a:ext>
                </a:extLst>
              </a:tr>
              <a:tr h="317308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1" i="0" u="none" strike="noStrike" dirty="0">
                          <a:solidFill>
                            <a:srgbClr val="636363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200" b="0" i="0" u="none" strike="noStrike" dirty="0">
                          <a:solidFill>
                            <a:srgbClr val="636363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SHR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200" b="0" i="0" u="none" strike="noStrike" dirty="0">
                          <a:solidFill>
                            <a:srgbClr val="636363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C.I.95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09" marR="70609" marT="35304" marB="35304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266847"/>
                  </a:ext>
                </a:extLst>
              </a:tr>
              <a:tr h="23765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 &lt; 30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0.10***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4528119"/>
                  </a:ext>
                </a:extLst>
              </a:tr>
              <a:tr h="23765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 30-39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0.09***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896760"/>
                  </a:ext>
                </a:extLst>
              </a:tr>
              <a:tr h="23765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 40-49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0.06***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0.09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830552"/>
                  </a:ext>
                </a:extLst>
              </a:tr>
              <a:tr h="23765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 50-54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0.06***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0.03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100081"/>
                  </a:ext>
                </a:extLst>
              </a:tr>
              <a:tr h="23765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 55-59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0.16***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0.11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591395"/>
                  </a:ext>
                </a:extLst>
              </a:tr>
              <a:tr h="23765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 60+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0.48***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0.34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262663"/>
                  </a:ext>
                </a:extLst>
              </a:tr>
              <a:tr h="23765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C&lt; 30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0.21***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274771"/>
                  </a:ext>
                </a:extLst>
              </a:tr>
              <a:tr h="23765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30-39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0.21***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0.15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150139"/>
                  </a:ext>
                </a:extLst>
              </a:tr>
              <a:tr h="23765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40-49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0.12***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0.09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832998"/>
                  </a:ext>
                </a:extLst>
              </a:tr>
              <a:tr h="23765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50-54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0.16***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528083"/>
                  </a:ext>
                </a:extLst>
              </a:tr>
              <a:tr h="23765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55-59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0.30***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084786"/>
                  </a:ext>
                </a:extLst>
              </a:tr>
              <a:tr h="23765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Social assistance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0.62**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0.43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669724"/>
                  </a:ext>
                </a:extLst>
              </a:tr>
              <a:tr h="23765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Personal care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0.70***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698033"/>
                  </a:ext>
                </a:extLst>
              </a:tr>
              <a:tr h="23765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Unempl. Insurance (2)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0.98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449573"/>
                  </a:ext>
                </a:extLst>
              </a:tr>
              <a:tr h="23765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Unempl. Insurance (3)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1.54***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1.19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2.00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835382"/>
                  </a:ext>
                </a:extLst>
              </a:tr>
              <a:tr h="23765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Gender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1.62***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1.94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033437"/>
                  </a:ext>
                </a:extLst>
              </a:tr>
              <a:tr h="23765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Health status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1.39***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078114"/>
                  </a:ext>
                </a:extLst>
              </a:tr>
              <a:tr h="23765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636363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Vocational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1.31**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1.64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302214"/>
                  </a:ext>
                </a:extLst>
              </a:tr>
              <a:tr h="23765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636363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school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1.37***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1.09 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1.72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143095"/>
                  </a:ext>
                </a:extLst>
              </a:tr>
              <a:tr h="23765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636363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1.45*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2.03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176623"/>
                  </a:ext>
                </a:extLst>
              </a:tr>
              <a:tr h="23765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Unemployment entry period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0.99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106621"/>
                  </a:ext>
                </a:extLst>
              </a:tr>
              <a:tr h="23765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Work history (2)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0.45***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0.29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0.68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796535"/>
                  </a:ext>
                </a:extLst>
              </a:tr>
              <a:tr h="23765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Work history (3)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1.27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56" marR="52956" marT="7355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585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70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6ADFD28-909C-C099-C476-DF8AD557AC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645AEE-F697-459C-A803-FD4DBA443484}" type="slidenum">
              <a:rPr lang="cs-CZ" smtClean="0"/>
              <a:pPr>
                <a:spcAft>
                  <a:spcPts val="600"/>
                </a:spcAft>
              </a:pPr>
              <a:t>11</a:t>
            </a:fld>
            <a:endParaRPr lang="cs-CZ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7B64C7-D180-49A9-9BF4-E2A04DC2E6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6D7B081-5372-791C-FABA-9ADB86B46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263" y="823125"/>
            <a:ext cx="7991475" cy="239773"/>
          </a:xfrm>
        </p:spPr>
        <p:txBody>
          <a:bodyPr>
            <a:normAutofit/>
          </a:bodyPr>
          <a:lstStyle/>
          <a:p>
            <a:endParaRPr lang="cs-CZ" sz="1700" b="0" i="0" u="none" strike="noStrike">
              <a:effectLst/>
            </a:endParaRPr>
          </a:p>
          <a:p>
            <a:endParaRPr lang="cs-CZ" sz="170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66A36A9-AA12-DC5D-8AE3-2D9934BFB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254" y="273879"/>
            <a:ext cx="7991476" cy="369171"/>
          </a:xfrm>
        </p:spPr>
        <p:txBody>
          <a:bodyPr>
            <a:normAutofit/>
          </a:bodyPr>
          <a:lstStyle/>
          <a:p>
            <a:r>
              <a:rPr lang="cs-CZ" sz="2600" noProof="0" dirty="0"/>
              <a:t>Výsledky různých typů rekvalifikačních programů</a:t>
            </a:r>
            <a:endParaRPr lang="en-GB" sz="2600" noProof="0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28A3EDC4-F19E-B942-0C63-5731D88CD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485329"/>
              </p:ext>
            </p:extLst>
          </p:nvPr>
        </p:nvGraphicFramePr>
        <p:xfrm>
          <a:off x="264921" y="823125"/>
          <a:ext cx="8302821" cy="54849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03455">
                  <a:extLst>
                    <a:ext uri="{9D8B030D-6E8A-4147-A177-3AD203B41FA5}">
                      <a16:colId xmlns:a16="http://schemas.microsoft.com/office/drawing/2014/main" val="2630697095"/>
                    </a:ext>
                  </a:extLst>
                </a:gridCol>
                <a:gridCol w="989058">
                  <a:extLst>
                    <a:ext uri="{9D8B030D-6E8A-4147-A177-3AD203B41FA5}">
                      <a16:colId xmlns:a16="http://schemas.microsoft.com/office/drawing/2014/main" val="228612112"/>
                    </a:ext>
                  </a:extLst>
                </a:gridCol>
                <a:gridCol w="738741">
                  <a:extLst>
                    <a:ext uri="{9D8B030D-6E8A-4147-A177-3AD203B41FA5}">
                      <a16:colId xmlns:a16="http://schemas.microsoft.com/office/drawing/2014/main" val="60709629"/>
                    </a:ext>
                  </a:extLst>
                </a:gridCol>
                <a:gridCol w="834899">
                  <a:extLst>
                    <a:ext uri="{9D8B030D-6E8A-4147-A177-3AD203B41FA5}">
                      <a16:colId xmlns:a16="http://schemas.microsoft.com/office/drawing/2014/main" val="1592029341"/>
                    </a:ext>
                  </a:extLst>
                </a:gridCol>
                <a:gridCol w="911215">
                  <a:extLst>
                    <a:ext uri="{9D8B030D-6E8A-4147-A177-3AD203B41FA5}">
                      <a16:colId xmlns:a16="http://schemas.microsoft.com/office/drawing/2014/main" val="2770235122"/>
                    </a:ext>
                  </a:extLst>
                </a:gridCol>
                <a:gridCol w="918847">
                  <a:extLst>
                    <a:ext uri="{9D8B030D-6E8A-4147-A177-3AD203B41FA5}">
                      <a16:colId xmlns:a16="http://schemas.microsoft.com/office/drawing/2014/main" val="4126990311"/>
                    </a:ext>
                  </a:extLst>
                </a:gridCol>
                <a:gridCol w="997071">
                  <a:extLst>
                    <a:ext uri="{9D8B030D-6E8A-4147-A177-3AD203B41FA5}">
                      <a16:colId xmlns:a16="http://schemas.microsoft.com/office/drawing/2014/main" val="3749215707"/>
                    </a:ext>
                  </a:extLst>
                </a:gridCol>
                <a:gridCol w="770031">
                  <a:extLst>
                    <a:ext uri="{9D8B030D-6E8A-4147-A177-3AD203B41FA5}">
                      <a16:colId xmlns:a16="http://schemas.microsoft.com/office/drawing/2014/main" val="3136830574"/>
                    </a:ext>
                  </a:extLst>
                </a:gridCol>
                <a:gridCol w="739504">
                  <a:extLst>
                    <a:ext uri="{9D8B030D-6E8A-4147-A177-3AD203B41FA5}">
                      <a16:colId xmlns:a16="http://schemas.microsoft.com/office/drawing/2014/main" val="4284855808"/>
                    </a:ext>
                  </a:extLst>
                </a:gridCol>
              </a:tblGrid>
              <a:tr h="885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Age cohort</a:t>
                      </a:r>
                      <a:endParaRPr lang="cs-CZ" sz="13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Age group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Found Work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Family Reasons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Sanctions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Unknown /own request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Subsidised Workplace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Stayed in the PES register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N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extLst>
                  <a:ext uri="{0D108BD9-81ED-4DB2-BD59-A6C34878D82A}">
                    <a16:rowId xmlns:a16="http://schemas.microsoft.com/office/drawing/2014/main" val="2639386178"/>
                  </a:ext>
                </a:extLst>
              </a:tr>
              <a:tr h="2503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Training for industry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40-49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61.3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0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21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8.1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8.1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1.6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62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extLst>
                  <a:ext uri="{0D108BD9-81ED-4DB2-BD59-A6C34878D82A}">
                    <a16:rowId xmlns:a16="http://schemas.microsoft.com/office/drawing/2014/main" val="394792938"/>
                  </a:ext>
                </a:extLst>
              </a:tr>
              <a:tr h="2503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50+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53.2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0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8.1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11.3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19.4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8.1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62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extLst>
                  <a:ext uri="{0D108BD9-81ED-4DB2-BD59-A6C34878D82A}">
                    <a16:rowId xmlns:a16="http://schemas.microsoft.com/office/drawing/2014/main" val="2937837272"/>
                  </a:ext>
                </a:extLst>
              </a:tr>
              <a:tr h="2503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Training for services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40-49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56.9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0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8.6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10.3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15.5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8.6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58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extLst>
                  <a:ext uri="{0D108BD9-81ED-4DB2-BD59-A6C34878D82A}">
                    <a16:rowId xmlns:a16="http://schemas.microsoft.com/office/drawing/2014/main" val="1400945771"/>
                  </a:ext>
                </a:extLst>
              </a:tr>
              <a:tr h="2503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50+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53.1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3.7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3.7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14.8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8.6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16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81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extLst>
                  <a:ext uri="{0D108BD9-81ED-4DB2-BD59-A6C34878D82A}">
                    <a16:rowId xmlns:a16="http://schemas.microsoft.com/office/drawing/2014/main" val="3832047308"/>
                  </a:ext>
                </a:extLst>
              </a:tr>
              <a:tr h="2503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Entrepreneurship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40-49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64.3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0</a:t>
                      </a:r>
                      <a:endParaRPr lang="cs-CZ" sz="13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7.1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14.3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14.3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0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14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extLst>
                  <a:ext uri="{0D108BD9-81ED-4DB2-BD59-A6C34878D82A}">
                    <a16:rowId xmlns:a16="http://schemas.microsoft.com/office/drawing/2014/main" val="750054708"/>
                  </a:ext>
                </a:extLst>
              </a:tr>
              <a:tr h="2503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50+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B050"/>
                          </a:solidFill>
                          <a:effectLst/>
                        </a:rPr>
                        <a:t>71.4</a:t>
                      </a:r>
                      <a:endParaRPr lang="cs-CZ" sz="1300" b="1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0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0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7.1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14.3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7.1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14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extLst>
                  <a:ext uri="{0D108BD9-81ED-4DB2-BD59-A6C34878D82A}">
                    <a16:rowId xmlns:a16="http://schemas.microsoft.com/office/drawing/2014/main" val="1850675487"/>
                  </a:ext>
                </a:extLst>
              </a:tr>
              <a:tr h="2503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HR and administration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40-49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75.8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0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3.2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6.5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11.3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3.2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124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extLst>
                  <a:ext uri="{0D108BD9-81ED-4DB2-BD59-A6C34878D82A}">
                    <a16:rowId xmlns:a16="http://schemas.microsoft.com/office/drawing/2014/main" val="3382556215"/>
                  </a:ext>
                </a:extLst>
              </a:tr>
              <a:tr h="2503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50+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B050"/>
                          </a:solidFill>
                          <a:effectLst/>
                        </a:rPr>
                        <a:t>68.2</a:t>
                      </a:r>
                      <a:endParaRPr lang="cs-CZ" sz="1300" b="1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0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3.5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9.4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17.6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1.2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85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extLst>
                  <a:ext uri="{0D108BD9-81ED-4DB2-BD59-A6C34878D82A}">
                    <a16:rowId xmlns:a16="http://schemas.microsoft.com/office/drawing/2014/main" val="414216771"/>
                  </a:ext>
                </a:extLst>
              </a:tr>
              <a:tr h="34347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Health and soc. services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40-49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81.6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0</a:t>
                      </a:r>
                      <a:endParaRPr lang="cs-CZ" sz="13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5.7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5.7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4.6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2.3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87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extLst>
                  <a:ext uri="{0D108BD9-81ED-4DB2-BD59-A6C34878D82A}">
                    <a16:rowId xmlns:a16="http://schemas.microsoft.com/office/drawing/2014/main" val="2264085776"/>
                  </a:ext>
                </a:extLst>
              </a:tr>
              <a:tr h="2503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50+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B050"/>
                          </a:solidFill>
                          <a:effectLst/>
                        </a:rPr>
                        <a:t>78.6</a:t>
                      </a:r>
                      <a:endParaRPr lang="cs-CZ" sz="1300" b="1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0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2.4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6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8.3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4.8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84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extLst>
                  <a:ext uri="{0D108BD9-81ED-4DB2-BD59-A6C34878D82A}">
                    <a16:rowId xmlns:a16="http://schemas.microsoft.com/office/drawing/2014/main" val="4024420741"/>
                  </a:ext>
                </a:extLst>
              </a:tr>
              <a:tr h="2503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Computers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40-49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61.9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0.3</a:t>
                      </a:r>
                      <a:endParaRPr lang="cs-CZ" sz="13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8.6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7.6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14.1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7.6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291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extLst>
                  <a:ext uri="{0D108BD9-81ED-4DB2-BD59-A6C34878D82A}">
                    <a16:rowId xmlns:a16="http://schemas.microsoft.com/office/drawing/2014/main" val="3213996523"/>
                  </a:ext>
                </a:extLst>
              </a:tr>
              <a:tr h="2503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50+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</a:rPr>
                        <a:t>47.8</a:t>
                      </a:r>
                      <a:endParaRPr lang="cs-CZ" sz="1300" b="1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0.9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5.4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18</a:t>
                      </a:r>
                      <a:endParaRPr lang="cs-CZ" sz="13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12.8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15.1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556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extLst>
                  <a:ext uri="{0D108BD9-81ED-4DB2-BD59-A6C34878D82A}">
                    <a16:rowId xmlns:a16="http://schemas.microsoft.com/office/drawing/2014/main" val="3715777362"/>
                  </a:ext>
                </a:extLst>
              </a:tr>
              <a:tr h="2503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Development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40-49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60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0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10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20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10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0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10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extLst>
                  <a:ext uri="{0D108BD9-81ED-4DB2-BD59-A6C34878D82A}">
                    <a16:rowId xmlns:a16="http://schemas.microsoft.com/office/drawing/2014/main" val="1794351954"/>
                  </a:ext>
                </a:extLst>
              </a:tr>
              <a:tr h="2503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50+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60.7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0</a:t>
                      </a:r>
                      <a:endParaRPr lang="cs-CZ" sz="13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10.7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25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3.6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0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28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extLst>
                  <a:ext uri="{0D108BD9-81ED-4DB2-BD59-A6C34878D82A}">
                    <a16:rowId xmlns:a16="http://schemas.microsoft.com/office/drawing/2014/main" val="1881659742"/>
                  </a:ext>
                </a:extLst>
              </a:tr>
              <a:tr h="2503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Driving licenses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40-49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92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0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8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0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0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0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25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extLst>
                  <a:ext uri="{0D108BD9-81ED-4DB2-BD59-A6C34878D82A}">
                    <a16:rowId xmlns:a16="http://schemas.microsoft.com/office/drawing/2014/main" val="250728844"/>
                  </a:ext>
                </a:extLst>
              </a:tr>
              <a:tr h="2503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50+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B050"/>
                          </a:solidFill>
                          <a:effectLst/>
                        </a:rPr>
                        <a:t>87.5</a:t>
                      </a:r>
                      <a:endParaRPr lang="cs-CZ" sz="1300" b="1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0</a:t>
                      </a:r>
                      <a:endParaRPr lang="cs-CZ" sz="13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4.2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4.2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4.2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0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24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extLst>
                  <a:ext uri="{0D108BD9-81ED-4DB2-BD59-A6C34878D82A}">
                    <a16:rowId xmlns:a16="http://schemas.microsoft.com/office/drawing/2014/main" val="1079820262"/>
                  </a:ext>
                </a:extLst>
              </a:tr>
              <a:tr h="2503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Total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40-49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67.7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0.1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8.3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7.5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11.3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0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671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extLst>
                  <a:ext uri="{0D108BD9-81ED-4DB2-BD59-A6C34878D82A}">
                    <a16:rowId xmlns:a16="http://schemas.microsoft.com/office/drawing/2014/main" val="2912365378"/>
                  </a:ext>
                </a:extLst>
              </a:tr>
              <a:tr h="2503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50+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55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0.9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5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15.1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12.4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11.6</a:t>
                      </a:r>
                      <a:endParaRPr lang="cs-CZ" sz="13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934</a:t>
                      </a:r>
                      <a:endParaRPr lang="cs-CZ" sz="13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31" marR="79331" marT="0" marB="0"/>
                </a:tc>
                <a:extLst>
                  <a:ext uri="{0D108BD9-81ED-4DB2-BD59-A6C34878D82A}">
                    <a16:rowId xmlns:a16="http://schemas.microsoft.com/office/drawing/2014/main" val="3343537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905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54D0345-CA87-CB5A-7250-315F92ACB57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4645AEE-F697-459C-A803-FD4DBA443484}" type="slidenum">
              <a:rPr lang="cs-CZ" smtClean="0"/>
              <a:pPr>
                <a:spcAft>
                  <a:spcPts val="600"/>
                </a:spcAft>
              </a:pPr>
              <a:t>12</a:t>
            </a:fld>
            <a:endParaRPr lang="cs-CZ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ED372AF-9E1E-44CC-3907-B4F445054FF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B610D5E9-FE2B-5C3E-F466-4AA689DF86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263" y="823125"/>
            <a:ext cx="7991475" cy="23977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B0FC8A9-3BBD-F672-F34F-892928B2B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2" y="426474"/>
            <a:ext cx="7991476" cy="3691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Ctr="0" compatLnSpc="1">
            <a:prstTxWarp prst="textNoShape">
              <a:avLst/>
            </a:prstTxWarp>
            <a:normAutofit/>
          </a:bodyPr>
          <a:lstStyle/>
          <a:p>
            <a:pPr marR="0" defTabSz="68580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2600" b="0" i="0" u="none" strike="noStrike" kern="1200" cap="none" normalizeH="0" baseline="0" dirty="0">
                <a:ln>
                  <a:noFill/>
                </a:ln>
                <a:effectLst/>
                <a:latin typeface="Nunito Sans SemiBold" panose="00000700000000000000" pitchFamily="2" charset="0"/>
                <a:ea typeface="+mn-ea"/>
                <a:cs typeface="+mn-cs"/>
              </a:rPr>
              <a:t> Mediánová doba odchodu do zaměstnání dle věku</a:t>
            </a:r>
            <a:endParaRPr kumimoji="0" lang="cs-CZ" altLang="cs-CZ" sz="2600" b="0" i="0" u="none" strike="noStrike" kern="1200" cap="none" normalizeH="0" baseline="0" dirty="0">
              <a:ln>
                <a:noFill/>
              </a:ln>
              <a:effectLst/>
              <a:highlight>
                <a:srgbClr val="FF0000"/>
              </a:highlight>
              <a:latin typeface="Nunito Sans SemiBold" panose="00000700000000000000" pitchFamily="2" charset="0"/>
              <a:ea typeface="+mn-ea"/>
              <a:cs typeface="+mn-cs"/>
            </a:endParaRP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B52E7C7A-1CB8-A392-083A-4CC5453E7299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75736995"/>
              </p:ext>
            </p:extLst>
          </p:nvPr>
        </p:nvGraphicFramePr>
        <p:xfrm>
          <a:off x="576261" y="823127"/>
          <a:ext cx="7926184" cy="5551702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</a:tblPr>
              <a:tblGrid>
                <a:gridCol w="645085">
                  <a:extLst>
                    <a:ext uri="{9D8B030D-6E8A-4147-A177-3AD203B41FA5}">
                      <a16:colId xmlns:a16="http://schemas.microsoft.com/office/drawing/2014/main" val="1635855767"/>
                    </a:ext>
                  </a:extLst>
                </a:gridCol>
                <a:gridCol w="2107742">
                  <a:extLst>
                    <a:ext uri="{9D8B030D-6E8A-4147-A177-3AD203B41FA5}">
                      <a16:colId xmlns:a16="http://schemas.microsoft.com/office/drawing/2014/main" val="3900132144"/>
                    </a:ext>
                  </a:extLst>
                </a:gridCol>
                <a:gridCol w="2973911">
                  <a:extLst>
                    <a:ext uri="{9D8B030D-6E8A-4147-A177-3AD203B41FA5}">
                      <a16:colId xmlns:a16="http://schemas.microsoft.com/office/drawing/2014/main" val="3707944875"/>
                    </a:ext>
                  </a:extLst>
                </a:gridCol>
                <a:gridCol w="718137">
                  <a:extLst>
                    <a:ext uri="{9D8B030D-6E8A-4147-A177-3AD203B41FA5}">
                      <a16:colId xmlns:a16="http://schemas.microsoft.com/office/drawing/2014/main" val="146479218"/>
                    </a:ext>
                  </a:extLst>
                </a:gridCol>
                <a:gridCol w="718137">
                  <a:extLst>
                    <a:ext uri="{9D8B030D-6E8A-4147-A177-3AD203B41FA5}">
                      <a16:colId xmlns:a16="http://schemas.microsoft.com/office/drawing/2014/main" val="866393391"/>
                    </a:ext>
                  </a:extLst>
                </a:gridCol>
                <a:gridCol w="763172">
                  <a:extLst>
                    <a:ext uri="{9D8B030D-6E8A-4147-A177-3AD203B41FA5}">
                      <a16:colId xmlns:a16="http://schemas.microsoft.com/office/drawing/2014/main" val="3933976334"/>
                    </a:ext>
                  </a:extLst>
                </a:gridCol>
              </a:tblGrid>
              <a:tr h="628145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buNone/>
                      </a:pPr>
                      <a:endParaRPr lang="cs-CZ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99967" marT="16249" marB="12187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1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Medián</a:t>
                      </a:r>
                      <a:endParaRPr lang="cs-CZ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99967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C.I.95</a:t>
                      </a:r>
                    </a:p>
                  </a:txBody>
                  <a:tcPr marL="56873" marR="99967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1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99967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114156"/>
                  </a:ext>
                </a:extLst>
              </a:tr>
              <a:tr h="324249">
                <a:tc rowSpan="6">
                  <a:txBody>
                    <a:bodyPr/>
                    <a:lstStyle/>
                    <a:p>
                      <a:pPr marL="73152" marR="73152" algn="l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1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</a:t>
                      </a:r>
                      <a:endParaRPr lang="cs-CZ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54218" marT="16249" marB="12187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 30</a:t>
                      </a:r>
                      <a:endParaRPr lang="en-GB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141</a:t>
                      </a:r>
                      <a:endParaRPr lang="cs-CZ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118</a:t>
                      </a:r>
                      <a:endParaRPr lang="cs-CZ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158</a:t>
                      </a:r>
                      <a:endParaRPr lang="cs-CZ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337</a:t>
                      </a:r>
                      <a:endParaRPr lang="cs-CZ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295231"/>
                  </a:ext>
                </a:extLst>
              </a:tr>
              <a:tr h="32424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30-39</a:t>
                      </a:r>
                      <a:endParaRPr lang="en-GB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169</a:t>
                      </a:r>
                      <a:endParaRPr lang="cs-CZ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155</a:t>
                      </a:r>
                      <a:endParaRPr lang="cs-CZ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190</a:t>
                      </a:r>
                      <a:endParaRPr lang="cs-CZ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557</a:t>
                      </a:r>
                      <a:endParaRPr lang="cs-CZ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158990"/>
                  </a:ext>
                </a:extLst>
              </a:tr>
              <a:tr h="32424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40-49</a:t>
                      </a:r>
                      <a:endParaRPr lang="en-GB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172</a:t>
                      </a:r>
                      <a:endParaRPr lang="cs-CZ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155</a:t>
                      </a:r>
                      <a:endParaRPr lang="cs-CZ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194</a:t>
                      </a:r>
                      <a:endParaRPr lang="cs-CZ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671</a:t>
                      </a:r>
                      <a:endParaRPr lang="cs-CZ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264815"/>
                  </a:ext>
                </a:extLst>
              </a:tr>
              <a:tr h="32424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50-54</a:t>
                      </a:r>
                      <a:endParaRPr lang="en-GB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205</a:t>
                      </a:r>
                      <a:endParaRPr lang="cs-CZ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175</a:t>
                      </a:r>
                      <a:endParaRPr lang="cs-CZ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234</a:t>
                      </a:r>
                      <a:endParaRPr lang="cs-CZ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372</a:t>
                      </a:r>
                      <a:endParaRPr lang="cs-CZ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87753"/>
                  </a:ext>
                </a:extLst>
              </a:tr>
              <a:tr h="32424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55-59</a:t>
                      </a:r>
                      <a:endParaRPr lang="en-GB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269</a:t>
                      </a:r>
                      <a:endParaRPr lang="cs-CZ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228</a:t>
                      </a:r>
                      <a:endParaRPr lang="cs-CZ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352</a:t>
                      </a:r>
                      <a:endParaRPr lang="cs-CZ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441</a:t>
                      </a:r>
                      <a:endParaRPr lang="cs-CZ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593007"/>
                  </a:ext>
                </a:extLst>
              </a:tr>
              <a:tr h="3387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r>
                        <a:rPr lang="cs-CZ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lang="en-GB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946</a:t>
                      </a:r>
                      <a:endParaRPr lang="cs-CZ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121</a:t>
                      </a:r>
                      <a:endParaRPr lang="cs-CZ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256445"/>
                  </a:ext>
                </a:extLst>
              </a:tr>
              <a:tr h="324249">
                <a:tc rowSpan="6">
                  <a:txBody>
                    <a:bodyPr/>
                    <a:lstStyle/>
                    <a:p>
                      <a:pPr marL="73152" marR="73152" algn="l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1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54218" marT="16249" marB="12187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 30</a:t>
                      </a:r>
                      <a:endParaRPr lang="en-GB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</a:t>
                      </a:r>
                      <a:endParaRPr lang="cs-CZ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173</a:t>
                      </a:r>
                      <a:endParaRPr lang="cs-CZ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337</a:t>
                      </a:r>
                      <a:endParaRPr lang="cs-CZ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2985237"/>
                  </a:ext>
                </a:extLst>
              </a:tr>
              <a:tr h="32424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30-39</a:t>
                      </a:r>
                      <a:endParaRPr lang="en-GB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119</a:t>
                      </a:r>
                      <a:endParaRPr lang="cs-CZ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177</a:t>
                      </a:r>
                      <a:endParaRPr lang="cs-CZ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557</a:t>
                      </a:r>
                      <a:endParaRPr lang="cs-CZ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7805990"/>
                  </a:ext>
                </a:extLst>
              </a:tr>
              <a:tr h="32424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40-49</a:t>
                      </a:r>
                      <a:endParaRPr lang="en-GB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</a:t>
                      </a:r>
                      <a:endParaRPr lang="cs-CZ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163</a:t>
                      </a:r>
                      <a:endParaRPr lang="cs-CZ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671</a:t>
                      </a:r>
                      <a:endParaRPr lang="cs-CZ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740084"/>
                  </a:ext>
                </a:extLst>
              </a:tr>
              <a:tr h="32424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50-54</a:t>
                      </a:r>
                      <a:endParaRPr lang="en-GB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235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164</a:t>
                      </a:r>
                      <a:endParaRPr lang="cs-CZ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329</a:t>
                      </a:r>
                      <a:endParaRPr lang="cs-CZ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372</a:t>
                      </a:r>
                      <a:endParaRPr lang="cs-CZ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949882"/>
                  </a:ext>
                </a:extLst>
              </a:tr>
              <a:tr h="39284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55-59 </a:t>
                      </a:r>
                      <a:endParaRPr lang="en-GB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731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371</a:t>
                      </a:r>
                      <a:endParaRPr lang="cs-CZ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 Sans ExtraLight"/>
                          <a:ea typeface="+mn-ea"/>
                          <a:cs typeface="+mn-cs"/>
                        </a:rPr>
                        <a:t>?</a:t>
                      </a: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unito Sans ExtraLight"/>
                        <a:ea typeface="+mn-ea"/>
                        <a:cs typeface="+mn-cs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441</a:t>
                      </a:r>
                      <a:endParaRPr lang="cs-CZ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924209"/>
                  </a:ext>
                </a:extLst>
              </a:tr>
              <a:tr h="39284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60+ </a:t>
                      </a:r>
                      <a:endParaRPr lang="en-GB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984</a:t>
                      </a:r>
                      <a:endParaRPr lang="cs-CZ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 Sans ExtraLigh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121</a:t>
                      </a:r>
                      <a:endParaRPr lang="cs-CZ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930287"/>
                  </a:ext>
                </a:extLst>
              </a:tr>
              <a:tr h="324249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1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Celkem</a:t>
                      </a:r>
                      <a:endParaRPr lang="en-GB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54218" marT="16249" marB="12187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buNone/>
                      </a:pPr>
                      <a:endParaRPr lang="cs-CZ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180</a:t>
                      </a:r>
                      <a:endParaRPr lang="cs-CZ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204</a:t>
                      </a:r>
                      <a:endParaRPr lang="cs-CZ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600" b="0" i="0" u="none" strike="noStrike" kern="1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4,998</a:t>
                      </a:r>
                      <a:endParaRPr lang="cs-CZ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56873" marR="26356" marT="16249" marB="1218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179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791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99F6416-539E-1684-1228-4C213DBB8DB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4645AEE-F697-459C-A803-FD4DBA443484}" type="slidenum">
              <a:rPr lang="cs-CZ" smtClean="0"/>
              <a:pPr>
                <a:spcAft>
                  <a:spcPts val="600"/>
                </a:spcAft>
              </a:pPr>
              <a:t>13</a:t>
            </a:fld>
            <a:endParaRPr lang="cs-CZ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F078BDD8-78FE-F545-E2E1-E4E94342351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2A5ADA3-B133-7457-562E-061E2C9F8C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263" y="823125"/>
            <a:ext cx="7991475" cy="2397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AB5FC14-9E09-AC06-FCEA-B9B2B5CFD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2" y="426474"/>
            <a:ext cx="7991476" cy="3691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Ctr="0" compatLnSpc="1">
            <a:prstTxWarp prst="textNoShape">
              <a:avLst/>
            </a:prstTxWarp>
            <a:noAutofit/>
          </a:bodyPr>
          <a:lstStyle/>
          <a:p>
            <a:pPr marR="0" defTabSz="68580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2400" b="1" i="0" u="none" strike="noStrike" kern="1200" cap="none" normalizeH="0" baseline="0" dirty="0">
                <a:ln>
                  <a:noFill/>
                </a:ln>
                <a:effectLst/>
                <a:latin typeface="Nunito Sans SemiBold" panose="00000700000000000000" pitchFamily="2" charset="0"/>
                <a:ea typeface="+mn-ea"/>
                <a:cs typeface="+mn-cs"/>
              </a:rPr>
              <a:t>Dopady rekvalifikací dle věkových kohort</a:t>
            </a:r>
            <a:endParaRPr kumimoji="0" lang="cs-CZ" altLang="cs-CZ" sz="2400" b="0" i="0" u="none" strike="noStrike" kern="1200" cap="none" normalizeH="0" baseline="0" dirty="0">
              <a:ln>
                <a:noFill/>
              </a:ln>
              <a:effectLst/>
              <a:latin typeface="Nunito Sans SemiBold" panose="00000700000000000000" pitchFamily="2" charset="0"/>
              <a:ea typeface="+mn-ea"/>
              <a:cs typeface="+mn-cs"/>
            </a:endParaRP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4EF6C67E-5A9F-9CDA-91DC-6647F9D48983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11193866"/>
              </p:ext>
            </p:extLst>
          </p:nvPr>
        </p:nvGraphicFramePr>
        <p:xfrm>
          <a:off x="576263" y="795645"/>
          <a:ext cx="7991473" cy="540637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376003">
                  <a:extLst>
                    <a:ext uri="{9D8B030D-6E8A-4147-A177-3AD203B41FA5}">
                      <a16:colId xmlns:a16="http://schemas.microsoft.com/office/drawing/2014/main" val="3241833723"/>
                    </a:ext>
                  </a:extLst>
                </a:gridCol>
                <a:gridCol w="2464282">
                  <a:extLst>
                    <a:ext uri="{9D8B030D-6E8A-4147-A177-3AD203B41FA5}">
                      <a16:colId xmlns:a16="http://schemas.microsoft.com/office/drawing/2014/main" val="3271362530"/>
                    </a:ext>
                  </a:extLst>
                </a:gridCol>
                <a:gridCol w="1614269">
                  <a:extLst>
                    <a:ext uri="{9D8B030D-6E8A-4147-A177-3AD203B41FA5}">
                      <a16:colId xmlns:a16="http://schemas.microsoft.com/office/drawing/2014/main" val="1432649554"/>
                    </a:ext>
                  </a:extLst>
                </a:gridCol>
                <a:gridCol w="1536919">
                  <a:extLst>
                    <a:ext uri="{9D8B030D-6E8A-4147-A177-3AD203B41FA5}">
                      <a16:colId xmlns:a16="http://schemas.microsoft.com/office/drawing/2014/main" val="3317203821"/>
                    </a:ext>
                  </a:extLst>
                </a:gridCol>
              </a:tblGrid>
              <a:tr h="1670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cs-CZ" sz="2200" kern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Věk</a:t>
                      </a:r>
                      <a:endParaRPr lang="cs-CZ" sz="25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831" marR="9983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200" kern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Soutěžící rizika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200" kern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 vs. C</a:t>
                      </a:r>
                      <a:endParaRPr lang="cs-CZ" sz="25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831" marR="99831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C.I.95</a:t>
                      </a:r>
                      <a:endParaRPr lang="cs-CZ" sz="25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831" marR="99831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507583"/>
                  </a:ext>
                </a:extLst>
              </a:tr>
              <a:tr h="6226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0" dirty="0">
                          <a:effectLst/>
                        </a:rPr>
                        <a:t> &lt; 30</a:t>
                      </a:r>
                      <a:endParaRPr lang="cs-CZ" sz="2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831" marR="99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0" dirty="0">
                          <a:effectLst/>
                        </a:rPr>
                        <a:t>1</a:t>
                      </a:r>
                      <a:r>
                        <a:rPr lang="cs-CZ" sz="2200" kern="0" dirty="0">
                          <a:effectLst/>
                        </a:rPr>
                        <a:t>, </a:t>
                      </a:r>
                      <a:r>
                        <a:rPr lang="en-GB" sz="2200" kern="0" dirty="0">
                          <a:effectLst/>
                        </a:rPr>
                        <a:t>14</a:t>
                      </a:r>
                      <a:endParaRPr lang="cs-CZ" sz="2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831" marR="99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0" dirty="0">
                          <a:effectLst/>
                        </a:rPr>
                        <a:t>0</a:t>
                      </a:r>
                      <a:r>
                        <a:rPr lang="cs-CZ" sz="2200" kern="0" dirty="0">
                          <a:effectLst/>
                        </a:rPr>
                        <a:t>, </a:t>
                      </a:r>
                      <a:r>
                        <a:rPr lang="en-GB" sz="2200" kern="0" dirty="0">
                          <a:effectLst/>
                        </a:rPr>
                        <a:t>92</a:t>
                      </a:r>
                      <a:endParaRPr lang="cs-CZ" sz="2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831" marR="99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0" dirty="0">
                          <a:effectLst/>
                        </a:rPr>
                        <a:t>1</a:t>
                      </a:r>
                      <a:r>
                        <a:rPr lang="cs-CZ" sz="2200" kern="0" dirty="0">
                          <a:effectLst/>
                        </a:rPr>
                        <a:t>,</a:t>
                      </a:r>
                      <a:r>
                        <a:rPr lang="en-GB" sz="2200" kern="0" dirty="0">
                          <a:effectLst/>
                        </a:rPr>
                        <a:t>41</a:t>
                      </a:r>
                      <a:endParaRPr lang="cs-CZ" sz="2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831" marR="99831" marT="0" marB="0" anchor="ctr"/>
                </a:tc>
                <a:extLst>
                  <a:ext uri="{0D108BD9-81ED-4DB2-BD59-A6C34878D82A}">
                    <a16:rowId xmlns:a16="http://schemas.microsoft.com/office/drawing/2014/main" val="1671306032"/>
                  </a:ext>
                </a:extLst>
              </a:tr>
              <a:tr h="6226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0" dirty="0">
                          <a:effectLst/>
                        </a:rPr>
                        <a:t>30-39</a:t>
                      </a:r>
                      <a:endParaRPr lang="cs-CZ" sz="2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831" marR="99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0" dirty="0">
                          <a:effectLst/>
                        </a:rPr>
                        <a:t>1</a:t>
                      </a:r>
                      <a:r>
                        <a:rPr lang="cs-CZ" sz="2200" kern="0" dirty="0">
                          <a:effectLst/>
                        </a:rPr>
                        <a:t>, </a:t>
                      </a:r>
                      <a:r>
                        <a:rPr lang="en-GB" sz="2200" kern="0" dirty="0">
                          <a:effectLst/>
                        </a:rPr>
                        <a:t>13</a:t>
                      </a:r>
                      <a:endParaRPr lang="cs-CZ" sz="2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831" marR="99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0" dirty="0">
                          <a:effectLst/>
                        </a:rPr>
                        <a:t>0</a:t>
                      </a:r>
                      <a:r>
                        <a:rPr lang="cs-CZ" sz="2200" kern="0" dirty="0">
                          <a:effectLst/>
                        </a:rPr>
                        <a:t>, </a:t>
                      </a:r>
                      <a:r>
                        <a:rPr lang="en-GB" sz="2200" kern="0" dirty="0">
                          <a:effectLst/>
                        </a:rPr>
                        <a:t>96</a:t>
                      </a:r>
                      <a:endParaRPr lang="cs-CZ" sz="2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831" marR="99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0" dirty="0">
                          <a:effectLst/>
                        </a:rPr>
                        <a:t>1</a:t>
                      </a:r>
                      <a:r>
                        <a:rPr lang="cs-CZ" sz="2200" kern="0" dirty="0">
                          <a:effectLst/>
                        </a:rPr>
                        <a:t>, </a:t>
                      </a:r>
                      <a:r>
                        <a:rPr lang="en-GB" sz="2200" kern="0" dirty="0">
                          <a:effectLst/>
                        </a:rPr>
                        <a:t>32</a:t>
                      </a:r>
                      <a:endParaRPr lang="cs-CZ" sz="2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831" marR="99831" marT="0" marB="0" anchor="ctr"/>
                </a:tc>
                <a:extLst>
                  <a:ext uri="{0D108BD9-81ED-4DB2-BD59-A6C34878D82A}">
                    <a16:rowId xmlns:a16="http://schemas.microsoft.com/office/drawing/2014/main" val="3061964737"/>
                  </a:ext>
                </a:extLst>
              </a:tr>
              <a:tr h="6226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0" dirty="0">
                          <a:effectLst/>
                        </a:rPr>
                        <a:t>40-49</a:t>
                      </a:r>
                      <a:endParaRPr lang="cs-CZ" sz="2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831" marR="99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0" dirty="0">
                          <a:effectLst/>
                        </a:rPr>
                        <a:t>0</a:t>
                      </a:r>
                      <a:r>
                        <a:rPr lang="cs-CZ" sz="2200" kern="0" dirty="0">
                          <a:effectLst/>
                        </a:rPr>
                        <a:t>, </a:t>
                      </a:r>
                      <a:r>
                        <a:rPr lang="en-GB" sz="2200" kern="0" dirty="0">
                          <a:effectLst/>
                        </a:rPr>
                        <a:t>95</a:t>
                      </a:r>
                      <a:endParaRPr lang="cs-CZ" sz="2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831" marR="99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0" dirty="0">
                          <a:effectLst/>
                        </a:rPr>
                        <a:t>0</a:t>
                      </a:r>
                      <a:r>
                        <a:rPr lang="cs-CZ" sz="2200" kern="0" dirty="0">
                          <a:effectLst/>
                        </a:rPr>
                        <a:t>, </a:t>
                      </a:r>
                      <a:r>
                        <a:rPr lang="en-GB" sz="2200" kern="0" dirty="0">
                          <a:effectLst/>
                        </a:rPr>
                        <a:t>83</a:t>
                      </a:r>
                      <a:endParaRPr lang="cs-CZ" sz="2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831" marR="99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0" dirty="0">
                          <a:effectLst/>
                        </a:rPr>
                        <a:t>1</a:t>
                      </a:r>
                      <a:r>
                        <a:rPr lang="cs-CZ" sz="2200" kern="0" dirty="0">
                          <a:effectLst/>
                        </a:rPr>
                        <a:t>, </a:t>
                      </a:r>
                      <a:r>
                        <a:rPr lang="en-GB" sz="2200" kern="0" dirty="0">
                          <a:effectLst/>
                        </a:rPr>
                        <a:t>09</a:t>
                      </a:r>
                      <a:endParaRPr lang="cs-CZ" sz="2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831" marR="99831" marT="0" marB="0" anchor="ctr"/>
                </a:tc>
                <a:extLst>
                  <a:ext uri="{0D108BD9-81ED-4DB2-BD59-A6C34878D82A}">
                    <a16:rowId xmlns:a16="http://schemas.microsoft.com/office/drawing/2014/main" val="3949376355"/>
                  </a:ext>
                </a:extLst>
              </a:tr>
              <a:tr h="6226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0" dirty="0">
                          <a:effectLst/>
                        </a:rPr>
                        <a:t>50-54</a:t>
                      </a:r>
                      <a:endParaRPr lang="cs-CZ" sz="2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831" marR="99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0" dirty="0">
                          <a:effectLst/>
                        </a:rPr>
                        <a:t>1</a:t>
                      </a:r>
                      <a:r>
                        <a:rPr lang="cs-CZ" sz="2200" kern="0" dirty="0">
                          <a:effectLst/>
                        </a:rPr>
                        <a:t>, </a:t>
                      </a:r>
                      <a:r>
                        <a:rPr lang="en-GB" sz="2200" kern="0" dirty="0">
                          <a:effectLst/>
                        </a:rPr>
                        <a:t>04</a:t>
                      </a:r>
                      <a:endParaRPr lang="cs-CZ" sz="2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831" marR="99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0" dirty="0">
                          <a:effectLst/>
                        </a:rPr>
                        <a:t>0</a:t>
                      </a:r>
                      <a:r>
                        <a:rPr lang="cs-CZ" sz="2200" kern="0" dirty="0">
                          <a:effectLst/>
                        </a:rPr>
                        <a:t>, </a:t>
                      </a:r>
                      <a:r>
                        <a:rPr lang="en-GB" sz="2200" kern="0" dirty="0">
                          <a:effectLst/>
                        </a:rPr>
                        <a:t>87</a:t>
                      </a:r>
                      <a:endParaRPr lang="cs-CZ" sz="2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831" marR="99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0" dirty="0">
                          <a:effectLst/>
                        </a:rPr>
                        <a:t>1</a:t>
                      </a:r>
                      <a:r>
                        <a:rPr lang="cs-CZ" sz="2200" kern="0" dirty="0">
                          <a:effectLst/>
                        </a:rPr>
                        <a:t>, </a:t>
                      </a:r>
                      <a:r>
                        <a:rPr lang="en-GB" sz="2200" kern="0" dirty="0">
                          <a:effectLst/>
                        </a:rPr>
                        <a:t>25</a:t>
                      </a:r>
                      <a:endParaRPr lang="cs-CZ" sz="2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831" marR="99831" marT="0" marB="0" anchor="ctr"/>
                </a:tc>
                <a:extLst>
                  <a:ext uri="{0D108BD9-81ED-4DB2-BD59-A6C34878D82A}">
                    <a16:rowId xmlns:a16="http://schemas.microsoft.com/office/drawing/2014/main" val="1328633754"/>
                  </a:ext>
                </a:extLst>
              </a:tr>
              <a:tr h="6226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0" dirty="0">
                          <a:effectLst/>
                        </a:rPr>
                        <a:t>55-59</a:t>
                      </a:r>
                      <a:endParaRPr lang="cs-CZ" sz="2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831" marR="99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0" dirty="0">
                          <a:effectLst/>
                        </a:rPr>
                        <a:t>1</a:t>
                      </a:r>
                      <a:r>
                        <a:rPr lang="cs-CZ" sz="2200" kern="0" dirty="0">
                          <a:effectLst/>
                        </a:rPr>
                        <a:t>, </a:t>
                      </a:r>
                      <a:r>
                        <a:rPr lang="en-GB" sz="2200" kern="0" dirty="0">
                          <a:effectLst/>
                        </a:rPr>
                        <a:t>3</a:t>
                      </a:r>
                      <a:r>
                        <a:rPr lang="cs-CZ" sz="2200" kern="0" dirty="0">
                          <a:effectLst/>
                        </a:rPr>
                        <a:t>**</a:t>
                      </a:r>
                      <a:endParaRPr lang="cs-CZ" sz="2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831" marR="99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0" dirty="0">
                          <a:effectLst/>
                        </a:rPr>
                        <a:t>1</a:t>
                      </a:r>
                      <a:r>
                        <a:rPr lang="cs-CZ" sz="2200" kern="0" dirty="0">
                          <a:effectLst/>
                        </a:rPr>
                        <a:t>, </a:t>
                      </a:r>
                      <a:r>
                        <a:rPr lang="en-GB" sz="2200" kern="0" dirty="0">
                          <a:effectLst/>
                        </a:rPr>
                        <a:t>08</a:t>
                      </a:r>
                      <a:endParaRPr lang="cs-CZ" sz="2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831" marR="99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0" dirty="0">
                          <a:effectLst/>
                        </a:rPr>
                        <a:t>1</a:t>
                      </a:r>
                      <a:r>
                        <a:rPr lang="cs-CZ" sz="2200" kern="0" dirty="0">
                          <a:effectLst/>
                        </a:rPr>
                        <a:t>, </a:t>
                      </a:r>
                      <a:r>
                        <a:rPr lang="en-GB" sz="2200" kern="0" dirty="0">
                          <a:effectLst/>
                        </a:rPr>
                        <a:t>57</a:t>
                      </a:r>
                      <a:endParaRPr lang="cs-CZ" sz="2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831" marR="99831" marT="0" marB="0" anchor="ctr"/>
                </a:tc>
                <a:extLst>
                  <a:ext uri="{0D108BD9-81ED-4DB2-BD59-A6C34878D82A}">
                    <a16:rowId xmlns:a16="http://schemas.microsoft.com/office/drawing/2014/main" val="128763017"/>
                  </a:ext>
                </a:extLst>
              </a:tr>
              <a:tr h="6226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0" dirty="0">
                          <a:effectLst/>
                        </a:rPr>
                        <a:t>60+</a:t>
                      </a:r>
                      <a:endParaRPr lang="cs-CZ" sz="2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831" marR="99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0" dirty="0">
                          <a:effectLst/>
                        </a:rPr>
                        <a:t>1</a:t>
                      </a:r>
                      <a:r>
                        <a:rPr lang="cs-CZ" sz="2200" kern="0" dirty="0">
                          <a:effectLst/>
                        </a:rPr>
                        <a:t>, </a:t>
                      </a:r>
                      <a:r>
                        <a:rPr lang="en-GB" sz="2200" kern="0" dirty="0">
                          <a:effectLst/>
                        </a:rPr>
                        <a:t>39</a:t>
                      </a:r>
                      <a:endParaRPr lang="cs-CZ" sz="2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831" marR="99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0" dirty="0">
                          <a:effectLst/>
                        </a:rPr>
                        <a:t>0</a:t>
                      </a:r>
                      <a:r>
                        <a:rPr lang="cs-CZ" sz="2200" kern="0" dirty="0">
                          <a:effectLst/>
                        </a:rPr>
                        <a:t>, </a:t>
                      </a:r>
                      <a:r>
                        <a:rPr lang="en-GB" sz="2200" kern="0" dirty="0">
                          <a:effectLst/>
                        </a:rPr>
                        <a:t>79</a:t>
                      </a:r>
                      <a:endParaRPr lang="cs-CZ" sz="2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831" marR="99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0" dirty="0">
                          <a:effectLst/>
                        </a:rPr>
                        <a:t>2</a:t>
                      </a:r>
                      <a:r>
                        <a:rPr lang="cs-CZ" sz="2200" kern="0" dirty="0">
                          <a:effectLst/>
                        </a:rPr>
                        <a:t>, </a:t>
                      </a:r>
                      <a:r>
                        <a:rPr lang="en-GB" sz="2200" kern="0" dirty="0">
                          <a:effectLst/>
                        </a:rPr>
                        <a:t>46</a:t>
                      </a:r>
                      <a:endParaRPr lang="cs-CZ" sz="2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831" marR="99831" marT="0" marB="0" anchor="ctr"/>
                </a:tc>
                <a:extLst>
                  <a:ext uri="{0D108BD9-81ED-4DB2-BD59-A6C34878D82A}">
                    <a16:rowId xmlns:a16="http://schemas.microsoft.com/office/drawing/2014/main" val="1540808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886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F4E4F01-1E6C-47A4-83ED-DC92BC4B5C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30FF9D-4DB9-407B-B605-BE072BE206C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667793E-89C7-4F08-A174-C620C5F0DA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2" y="426474"/>
            <a:ext cx="7991476" cy="768145"/>
          </a:xfrm>
        </p:spPr>
        <p:txBody>
          <a:bodyPr>
            <a:normAutofit/>
          </a:bodyPr>
          <a:lstStyle/>
          <a:p>
            <a:r>
              <a:rPr lang="cs-CZ" sz="2400" dirty="0"/>
              <a:t>Heterogenita dopadů rekvalifikací na odchody do zaměstnanosti dle věku a pohlaví (</a:t>
            </a:r>
            <a:r>
              <a:rPr lang="cs-CZ" sz="2400" dirty="0" err="1"/>
              <a:t>mediányT</a:t>
            </a:r>
            <a:r>
              <a:rPr lang="cs-CZ" sz="2400" dirty="0"/>
              <a:t>-C)</a:t>
            </a:r>
          </a:p>
          <a:p>
            <a:endParaRPr lang="cs-CZ" dirty="0"/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C0C555BC-0520-4531-943A-68CC9A895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114442"/>
              </p:ext>
            </p:extLst>
          </p:nvPr>
        </p:nvGraphicFramePr>
        <p:xfrm>
          <a:off x="1091381" y="1396999"/>
          <a:ext cx="6528618" cy="463787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176206">
                  <a:extLst>
                    <a:ext uri="{9D8B030D-6E8A-4147-A177-3AD203B41FA5}">
                      <a16:colId xmlns:a16="http://schemas.microsoft.com/office/drawing/2014/main" val="98815580"/>
                    </a:ext>
                  </a:extLst>
                </a:gridCol>
                <a:gridCol w="2176206">
                  <a:extLst>
                    <a:ext uri="{9D8B030D-6E8A-4147-A177-3AD203B41FA5}">
                      <a16:colId xmlns:a16="http://schemas.microsoft.com/office/drawing/2014/main" val="217290452"/>
                    </a:ext>
                  </a:extLst>
                </a:gridCol>
                <a:gridCol w="2176206">
                  <a:extLst>
                    <a:ext uri="{9D8B030D-6E8A-4147-A177-3AD203B41FA5}">
                      <a16:colId xmlns:a16="http://schemas.microsoft.com/office/drawing/2014/main" val="4291599634"/>
                    </a:ext>
                  </a:extLst>
                </a:gridCol>
              </a:tblGrid>
              <a:tr h="6625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Věk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Ž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744324"/>
                  </a:ext>
                </a:extLst>
              </a:tr>
              <a:tr h="6625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 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7169703"/>
                  </a:ext>
                </a:extLst>
              </a:tr>
              <a:tr h="6625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30-39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4523319"/>
                  </a:ext>
                </a:extLst>
              </a:tr>
              <a:tr h="6625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40-49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4434647"/>
                  </a:ext>
                </a:extLst>
              </a:tr>
              <a:tr h="6625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50-54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3321869"/>
                  </a:ext>
                </a:extLst>
              </a:tr>
              <a:tr h="6625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55-59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837903"/>
                  </a:ext>
                </a:extLst>
              </a:tr>
              <a:tr h="6625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 Sans ExtraLight"/>
                          <a:ea typeface="+mn-ea"/>
                          <a:cs typeface="+mn-cs"/>
                        </a:rPr>
                        <a:t>?</a:t>
                      </a: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unito Sans Extra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 Sans ExtraLigh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9332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407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785C046-0210-462A-8BA4-1F178CD508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3F308BD-ED49-4C54-9A45-18A70CE3DB3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BC4F9B8-A8BE-434B-8F8F-3FB555D797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2" y="426474"/>
            <a:ext cx="7911435" cy="703274"/>
          </a:xfrm>
        </p:spPr>
        <p:txBody>
          <a:bodyPr>
            <a:normAutofit fontScale="85000" lnSpcReduction="10000"/>
          </a:bodyPr>
          <a:lstStyle/>
          <a:p>
            <a:r>
              <a:rPr lang="cs-CZ" sz="2800" dirty="0"/>
              <a:t>Heterogenita dopadů rekvalifikací na odchody do zaměstnanosti dle věku a pohlaví (</a:t>
            </a:r>
            <a:r>
              <a:rPr lang="cs-CZ" dirty="0"/>
              <a:t>soutěžící rizika </a:t>
            </a:r>
            <a:r>
              <a:rPr lang="cs-CZ" sz="2800" dirty="0"/>
              <a:t>T/C)</a:t>
            </a:r>
          </a:p>
          <a:p>
            <a:endParaRPr lang="cs-CZ" dirty="0"/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5E6F486E-5AA7-4AEB-95EF-A452FB5B5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794230"/>
              </p:ext>
            </p:extLst>
          </p:nvPr>
        </p:nvGraphicFramePr>
        <p:xfrm>
          <a:off x="576262" y="1129748"/>
          <a:ext cx="7911435" cy="495935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637145">
                  <a:extLst>
                    <a:ext uri="{9D8B030D-6E8A-4147-A177-3AD203B41FA5}">
                      <a16:colId xmlns:a16="http://schemas.microsoft.com/office/drawing/2014/main" val="1293428970"/>
                    </a:ext>
                  </a:extLst>
                </a:gridCol>
                <a:gridCol w="2637145">
                  <a:extLst>
                    <a:ext uri="{9D8B030D-6E8A-4147-A177-3AD203B41FA5}">
                      <a16:colId xmlns:a16="http://schemas.microsoft.com/office/drawing/2014/main" val="2078972154"/>
                    </a:ext>
                  </a:extLst>
                </a:gridCol>
                <a:gridCol w="2637145">
                  <a:extLst>
                    <a:ext uri="{9D8B030D-6E8A-4147-A177-3AD203B41FA5}">
                      <a16:colId xmlns:a16="http://schemas.microsoft.com/office/drawing/2014/main" val="455688773"/>
                    </a:ext>
                  </a:extLst>
                </a:gridCol>
              </a:tblGrid>
              <a:tr h="70847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Věk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Ž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113217"/>
                  </a:ext>
                </a:extLst>
              </a:tr>
              <a:tr h="70847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 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989109"/>
                  </a:ext>
                </a:extLst>
              </a:tr>
              <a:tr h="70847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30-39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3746130"/>
                  </a:ext>
                </a:extLst>
              </a:tr>
              <a:tr h="70847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40-49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9947531"/>
                  </a:ext>
                </a:extLst>
              </a:tr>
              <a:tr h="70847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50-54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1,40 (0,98-2)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0,99 (0,8-1,22)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5892111"/>
                  </a:ext>
                </a:extLst>
              </a:tr>
              <a:tr h="70847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55-59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1,15 (0,81-1,63)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1,41**(1,12-1,78)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040861"/>
                  </a:ext>
                </a:extLst>
              </a:tr>
              <a:tr h="70847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1,34 (0,7-2,58)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1,56 (0,57-4,29)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3140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875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8727022-D96B-423A-9838-7048177CD3A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1D6B3E2-D090-4A8D-8EBF-51ACE536670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631F9A2-4714-4970-9D86-FA028AF55C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686" y="283030"/>
            <a:ext cx="8252052" cy="512616"/>
          </a:xfrm>
        </p:spPr>
        <p:txBody>
          <a:bodyPr>
            <a:noAutofit/>
          </a:bodyPr>
          <a:lstStyle/>
          <a:p>
            <a:r>
              <a:rPr lang="cs-CZ" dirty="0"/>
              <a:t>Heterogenita dopadů rekvalifikací na odchody do zaměstnanosti dle věku a vzdělání (mediány T - C)</a:t>
            </a:r>
          </a:p>
        </p:txBody>
      </p:sp>
      <p:graphicFrame>
        <p:nvGraphicFramePr>
          <p:cNvPr id="8" name="Tabulka 8">
            <a:extLst>
              <a:ext uri="{FF2B5EF4-FFF2-40B4-BE49-F238E27FC236}">
                <a16:creationId xmlns:a16="http://schemas.microsoft.com/office/drawing/2014/main" id="{55434C0B-01BD-4DA7-B799-2EF91837B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740367"/>
              </p:ext>
            </p:extLst>
          </p:nvPr>
        </p:nvGraphicFramePr>
        <p:xfrm>
          <a:off x="398205" y="1090377"/>
          <a:ext cx="8332840" cy="494449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66568">
                  <a:extLst>
                    <a:ext uri="{9D8B030D-6E8A-4147-A177-3AD203B41FA5}">
                      <a16:colId xmlns:a16="http://schemas.microsoft.com/office/drawing/2014/main" val="3563062137"/>
                    </a:ext>
                  </a:extLst>
                </a:gridCol>
                <a:gridCol w="1666568">
                  <a:extLst>
                    <a:ext uri="{9D8B030D-6E8A-4147-A177-3AD203B41FA5}">
                      <a16:colId xmlns:a16="http://schemas.microsoft.com/office/drawing/2014/main" val="1628490699"/>
                    </a:ext>
                  </a:extLst>
                </a:gridCol>
                <a:gridCol w="1666568">
                  <a:extLst>
                    <a:ext uri="{9D8B030D-6E8A-4147-A177-3AD203B41FA5}">
                      <a16:colId xmlns:a16="http://schemas.microsoft.com/office/drawing/2014/main" val="1827331242"/>
                    </a:ext>
                  </a:extLst>
                </a:gridCol>
                <a:gridCol w="1666568">
                  <a:extLst>
                    <a:ext uri="{9D8B030D-6E8A-4147-A177-3AD203B41FA5}">
                      <a16:colId xmlns:a16="http://schemas.microsoft.com/office/drawing/2014/main" val="2845039433"/>
                    </a:ext>
                  </a:extLst>
                </a:gridCol>
                <a:gridCol w="1666568">
                  <a:extLst>
                    <a:ext uri="{9D8B030D-6E8A-4147-A177-3AD203B41FA5}">
                      <a16:colId xmlns:a16="http://schemas.microsoft.com/office/drawing/2014/main" val="290607251"/>
                    </a:ext>
                  </a:extLst>
                </a:gridCol>
              </a:tblGrid>
              <a:tr h="70635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Věk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ZŠ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SŠ bez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SŠ s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VŠ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03164"/>
                  </a:ext>
                </a:extLst>
              </a:tr>
              <a:tr h="70635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 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406956"/>
                  </a:ext>
                </a:extLst>
              </a:tr>
              <a:tr h="70635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30-39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62335"/>
                  </a:ext>
                </a:extLst>
              </a:tr>
              <a:tr h="70635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40-49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-712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22559"/>
                  </a:ext>
                </a:extLst>
              </a:tr>
              <a:tr h="70635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50-54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-154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793181"/>
                  </a:ext>
                </a:extLst>
              </a:tr>
              <a:tr h="70635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55-59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 Sans ExtraLight"/>
                          <a:ea typeface="+mn-ea"/>
                          <a:cs typeface="+mn-cs"/>
                        </a:rPr>
                        <a:t>?</a:t>
                      </a: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unito Sans Extra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 Sans ExtraLigh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-64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-64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497562"/>
                  </a:ext>
                </a:extLst>
              </a:tr>
              <a:tr h="70635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60+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 Sans ExtraLight"/>
                          <a:ea typeface="+mn-ea"/>
                          <a:cs typeface="+mn-cs"/>
                        </a:rPr>
                        <a:t>?</a:t>
                      </a: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unito Sans Extra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 Sans ExtraLight"/>
                          <a:ea typeface="+mn-ea"/>
                          <a:cs typeface="+mn-cs"/>
                        </a:rPr>
                        <a:t>?</a:t>
                      </a: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unito Sans Extra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 Sans ExtraLigh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930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652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621D3DC-25BF-4E8A-80C3-A74CE53CA3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A9C3F5D-706B-4C50-B6A4-473B3BAB766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3BB2BF1D-F520-4CD5-AEB2-E0B6A0FFA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284857"/>
              </p:ext>
            </p:extLst>
          </p:nvPr>
        </p:nvGraphicFramePr>
        <p:xfrm>
          <a:off x="359229" y="925286"/>
          <a:ext cx="8360225" cy="516381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72045">
                  <a:extLst>
                    <a:ext uri="{9D8B030D-6E8A-4147-A177-3AD203B41FA5}">
                      <a16:colId xmlns:a16="http://schemas.microsoft.com/office/drawing/2014/main" val="1456255904"/>
                    </a:ext>
                  </a:extLst>
                </a:gridCol>
                <a:gridCol w="1672045">
                  <a:extLst>
                    <a:ext uri="{9D8B030D-6E8A-4147-A177-3AD203B41FA5}">
                      <a16:colId xmlns:a16="http://schemas.microsoft.com/office/drawing/2014/main" val="1880114104"/>
                    </a:ext>
                  </a:extLst>
                </a:gridCol>
                <a:gridCol w="1672045">
                  <a:extLst>
                    <a:ext uri="{9D8B030D-6E8A-4147-A177-3AD203B41FA5}">
                      <a16:colId xmlns:a16="http://schemas.microsoft.com/office/drawing/2014/main" val="3535724159"/>
                    </a:ext>
                  </a:extLst>
                </a:gridCol>
                <a:gridCol w="1672045">
                  <a:extLst>
                    <a:ext uri="{9D8B030D-6E8A-4147-A177-3AD203B41FA5}">
                      <a16:colId xmlns:a16="http://schemas.microsoft.com/office/drawing/2014/main" val="2641469603"/>
                    </a:ext>
                  </a:extLst>
                </a:gridCol>
                <a:gridCol w="1672045">
                  <a:extLst>
                    <a:ext uri="{9D8B030D-6E8A-4147-A177-3AD203B41FA5}">
                      <a16:colId xmlns:a16="http://schemas.microsoft.com/office/drawing/2014/main" val="862873977"/>
                    </a:ext>
                  </a:extLst>
                </a:gridCol>
              </a:tblGrid>
              <a:tr h="7376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Věk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ZŠ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SŠ bez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SŠ s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VŠ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129768"/>
                  </a:ext>
                </a:extLst>
              </a:tr>
              <a:tr h="7376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 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9403483"/>
                  </a:ext>
                </a:extLst>
              </a:tr>
              <a:tr h="7376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30-39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0707488"/>
                  </a:ext>
                </a:extLst>
              </a:tr>
              <a:tr h="7376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40-49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8834843"/>
                  </a:ext>
                </a:extLst>
              </a:tr>
              <a:tr h="7376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50-54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1,68 (0,83-3,39)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1,22 (0,94-1,57)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0,84 (0,63-1,13)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0,93 (0,51-1,71)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329550"/>
                  </a:ext>
                </a:extLst>
              </a:tr>
              <a:tr h="7376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55-59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1,65 (0,95-2,87)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1,42* (1,04-1,92)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1,18 (0,87-1,61)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 (0,64-1,89)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3795762"/>
                  </a:ext>
                </a:extLst>
              </a:tr>
              <a:tr h="7376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60+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2,55 (0,5-13,04)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1,17 (0,54-2,52)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1,37 (0,51-3,7)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2,57 (0,19-34,38)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525464"/>
                  </a:ext>
                </a:extLst>
              </a:tr>
            </a:tbl>
          </a:graphicData>
        </a:graphic>
      </p:graphicFrame>
      <p:sp>
        <p:nvSpPr>
          <p:cNvPr id="8" name="Zástupný text 5">
            <a:extLst>
              <a:ext uri="{FF2B5EF4-FFF2-40B4-BE49-F238E27FC236}">
                <a16:creationId xmlns:a16="http://schemas.microsoft.com/office/drawing/2014/main" id="{233BCF77-CE6E-44A7-A507-A4B398200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229" y="256282"/>
            <a:ext cx="8730343" cy="512616"/>
          </a:xfrm>
        </p:spPr>
        <p:txBody>
          <a:bodyPr>
            <a:noAutofit/>
          </a:bodyPr>
          <a:lstStyle/>
          <a:p>
            <a:r>
              <a:rPr lang="cs-CZ" sz="2400" dirty="0"/>
              <a:t>Heterogenita dopadů rekvalifikací na odchody do zaměstnanosti dle věku a vzdělání (soutěžící rizika T/C)</a:t>
            </a:r>
          </a:p>
        </p:txBody>
      </p:sp>
    </p:spTree>
    <p:extLst>
      <p:ext uri="{BB962C8B-B14F-4D97-AF65-F5344CB8AC3E}">
        <p14:creationId xmlns:p14="http://schemas.microsoft.com/office/powerpoint/2010/main" val="4054115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5833BC1-B4A9-4090-9120-CE804ED536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81CE618-294B-4E94-949C-F2CD11427B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ED0484E-A391-4874-A0DA-E2FECDE439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2" y="426473"/>
            <a:ext cx="7991476" cy="709149"/>
          </a:xfrm>
        </p:spPr>
        <p:txBody>
          <a:bodyPr>
            <a:normAutofit fontScale="77500" lnSpcReduction="20000"/>
          </a:bodyPr>
          <a:lstStyle/>
          <a:p>
            <a:r>
              <a:rPr lang="cs-CZ" sz="2800" dirty="0"/>
              <a:t>Heterogenita dopadů rekvalifikací na odchody do zaměstnanosti dle věku a zdravotního stavu (</a:t>
            </a:r>
            <a:r>
              <a:rPr lang="cs-CZ" sz="2800" dirty="0" err="1"/>
              <a:t>mediányT</a:t>
            </a:r>
            <a:r>
              <a:rPr lang="cs-CZ" dirty="0"/>
              <a:t>-</a:t>
            </a:r>
            <a:r>
              <a:rPr lang="cs-CZ" sz="2800" dirty="0"/>
              <a:t>C)</a:t>
            </a:r>
          </a:p>
          <a:p>
            <a:endParaRPr lang="cs-CZ" dirty="0"/>
          </a:p>
        </p:txBody>
      </p:sp>
      <p:graphicFrame>
        <p:nvGraphicFramePr>
          <p:cNvPr id="8" name="Tabulka 8">
            <a:extLst>
              <a:ext uri="{FF2B5EF4-FFF2-40B4-BE49-F238E27FC236}">
                <a16:creationId xmlns:a16="http://schemas.microsoft.com/office/drawing/2014/main" id="{7F034804-8164-4B4D-A8A9-A1C263D8B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522064"/>
              </p:ext>
            </p:extLst>
          </p:nvPr>
        </p:nvGraphicFramePr>
        <p:xfrm>
          <a:off x="685799" y="1135622"/>
          <a:ext cx="7595418" cy="489646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531806">
                  <a:extLst>
                    <a:ext uri="{9D8B030D-6E8A-4147-A177-3AD203B41FA5}">
                      <a16:colId xmlns:a16="http://schemas.microsoft.com/office/drawing/2014/main" val="4041401897"/>
                    </a:ext>
                  </a:extLst>
                </a:gridCol>
                <a:gridCol w="2531806">
                  <a:extLst>
                    <a:ext uri="{9D8B030D-6E8A-4147-A177-3AD203B41FA5}">
                      <a16:colId xmlns:a16="http://schemas.microsoft.com/office/drawing/2014/main" val="2496703050"/>
                    </a:ext>
                  </a:extLst>
                </a:gridCol>
                <a:gridCol w="2531806">
                  <a:extLst>
                    <a:ext uri="{9D8B030D-6E8A-4147-A177-3AD203B41FA5}">
                      <a16:colId xmlns:a16="http://schemas.microsoft.com/office/drawing/2014/main" val="1801262553"/>
                    </a:ext>
                  </a:extLst>
                </a:gridCol>
              </a:tblGrid>
              <a:tr h="6994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Věk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Zdravý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 obtížemi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1537806"/>
                  </a:ext>
                </a:extLst>
              </a:tr>
              <a:tr h="6994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 &lt; 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0777010"/>
                  </a:ext>
                </a:extLst>
              </a:tr>
              <a:tr h="6994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 30-39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20850"/>
                  </a:ext>
                </a:extLst>
              </a:tr>
              <a:tr h="6994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 40-49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414395"/>
                  </a:ext>
                </a:extLst>
              </a:tr>
              <a:tr h="6994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 50-54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-286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4862149"/>
                  </a:ext>
                </a:extLst>
              </a:tr>
              <a:tr h="6994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 55-59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?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9095203"/>
                  </a:ext>
                </a:extLst>
              </a:tr>
              <a:tr h="6994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 60+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?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2549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716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36D11EE-FF30-43CC-BE04-6C5137C38B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5C1E262-80A3-4DD0-9B1F-4B70A5449E1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0F57AF3-426D-4480-945A-716AB1209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2" y="426474"/>
            <a:ext cx="7991474" cy="677096"/>
          </a:xfrm>
        </p:spPr>
        <p:txBody>
          <a:bodyPr>
            <a:normAutofit fontScale="62500" lnSpcReduction="20000"/>
          </a:bodyPr>
          <a:lstStyle/>
          <a:p>
            <a:r>
              <a:rPr lang="cs-CZ" sz="3400" dirty="0"/>
              <a:t>Heterogenita dopadů rekvalifikací na odchody do zaměstnanosti dle věku a zdravotního stavu (soutěžící rizika T/C)</a:t>
            </a:r>
          </a:p>
          <a:p>
            <a:endParaRPr lang="cs-CZ" dirty="0"/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553BF28A-9F52-4247-A609-A0DFE9AEF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904962"/>
              </p:ext>
            </p:extLst>
          </p:nvPr>
        </p:nvGraphicFramePr>
        <p:xfrm>
          <a:off x="488846" y="1201994"/>
          <a:ext cx="7991475" cy="505593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663825">
                  <a:extLst>
                    <a:ext uri="{9D8B030D-6E8A-4147-A177-3AD203B41FA5}">
                      <a16:colId xmlns:a16="http://schemas.microsoft.com/office/drawing/2014/main" val="2380917741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3527863092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333823162"/>
                    </a:ext>
                  </a:extLst>
                </a:gridCol>
              </a:tblGrid>
              <a:tr h="7222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Věk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Zdraví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 obtížemi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82524"/>
                  </a:ext>
                </a:extLst>
              </a:tr>
              <a:tr h="7222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 &lt; 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2708318"/>
                  </a:ext>
                </a:extLst>
              </a:tr>
              <a:tr h="7222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 30-39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8325882"/>
                  </a:ext>
                </a:extLst>
              </a:tr>
              <a:tr h="7222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 40-49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3570225"/>
                  </a:ext>
                </a:extLst>
              </a:tr>
              <a:tr h="7222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 50-54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0,96 (0,75 – 1,22)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1,22 (0,93 – 1,59)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2685893"/>
                  </a:ext>
                </a:extLst>
              </a:tr>
              <a:tr h="7222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 55-59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1,01 (0,77 – 1,31)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1,65*** (1,26 – 2,17)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3653327"/>
                  </a:ext>
                </a:extLst>
              </a:tr>
              <a:tr h="7222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 60+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0,8 (0,36 – 1,8)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2,26* (1,02 – 4,99)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6747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04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62B8A08-A006-4CEA-814B-C4850DCBA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A00024B-A019-4AEF-B6B9-6657A7C89D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just"/>
            <a:r>
              <a:rPr lang="cs-CZ" sz="2000" dirty="0">
                <a:effectLst/>
                <a:latin typeface="Nunito Sans ExtraLight" pitchFamily="2" charset="-18"/>
                <a:ea typeface="Times New Roman" panose="02020603050405020304" pitchFamily="18" charset="0"/>
              </a:rPr>
              <a:t>u starších osob nízká pravděpodobnost tranzice „zaměstnání – ÚP“ ale i nízká pravděpodobnost tranzice opačné</a:t>
            </a:r>
          </a:p>
          <a:p>
            <a:pPr marL="0" indent="0" algn="just">
              <a:buNone/>
            </a:pPr>
            <a:endParaRPr lang="cs-CZ" sz="2000" dirty="0">
              <a:effectLst/>
              <a:latin typeface="Nunito Sans ExtraLight" pitchFamily="2" charset="-18"/>
              <a:ea typeface="Times New Roman" panose="02020603050405020304" pitchFamily="18" charset="0"/>
            </a:endParaRPr>
          </a:p>
          <a:p>
            <a:pPr algn="just"/>
            <a:r>
              <a:rPr lang="cs-CZ" sz="2000" dirty="0">
                <a:latin typeface="Nunito Sans ExtraLight" pitchFamily="2" charset="-18"/>
                <a:ea typeface="Times New Roman" panose="02020603050405020304" pitchFamily="18" charset="0"/>
              </a:rPr>
              <a:t>S rostoucím věkem výrazně klesá šance nalezení nedotovaného zaměstnání</a:t>
            </a:r>
          </a:p>
          <a:p>
            <a:pPr marL="0" indent="0" algn="just">
              <a:buNone/>
            </a:pPr>
            <a:endParaRPr lang="cs-CZ" sz="2000" dirty="0">
              <a:latin typeface="Nunito Sans ExtraLight" pitchFamily="2" charset="-18"/>
              <a:ea typeface="Times New Roman" panose="02020603050405020304" pitchFamily="18" charset="0"/>
            </a:endParaRPr>
          </a:p>
          <a:p>
            <a:pPr algn="just"/>
            <a:r>
              <a:rPr lang="cs-CZ" sz="2000" dirty="0">
                <a:latin typeface="Nunito Sans ExtraLight" pitchFamily="2" charset="-18"/>
                <a:ea typeface="Times New Roman" panose="02020603050405020304" pitchFamily="18" charset="0"/>
              </a:rPr>
              <a:t>Šance nalézt zaměstnání prudce klesá u uchazečů 60+</a:t>
            </a:r>
          </a:p>
          <a:p>
            <a:pPr marL="0" indent="0" algn="just">
              <a:buNone/>
            </a:pPr>
            <a:endParaRPr lang="cs-CZ" sz="2000" dirty="0">
              <a:latin typeface="Nunito Sans ExtraLight" pitchFamily="2" charset="-18"/>
              <a:ea typeface="Times New Roman" panose="02020603050405020304" pitchFamily="18" charset="0"/>
            </a:endParaRPr>
          </a:p>
          <a:p>
            <a:pPr algn="just"/>
            <a:r>
              <a:rPr lang="cs-CZ" sz="2000" dirty="0">
                <a:effectLst/>
                <a:latin typeface="Nunito Sans ExtraLight" pitchFamily="2" charset="-18"/>
                <a:ea typeface="Times New Roman" panose="02020603050405020304" pitchFamily="18" charset="0"/>
              </a:rPr>
              <a:t>Přestože u části starších osob nelze odchodu do neaktivity zcela zabránit (zdravotní stav, obtížnost pracovního uplatnění, rodinná situace), je zapotřebí zjistit, které nástroje APZ jsou pro ně nejefektivnější APZ, aby nedošlo k jejich definitivnímu vytlačení z trhu práce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A8D5DD8B-85C3-4C95-BEEE-75791D801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Úvod (1)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1740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39A2297-3222-510D-A5D8-F53787553B4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AE6FC79-211B-DEF8-DEDD-718174A060B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7C7369A-ACFB-38C7-30B6-75F66269E8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1" y="323060"/>
            <a:ext cx="8368956" cy="365125"/>
          </a:xfrm>
        </p:spPr>
        <p:txBody>
          <a:bodyPr>
            <a:noAutofit/>
          </a:bodyPr>
          <a:lstStyle/>
          <a:p>
            <a:r>
              <a:rPr lang="cs-CZ" sz="2000" dirty="0"/>
              <a:t>Vliv vybraných programových charakteristik na odchod do zaměstnání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89AA2A1B-4C63-CE1C-F748-0FE060248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052814"/>
              </p:ext>
            </p:extLst>
          </p:nvPr>
        </p:nvGraphicFramePr>
        <p:xfrm>
          <a:off x="586409" y="795645"/>
          <a:ext cx="7981327" cy="5436181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114661">
                  <a:extLst>
                    <a:ext uri="{9D8B030D-6E8A-4147-A177-3AD203B41FA5}">
                      <a16:colId xmlns:a16="http://schemas.microsoft.com/office/drawing/2014/main" val="2496153641"/>
                    </a:ext>
                  </a:extLst>
                </a:gridCol>
                <a:gridCol w="1891405">
                  <a:extLst>
                    <a:ext uri="{9D8B030D-6E8A-4147-A177-3AD203B41FA5}">
                      <a16:colId xmlns:a16="http://schemas.microsoft.com/office/drawing/2014/main" val="77735528"/>
                    </a:ext>
                  </a:extLst>
                </a:gridCol>
                <a:gridCol w="1523949">
                  <a:extLst>
                    <a:ext uri="{9D8B030D-6E8A-4147-A177-3AD203B41FA5}">
                      <a16:colId xmlns:a16="http://schemas.microsoft.com/office/drawing/2014/main" val="3006969068"/>
                    </a:ext>
                  </a:extLst>
                </a:gridCol>
                <a:gridCol w="1451312">
                  <a:extLst>
                    <a:ext uri="{9D8B030D-6E8A-4147-A177-3AD203B41FA5}">
                      <a16:colId xmlns:a16="http://schemas.microsoft.com/office/drawing/2014/main" val="3150237309"/>
                    </a:ext>
                  </a:extLst>
                </a:gridCol>
              </a:tblGrid>
              <a:tr h="4190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600" kern="0" dirty="0">
                          <a:effectLst/>
                        </a:rPr>
                        <a:t> Proměnné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600" kern="0" dirty="0">
                          <a:effectLst/>
                        </a:rPr>
                        <a:t>SHR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600" kern="0" dirty="0">
                          <a:effectLst/>
                        </a:rPr>
                        <a:t>C.I.</a:t>
                      </a:r>
                      <a:r>
                        <a:rPr lang="en-GB" sz="1600" kern="0" dirty="0">
                          <a:effectLst/>
                        </a:rPr>
                        <a:t>95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301349"/>
                  </a:ext>
                </a:extLst>
              </a:tr>
              <a:tr h="2787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 dirty="0">
                          <a:effectLst/>
                        </a:rPr>
                        <a:t>30-39</a:t>
                      </a:r>
                      <a:r>
                        <a:rPr lang="cs-CZ" sz="1600" kern="0" dirty="0">
                          <a:effectLst/>
                        </a:rPr>
                        <a:t> (do 29 </a:t>
                      </a:r>
                      <a:r>
                        <a:rPr lang="cs-CZ" sz="1600" kern="0" dirty="0" err="1">
                          <a:effectLst/>
                        </a:rPr>
                        <a:t>ref</a:t>
                      </a:r>
                      <a:r>
                        <a:rPr lang="cs-CZ" sz="1600" kern="0" dirty="0">
                          <a:effectLst/>
                        </a:rPr>
                        <a:t>.)</a:t>
                      </a:r>
                      <a:r>
                        <a:rPr lang="en-GB" sz="1600" kern="0" dirty="0">
                          <a:effectLst/>
                        </a:rPr>
                        <a:t> 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0.91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0.74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1.10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935106"/>
                  </a:ext>
                </a:extLst>
              </a:tr>
              <a:tr h="2787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 dirty="0">
                          <a:effectLst/>
                        </a:rPr>
                        <a:t>40-49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1.03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0.85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1.24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9766657"/>
                  </a:ext>
                </a:extLst>
              </a:tr>
              <a:tr h="2787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 dirty="0">
                          <a:effectLst/>
                        </a:rPr>
                        <a:t>50-54 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0.99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0.79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1.22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0483512"/>
                  </a:ext>
                </a:extLst>
              </a:tr>
              <a:tr h="2787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 dirty="0">
                          <a:effectLst/>
                        </a:rPr>
                        <a:t>55-59 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0.74***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0.59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0.92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2675531"/>
                  </a:ext>
                </a:extLst>
              </a:tr>
              <a:tr h="2787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 dirty="0">
                          <a:effectLst/>
                        </a:rPr>
                        <a:t>60+ 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0.27***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0.17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0.42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26434"/>
                  </a:ext>
                </a:extLst>
              </a:tr>
              <a:tr h="2787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600" kern="0" dirty="0">
                          <a:effectLst/>
                        </a:rPr>
                        <a:t>Úspěšné dokončení programu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1.34***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1.20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1.50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7002181"/>
                  </a:ext>
                </a:extLst>
              </a:tr>
              <a:tr h="2787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600" kern="0" dirty="0">
                          <a:effectLst/>
                        </a:rPr>
                        <a:t>Podpora v nezaměstnanosti </a:t>
                      </a:r>
                      <a:r>
                        <a:rPr lang="en-GB" sz="1600" kern="0" dirty="0">
                          <a:effectLst/>
                        </a:rPr>
                        <a:t>(2)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0.87*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0.77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1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3655352"/>
                  </a:ext>
                </a:extLst>
              </a:tr>
              <a:tr h="2787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600" kern="0" dirty="0">
                          <a:effectLst/>
                        </a:rPr>
                        <a:t>Podpora v nezaměstnanosti </a:t>
                      </a:r>
                      <a:r>
                        <a:rPr lang="en-GB" sz="1600" kern="0" dirty="0">
                          <a:effectLst/>
                        </a:rPr>
                        <a:t>(3)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0.48***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0.42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0.56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1531276"/>
                  </a:ext>
                </a:extLst>
              </a:tr>
              <a:tr h="2787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600" kern="0" dirty="0">
                          <a:effectLst/>
                        </a:rPr>
                        <a:t>Délka programu </a:t>
                      </a:r>
                      <a:r>
                        <a:rPr lang="en-GB" sz="1600" kern="0" dirty="0">
                          <a:effectLst/>
                        </a:rPr>
                        <a:t>(2)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effectLst/>
                        </a:rPr>
                        <a:t>1.09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0.94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1.28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6361903"/>
                  </a:ext>
                </a:extLst>
              </a:tr>
              <a:tr h="2787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600" kern="0" dirty="0">
                          <a:effectLst/>
                        </a:rPr>
                        <a:t>Délka programu</a:t>
                      </a:r>
                      <a:r>
                        <a:rPr lang="en-GB" sz="1600" kern="0" dirty="0">
                          <a:effectLst/>
                        </a:rPr>
                        <a:t> (3)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1.10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0.90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 kern="0">
                          <a:effectLst/>
                        </a:rPr>
                        <a:t>1.34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2488946"/>
                  </a:ext>
                </a:extLst>
              </a:tr>
              <a:tr h="2787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600" kern="0" dirty="0">
                          <a:effectLst/>
                        </a:rPr>
                        <a:t>Délka programu</a:t>
                      </a:r>
                      <a:r>
                        <a:rPr lang="en-GB" sz="1600" kern="0" dirty="0">
                          <a:effectLst/>
                        </a:rPr>
                        <a:t> (4)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 dirty="0">
                          <a:effectLst/>
                        </a:rPr>
                        <a:t>0.93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>
                          <a:effectLst/>
                        </a:rPr>
                        <a:t>0.71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>
                          <a:effectLst/>
                        </a:rPr>
                        <a:t>1.19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7767078"/>
                  </a:ext>
                </a:extLst>
              </a:tr>
              <a:tr h="2787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 dirty="0">
                          <a:effectLst/>
                        </a:rPr>
                        <a:t>H</a:t>
                      </a:r>
                      <a:r>
                        <a:rPr lang="cs-CZ" sz="1600" kern="0" dirty="0" err="1">
                          <a:effectLst/>
                        </a:rPr>
                        <a:t>odin</a:t>
                      </a:r>
                      <a:r>
                        <a:rPr lang="cs-CZ" sz="1600" kern="0" dirty="0">
                          <a:effectLst/>
                        </a:rPr>
                        <a:t> </a:t>
                      </a:r>
                      <a:r>
                        <a:rPr lang="en-GB" sz="1600" kern="0" dirty="0">
                          <a:effectLst/>
                        </a:rPr>
                        <a:t>T</a:t>
                      </a:r>
                      <a:r>
                        <a:rPr lang="cs-CZ" sz="1600" kern="0" dirty="0" err="1">
                          <a:effectLst/>
                        </a:rPr>
                        <a:t>eorie</a:t>
                      </a:r>
                      <a:r>
                        <a:rPr lang="en-GB" sz="1600" kern="0" dirty="0">
                          <a:effectLst/>
                        </a:rPr>
                        <a:t> (41 – 70 </a:t>
                      </a:r>
                      <a:r>
                        <a:rPr lang="en-GB" sz="1600" kern="0" dirty="0" err="1">
                          <a:effectLst/>
                        </a:rPr>
                        <a:t>ho</a:t>
                      </a:r>
                      <a:r>
                        <a:rPr lang="cs-CZ" sz="1600" kern="0" dirty="0">
                          <a:effectLst/>
                        </a:rPr>
                        <a:t>d.</a:t>
                      </a:r>
                      <a:r>
                        <a:rPr lang="en-GB" sz="1600" kern="0" dirty="0">
                          <a:effectLst/>
                        </a:rPr>
                        <a:t>)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>
                          <a:effectLst/>
                        </a:rPr>
                        <a:t>0.74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>
                          <a:effectLst/>
                        </a:rPr>
                        <a:t>0.58*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>
                          <a:effectLst/>
                        </a:rPr>
                        <a:t>0.94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7008399"/>
                  </a:ext>
                </a:extLst>
              </a:tr>
              <a:tr h="2787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 dirty="0">
                          <a:effectLst/>
                        </a:rPr>
                        <a:t>HT (71 – 82 </a:t>
                      </a:r>
                      <a:r>
                        <a:rPr lang="en-GB" sz="1600" kern="0" dirty="0" err="1">
                          <a:effectLst/>
                        </a:rPr>
                        <a:t>ho</a:t>
                      </a:r>
                      <a:r>
                        <a:rPr lang="cs-CZ" sz="1600" kern="0" dirty="0">
                          <a:effectLst/>
                        </a:rPr>
                        <a:t>d.</a:t>
                      </a:r>
                      <a:r>
                        <a:rPr lang="en-GB" sz="1600" kern="0" dirty="0">
                          <a:effectLst/>
                        </a:rPr>
                        <a:t>)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>
                          <a:effectLst/>
                        </a:rPr>
                        <a:t>1.03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 dirty="0">
                          <a:effectLst/>
                        </a:rPr>
                        <a:t>0.86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>
                          <a:effectLst/>
                        </a:rPr>
                        <a:t>1.24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7720"/>
                  </a:ext>
                </a:extLst>
              </a:tr>
              <a:tr h="2787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 dirty="0">
                          <a:effectLst/>
                        </a:rPr>
                        <a:t>HT (83 – 120 </a:t>
                      </a:r>
                      <a:r>
                        <a:rPr lang="en-GB" sz="1600" kern="0" dirty="0" err="1">
                          <a:effectLst/>
                        </a:rPr>
                        <a:t>ho</a:t>
                      </a:r>
                      <a:r>
                        <a:rPr lang="cs-CZ" sz="1600" kern="0" dirty="0">
                          <a:effectLst/>
                        </a:rPr>
                        <a:t>d.</a:t>
                      </a:r>
                      <a:r>
                        <a:rPr lang="en-GB" sz="1600" kern="0" dirty="0">
                          <a:effectLst/>
                        </a:rPr>
                        <a:t>)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>
                          <a:effectLst/>
                        </a:rPr>
                        <a:t>1.23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 dirty="0">
                          <a:effectLst/>
                        </a:rPr>
                        <a:t>0.98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>
                          <a:effectLst/>
                        </a:rPr>
                        <a:t>1.54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9350625"/>
                  </a:ext>
                </a:extLst>
              </a:tr>
              <a:tr h="2787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 dirty="0">
                          <a:effectLst/>
                        </a:rPr>
                        <a:t>HT (121 </a:t>
                      </a:r>
                      <a:r>
                        <a:rPr lang="en-GB" sz="1600" kern="0" dirty="0" err="1">
                          <a:effectLst/>
                        </a:rPr>
                        <a:t>ho</a:t>
                      </a:r>
                      <a:r>
                        <a:rPr lang="cs-CZ" sz="1600" kern="0" dirty="0">
                          <a:effectLst/>
                        </a:rPr>
                        <a:t>d.</a:t>
                      </a:r>
                      <a:r>
                        <a:rPr lang="en-GB" sz="1600" kern="0" dirty="0">
                          <a:effectLst/>
                        </a:rPr>
                        <a:t>)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>
                          <a:effectLst/>
                        </a:rPr>
                        <a:t>1.21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 dirty="0">
                          <a:effectLst/>
                        </a:rPr>
                        <a:t>0.96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>
                          <a:effectLst/>
                        </a:rPr>
                        <a:t>1.53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43183"/>
                  </a:ext>
                </a:extLst>
              </a:tr>
              <a:tr h="2787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 dirty="0">
                          <a:effectLst/>
                        </a:rPr>
                        <a:t>H</a:t>
                      </a:r>
                      <a:r>
                        <a:rPr lang="cs-CZ" sz="1600" kern="0" dirty="0" err="1">
                          <a:effectLst/>
                        </a:rPr>
                        <a:t>odin</a:t>
                      </a:r>
                      <a:r>
                        <a:rPr lang="cs-CZ" sz="1600" kern="0" dirty="0">
                          <a:effectLst/>
                        </a:rPr>
                        <a:t> Praxe</a:t>
                      </a:r>
                      <a:r>
                        <a:rPr lang="en-GB" sz="1600" kern="0" dirty="0">
                          <a:effectLst/>
                        </a:rPr>
                        <a:t> (1 – 25 </a:t>
                      </a:r>
                      <a:r>
                        <a:rPr lang="en-GB" sz="1600" kern="0" dirty="0" err="1">
                          <a:effectLst/>
                        </a:rPr>
                        <a:t>ho</a:t>
                      </a:r>
                      <a:r>
                        <a:rPr lang="cs-CZ" sz="1600" kern="0" dirty="0">
                          <a:effectLst/>
                        </a:rPr>
                        <a:t>d.</a:t>
                      </a:r>
                      <a:r>
                        <a:rPr lang="en-GB" sz="1600" kern="0" dirty="0">
                          <a:effectLst/>
                        </a:rPr>
                        <a:t>)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 dirty="0">
                          <a:effectLst/>
                        </a:rPr>
                        <a:t>1.50**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 dirty="0">
                          <a:effectLst/>
                        </a:rPr>
                        <a:t>1.17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 dirty="0">
                          <a:effectLst/>
                        </a:rPr>
                        <a:t>1.92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8095693"/>
                  </a:ext>
                </a:extLst>
              </a:tr>
              <a:tr h="2787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 dirty="0">
                          <a:effectLst/>
                        </a:rPr>
                        <a:t>HP (26 – 96 h</a:t>
                      </a:r>
                      <a:r>
                        <a:rPr lang="cs-CZ" sz="1600" kern="0" dirty="0">
                          <a:effectLst/>
                        </a:rPr>
                        <a:t>od.</a:t>
                      </a:r>
                      <a:r>
                        <a:rPr lang="en-GB" sz="1600" kern="0" dirty="0">
                          <a:effectLst/>
                        </a:rPr>
                        <a:t>)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 dirty="0">
                          <a:effectLst/>
                        </a:rPr>
                        <a:t>1.47***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 dirty="0">
                          <a:effectLst/>
                        </a:rPr>
                        <a:t>1.21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 dirty="0">
                          <a:effectLst/>
                        </a:rPr>
                        <a:t>1.78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3212116"/>
                  </a:ext>
                </a:extLst>
              </a:tr>
              <a:tr h="2787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 dirty="0">
                          <a:effectLst/>
                        </a:rPr>
                        <a:t>HP (97 + </a:t>
                      </a:r>
                      <a:r>
                        <a:rPr lang="en-GB" sz="1600" kern="0" dirty="0" err="1">
                          <a:effectLst/>
                        </a:rPr>
                        <a:t>ho</a:t>
                      </a:r>
                      <a:r>
                        <a:rPr lang="cs-CZ" sz="1600" kern="0" dirty="0">
                          <a:effectLst/>
                        </a:rPr>
                        <a:t>d.</a:t>
                      </a:r>
                      <a:r>
                        <a:rPr lang="en-GB" sz="1600" kern="0" dirty="0">
                          <a:effectLst/>
                        </a:rPr>
                        <a:t>)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>
                          <a:effectLst/>
                        </a:rPr>
                        <a:t>1.23</a:t>
                      </a:r>
                      <a:endParaRPr lang="cs-CZ" sz="16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 dirty="0">
                          <a:effectLst/>
                        </a:rPr>
                        <a:t>0.99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kern="0" dirty="0">
                          <a:effectLst/>
                        </a:rPr>
                        <a:t>1.55</a:t>
                      </a:r>
                      <a:endParaRPr lang="cs-CZ" sz="16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3408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539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9EBD570-0A8F-F7E2-322F-5095FE4769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24974B8-EA88-BFF6-FEEB-2EE912F88D2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BE88F8D-7541-3BAA-426C-287781C463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795645"/>
            <a:ext cx="7991475" cy="5383929"/>
          </a:xfrm>
        </p:spPr>
        <p:txBody>
          <a:bodyPr/>
          <a:lstStyle/>
          <a:p>
            <a:r>
              <a:rPr lang="cs-CZ" sz="2000" dirty="0"/>
              <a:t>V kategorii 50+ rekvalifikace silně cíleny na ženy a osoby s vyšším vzděláním, standardní rekvalifikace pak na osoby se zdravotními obtížemi (6)</a:t>
            </a:r>
          </a:p>
          <a:p>
            <a:r>
              <a:rPr 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kategorii 50+ roste s věkem podíl rekvalifikací zaměřených na IT dovednosti (7)</a:t>
            </a:r>
          </a:p>
          <a:p>
            <a:r>
              <a:rPr lang="cs-CZ" sz="2000" dirty="0"/>
              <a:t>Z hlediska typů tranzit největší dopad na odchod do zaměstnání u osob 55-59 (8)</a:t>
            </a:r>
            <a:endPara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 hlediska osobních charakteristik:</a:t>
            </a:r>
          </a:p>
          <a:p>
            <a:pPr lvl="1"/>
            <a:r>
              <a:rPr lang="cs-CZ" sz="2000" dirty="0"/>
              <a:t>v</a:t>
            </a:r>
            <a:r>
              <a:rPr 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ěku největší </a:t>
            </a:r>
            <a:r>
              <a:rPr lang="cs-CZ" sz="2000" dirty="0"/>
              <a:t>dopad rekvalifikací na kategorii </a:t>
            </a:r>
            <a:r>
              <a:rPr 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55 - 59 a 60+ (12,13)</a:t>
            </a:r>
          </a:p>
          <a:p>
            <a:pPr lvl="1"/>
            <a:r>
              <a:rPr lang="cs-CZ" sz="2000" dirty="0"/>
              <a:t>pohlaví na</a:t>
            </a:r>
            <a:r>
              <a:rPr 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muže u 50-54 a na ženy u 55+ (14, 15)</a:t>
            </a:r>
          </a:p>
          <a:p>
            <a:pPr lvl="1"/>
            <a:r>
              <a:rPr lang="cs-CZ" sz="2000" dirty="0"/>
              <a:t>v</a:t>
            </a:r>
            <a:r>
              <a:rPr 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zdělání na osoby se ZŠ vzděláním (16,17)</a:t>
            </a:r>
          </a:p>
          <a:p>
            <a:pPr lvl="1"/>
            <a:r>
              <a:rPr lang="cs-CZ" sz="2000" dirty="0"/>
              <a:t>zdravotního stavu na </a:t>
            </a:r>
            <a:r>
              <a:rPr 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osoby se zhoršeným zdravotním stavem (18,19)</a:t>
            </a:r>
          </a:p>
          <a:p>
            <a:r>
              <a:rPr lang="cs-CZ" sz="23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Nedokončení programu, absence praxe a podpora v nezaměstnanosti snižuje šance na nalezení zaměstnání (20)</a:t>
            </a:r>
          </a:p>
          <a:p>
            <a:r>
              <a:rPr lang="cs-CZ" noProof="0" dirty="0">
                <a:effectLst/>
                <a:ea typeface="Times New Roman" panose="02020603050405020304" pitchFamily="18" charset="0"/>
              </a:rPr>
              <a:t>Různé typy programů přinášejí různé výsledky (pozitivní např</a:t>
            </a:r>
            <a:r>
              <a:rPr lang="cs-CZ" noProof="0">
                <a:effectLst/>
                <a:ea typeface="Times New Roman" panose="02020603050405020304" pitchFamily="18" charset="0"/>
              </a:rPr>
              <a:t>.     		pracovníci </a:t>
            </a:r>
            <a:r>
              <a:rPr lang="cs-CZ" noProof="0" dirty="0">
                <a:effectLst/>
                <a:ea typeface="Times New Roman" panose="02020603050405020304" pitchFamily="18" charset="0"/>
              </a:rPr>
              <a:t>sociálních služeb, řidičská oprávnění</a:t>
            </a:r>
            <a:r>
              <a:rPr lang="en-GB" noProof="0" dirty="0">
                <a:effectLst/>
                <a:ea typeface="Times New Roman" panose="02020603050405020304" pitchFamily="18" charset="0"/>
              </a:rPr>
              <a:t>)</a:t>
            </a:r>
            <a:r>
              <a:rPr lang="cs-CZ" noProof="0" dirty="0">
                <a:effectLst/>
                <a:ea typeface="Times New Roman" panose="02020603050405020304" pitchFamily="18" charset="0"/>
              </a:rPr>
              <a:t> (11)</a:t>
            </a:r>
            <a:endParaRPr lang="en-GB" noProof="0" dirty="0">
              <a:effectLst/>
              <a:ea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8C64098-50A3-E821-774E-2B5D14914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Závěry</a:t>
            </a:r>
          </a:p>
        </p:txBody>
      </p:sp>
    </p:spTree>
    <p:extLst>
      <p:ext uri="{BB962C8B-B14F-4D97-AF65-F5344CB8AC3E}">
        <p14:creationId xmlns:p14="http://schemas.microsoft.com/office/powerpoint/2010/main" val="2061217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B8D5C886-967F-4778-8C46-1C01ED40CD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miroslav.suchanec@rilsa.cz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4CBE272-601F-4480-A4EE-30FB48795B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04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2361405-6677-AEDB-B947-AEE16AC8C9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AFDC03B-702C-2CF6-B64A-54A524240DD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4A255D-1047-C7EE-A726-5CE3C1FF93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just"/>
            <a:r>
              <a:rPr lang="cs-CZ" sz="2000" dirty="0">
                <a:latin typeface="Nunito Sans ExtraLight" pitchFamily="2" charset="-18"/>
                <a:ea typeface="Times New Roman" panose="02020603050405020304" pitchFamily="18" charset="0"/>
              </a:rPr>
              <a:t>Roste podíl 60+ na celkové věkové struktuře nezaměstnaných na ÚP</a:t>
            </a:r>
          </a:p>
          <a:p>
            <a:pPr marL="0" indent="0" algn="just">
              <a:buNone/>
            </a:pPr>
            <a:endParaRPr lang="cs-CZ" sz="2000" dirty="0">
              <a:latin typeface="Nunito Sans ExtraLight" pitchFamily="2" charset="-18"/>
              <a:ea typeface="Times New Roman" panose="02020603050405020304" pitchFamily="18" charset="0"/>
            </a:endParaRPr>
          </a:p>
          <a:p>
            <a:pPr algn="just"/>
            <a:r>
              <a:rPr lang="cs-CZ" sz="2000" dirty="0">
                <a:effectLst/>
                <a:latin typeface="Nunito Sans ExtraLight" pitchFamily="2" charset="-18"/>
                <a:ea typeface="Times New Roman" panose="02020603050405020304" pitchFamily="18" charset="0"/>
              </a:rPr>
              <a:t>S rostoucím věkem </a:t>
            </a:r>
            <a:r>
              <a:rPr lang="cs-CZ" sz="2000" dirty="0">
                <a:latin typeface="Nunito Sans ExtraLight" pitchFamily="2" charset="-18"/>
                <a:ea typeface="Times New Roman" panose="02020603050405020304" pitchFamily="18" charset="0"/>
              </a:rPr>
              <a:t>r</a:t>
            </a:r>
            <a:r>
              <a:rPr lang="cs-CZ" sz="2000" dirty="0">
                <a:effectLst/>
                <a:latin typeface="Nunito Sans ExtraLight" pitchFamily="2" charset="-18"/>
                <a:ea typeface="Times New Roman" panose="02020603050405020304" pitchFamily="18" charset="0"/>
              </a:rPr>
              <a:t>oste podíl zdravotně znevýhodněných (tj. kumulace rizikových faktorů věk a zdravotní stav)</a:t>
            </a:r>
          </a:p>
          <a:p>
            <a:pPr marL="0" indent="0" algn="just">
              <a:buNone/>
            </a:pPr>
            <a:endParaRPr lang="cs-CZ" sz="2000" dirty="0">
              <a:effectLst/>
              <a:latin typeface="Nunito Sans ExtraLight" pitchFamily="2" charset="-18"/>
              <a:ea typeface="Times New Roman" panose="02020603050405020304" pitchFamily="18" charset="0"/>
            </a:endParaRPr>
          </a:p>
          <a:p>
            <a:pPr algn="just"/>
            <a:r>
              <a:rPr lang="cs-CZ" sz="2000" dirty="0">
                <a:latin typeface="Nunito Sans ExtraLight" pitchFamily="2" charset="-18"/>
                <a:ea typeface="Times New Roman" panose="02020603050405020304" pitchFamily="18" charset="0"/>
              </a:rPr>
              <a:t>S rostoucím věkem klesá podíl osob odcházejících do zaměstnání a roste podíl osob odcházejících na vlastní žádost/důvod neznámý</a:t>
            </a:r>
          </a:p>
          <a:p>
            <a:pPr marL="0" indent="0" algn="just">
              <a:buNone/>
            </a:pPr>
            <a:endParaRPr lang="cs-CZ" sz="2000" dirty="0">
              <a:latin typeface="Nunito Sans ExtraLight" pitchFamily="2" charset="-18"/>
              <a:ea typeface="Times New Roman" panose="02020603050405020304" pitchFamily="18" charset="0"/>
            </a:endParaRPr>
          </a:p>
          <a:p>
            <a:pPr algn="just"/>
            <a:r>
              <a:rPr lang="cs-CZ" sz="2000" dirty="0">
                <a:effectLst/>
                <a:latin typeface="Nunito Sans ExtraLight" pitchFamily="2" charset="-18"/>
                <a:ea typeface="Times New Roman" panose="02020603050405020304" pitchFamily="18" charset="0"/>
              </a:rPr>
              <a:t>Ve skupině 55+ se zhoršujícím se zdravotním stavem a se snižujícím se vzděláním klesá podíl </a:t>
            </a:r>
            <a:r>
              <a:rPr lang="cs-CZ" sz="2000" dirty="0">
                <a:latin typeface="Nunito Sans ExtraLight" pitchFamily="2" charset="-18"/>
                <a:ea typeface="Times New Roman" panose="02020603050405020304" pitchFamily="18" charset="0"/>
              </a:rPr>
              <a:t>osob odcházejících do zaměstnání</a:t>
            </a:r>
            <a:endParaRPr lang="cs-CZ" sz="2000" dirty="0">
              <a:effectLst/>
              <a:latin typeface="Nunito Sans ExtraLight" pitchFamily="2" charset="-18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CF82277-F4FE-11E6-7A9D-F957DA2443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D50EEBD-A623-B3F1-DFED-3D72A2E467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3" y="394423"/>
            <a:ext cx="7991476" cy="36917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Úvod (2)</a:t>
            </a:r>
          </a:p>
        </p:txBody>
      </p:sp>
    </p:spTree>
    <p:extLst>
      <p:ext uri="{BB962C8B-B14F-4D97-AF65-F5344CB8AC3E}">
        <p14:creationId xmlns:p14="http://schemas.microsoft.com/office/powerpoint/2010/main" val="2574501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0F1C251-2DBE-6080-5DB9-233BF79313C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A31C814-35FA-7777-B7B3-57233AB5D10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CB06C3-9F57-A191-F5C4-CD79538D05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a) Perspektiva tranzic – efekt věku - lidé v předdůchodovém věku méně motivování k zaměstnání, vyčkávání na důchod („parking </a:t>
            </a:r>
            <a:r>
              <a:rPr lang="cs-CZ" dirty="0" err="1"/>
              <a:t>effect</a:t>
            </a:r>
            <a:r>
              <a:rPr lang="cs-CZ" dirty="0"/>
              <a:t>“) – heterogenita typů odchodu dle věku?</a:t>
            </a:r>
          </a:p>
          <a:p>
            <a:endParaRPr lang="cs-CZ" dirty="0"/>
          </a:p>
          <a:p>
            <a:r>
              <a:rPr lang="cs-CZ" dirty="0"/>
              <a:t>b) Perspektiva životní situace – nikoliv věk sám o sobě ale v kombinaci s ostatními charakteristikami nebo kontexty životní situace (např. pohlaví, zdravotní stav, místo bydliště) – heterogenita dopadů dle těchto charakteristik?</a:t>
            </a:r>
          </a:p>
          <a:p>
            <a:endParaRPr lang="cs-CZ" dirty="0"/>
          </a:p>
          <a:p>
            <a:r>
              <a:rPr lang="cs-CZ" dirty="0"/>
              <a:t>c) Perspektiva potřeb – starší osoby mají své potřeby, které mohou být reflektovány v různých typech programů (délka programu, teorie x praxe, drop-</a:t>
            </a:r>
            <a:r>
              <a:rPr lang="cs-CZ" dirty="0" err="1"/>
              <a:t>outs</a:t>
            </a:r>
            <a:r>
              <a:rPr lang="cs-CZ" dirty="0"/>
              <a:t>)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FF9DAF2-BD52-3CBC-B514-79442B368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Teorie</a:t>
            </a:r>
          </a:p>
        </p:txBody>
      </p:sp>
    </p:spTree>
    <p:extLst>
      <p:ext uri="{BB962C8B-B14F-4D97-AF65-F5344CB8AC3E}">
        <p14:creationId xmlns:p14="http://schemas.microsoft.com/office/powerpoint/2010/main" val="2554019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62B8A08-A006-4CEA-814B-C4850DCBA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15002B-9840-4B11-84A8-F0FD08567A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A00024B-A019-4AEF-B6B9-6657A7C89D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OKPráce</a:t>
            </a:r>
            <a:r>
              <a:rPr lang="cs-CZ" dirty="0"/>
              <a:t>, programy za rok 2019</a:t>
            </a:r>
          </a:p>
          <a:p>
            <a:r>
              <a:rPr lang="cs-CZ" dirty="0" err="1"/>
              <a:t>Kontrafaktuální</a:t>
            </a:r>
            <a:r>
              <a:rPr lang="cs-CZ" dirty="0"/>
              <a:t> dopadový model s napárovanou kontrolní skupinou</a:t>
            </a:r>
          </a:p>
          <a:p>
            <a:r>
              <a:rPr lang="cs-CZ" dirty="0"/>
              <a:t>Eliminace „pozorované“ selekce/heterogenity skrze CEM přesné párování a zahrnutí proměnných historie do párování (částečná eliminace „nepozorované“ selekce)</a:t>
            </a:r>
          </a:p>
          <a:p>
            <a:r>
              <a:rPr lang="cs-CZ" dirty="0"/>
              <a:t>Výsledkové délky trvání měřeny od počátku programu / ekvivalentního bodu u kontrolní skupiny</a:t>
            </a:r>
          </a:p>
          <a:p>
            <a:r>
              <a:rPr lang="cs-CZ" dirty="0"/>
              <a:t>Metoda analýzy: Analýza soutěžících rizik (</a:t>
            </a:r>
            <a:r>
              <a:rPr lang="cs-CZ" dirty="0" err="1"/>
              <a:t>Competing</a:t>
            </a:r>
            <a:r>
              <a:rPr lang="cs-CZ" dirty="0"/>
              <a:t> </a:t>
            </a:r>
            <a:r>
              <a:rPr lang="cs-CZ" dirty="0" err="1"/>
              <a:t>risks</a:t>
            </a:r>
            <a:r>
              <a:rPr lang="cs-CZ" dirty="0"/>
              <a:t> hazard </a:t>
            </a:r>
            <a:r>
              <a:rPr lang="cs-CZ" dirty="0" err="1"/>
              <a:t>models</a:t>
            </a:r>
            <a:r>
              <a:rPr lang="cs-CZ" dirty="0"/>
              <a:t> / </a:t>
            </a:r>
            <a:r>
              <a:rPr lang="cs-CZ" dirty="0" err="1"/>
              <a:t>regression</a:t>
            </a:r>
            <a:r>
              <a:rPr lang="cs-CZ" dirty="0"/>
              <a:t>)</a:t>
            </a:r>
          </a:p>
          <a:p>
            <a:pPr lvl="1"/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A8D5DD8B-85C3-4C95-BEEE-75791D801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Metodika</a:t>
            </a:r>
          </a:p>
        </p:txBody>
      </p:sp>
    </p:spTree>
    <p:extLst>
      <p:ext uri="{BB962C8B-B14F-4D97-AF65-F5344CB8AC3E}">
        <p14:creationId xmlns:p14="http://schemas.microsoft.com/office/powerpoint/2010/main" val="350817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ABFF8E8-316B-5F26-7AF7-24EB2ED0572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48E110B-BDD8-F4C9-3DB9-4646F34FEA2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C848038-3102-F7D8-86A6-AA5EDF12F9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011F36F-77FE-A4AB-5061-8B44CC195B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Cílenost </a:t>
            </a:r>
            <a:endParaRPr kumimoji="0" lang="cs-CZ" altLang="cs-CZ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2FC6037-B9F9-F89C-4DBD-365327292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276851"/>
              </p:ext>
            </p:extLst>
          </p:nvPr>
        </p:nvGraphicFramePr>
        <p:xfrm>
          <a:off x="576262" y="1167493"/>
          <a:ext cx="7849280" cy="5002144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960587">
                  <a:extLst>
                    <a:ext uri="{9D8B030D-6E8A-4147-A177-3AD203B41FA5}">
                      <a16:colId xmlns:a16="http://schemas.microsoft.com/office/drawing/2014/main" val="3576985961"/>
                    </a:ext>
                  </a:extLst>
                </a:gridCol>
                <a:gridCol w="867908">
                  <a:extLst>
                    <a:ext uri="{9D8B030D-6E8A-4147-A177-3AD203B41FA5}">
                      <a16:colId xmlns:a16="http://schemas.microsoft.com/office/drawing/2014/main" val="4269630634"/>
                    </a:ext>
                  </a:extLst>
                </a:gridCol>
                <a:gridCol w="873106">
                  <a:extLst>
                    <a:ext uri="{9D8B030D-6E8A-4147-A177-3AD203B41FA5}">
                      <a16:colId xmlns:a16="http://schemas.microsoft.com/office/drawing/2014/main" val="3378794554"/>
                    </a:ext>
                  </a:extLst>
                </a:gridCol>
                <a:gridCol w="868774">
                  <a:extLst>
                    <a:ext uri="{9D8B030D-6E8A-4147-A177-3AD203B41FA5}">
                      <a16:colId xmlns:a16="http://schemas.microsoft.com/office/drawing/2014/main" val="599290201"/>
                    </a:ext>
                  </a:extLst>
                </a:gridCol>
                <a:gridCol w="847119">
                  <a:extLst>
                    <a:ext uri="{9D8B030D-6E8A-4147-A177-3AD203B41FA5}">
                      <a16:colId xmlns:a16="http://schemas.microsoft.com/office/drawing/2014/main" val="1138160156"/>
                    </a:ext>
                  </a:extLst>
                </a:gridCol>
                <a:gridCol w="868774">
                  <a:extLst>
                    <a:ext uri="{9D8B030D-6E8A-4147-A177-3AD203B41FA5}">
                      <a16:colId xmlns:a16="http://schemas.microsoft.com/office/drawing/2014/main" val="1092836796"/>
                    </a:ext>
                  </a:extLst>
                </a:gridCol>
                <a:gridCol w="847119">
                  <a:extLst>
                    <a:ext uri="{9D8B030D-6E8A-4147-A177-3AD203B41FA5}">
                      <a16:colId xmlns:a16="http://schemas.microsoft.com/office/drawing/2014/main" val="2994270445"/>
                    </a:ext>
                  </a:extLst>
                </a:gridCol>
                <a:gridCol w="868774">
                  <a:extLst>
                    <a:ext uri="{9D8B030D-6E8A-4147-A177-3AD203B41FA5}">
                      <a16:colId xmlns:a16="http://schemas.microsoft.com/office/drawing/2014/main" val="342248941"/>
                    </a:ext>
                  </a:extLst>
                </a:gridCol>
                <a:gridCol w="847119">
                  <a:extLst>
                    <a:ext uri="{9D8B030D-6E8A-4147-A177-3AD203B41FA5}">
                      <a16:colId xmlns:a16="http://schemas.microsoft.com/office/drawing/2014/main" val="121661013"/>
                    </a:ext>
                  </a:extLst>
                </a:gridCol>
              </a:tblGrid>
              <a:tr h="340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 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40-49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50-54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55-59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60+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21641"/>
                  </a:ext>
                </a:extLst>
              </a:tr>
              <a:tr h="687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 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STANDARD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CHOSEN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STANDARD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CHOSEN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STANDARD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CHOSEN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STANDARD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CHOSEN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3306708"/>
                  </a:ext>
                </a:extLst>
              </a:tr>
              <a:tr h="340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Men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0.62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1.03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0.97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1.20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0.81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0.57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0.28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2790784"/>
                  </a:ext>
                </a:extLst>
              </a:tr>
              <a:tr h="340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Women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1.66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1.58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  <a:highlight>
                            <a:srgbClr val="FFFF00"/>
                          </a:highlight>
                        </a:rPr>
                        <a:t>2.20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  <a:highlight>
                            <a:srgbClr val="FFFF00"/>
                          </a:highlight>
                        </a:rPr>
                        <a:t>1.41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  <a:highlight>
                            <a:srgbClr val="FFFF00"/>
                          </a:highlight>
                        </a:rPr>
                        <a:t>2.02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0.91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0.79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0.25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9623381"/>
                  </a:ext>
                </a:extLst>
              </a:tr>
              <a:tr h="340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Healthy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0.92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1.25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1.38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1.29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1.37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1.08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0.53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0.42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3861763"/>
                  </a:ext>
                </a:extLst>
              </a:tr>
              <a:tr h="340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Disabled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1.73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1.19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  <a:highlight>
                            <a:srgbClr val="00FF00"/>
                          </a:highlight>
                        </a:rPr>
                        <a:t>2.17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highlight>
                          <a:srgbClr val="00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1.11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  <a:highlight>
                            <a:srgbClr val="00FF00"/>
                          </a:highlight>
                        </a:rPr>
                        <a:t>2.15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highlight>
                          <a:srgbClr val="00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0.86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0.83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0.22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9280117"/>
                  </a:ext>
                </a:extLst>
              </a:tr>
              <a:tr h="340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Invalidity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1.33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1.10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1.67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1.17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1.57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0.54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0.63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0.12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2319166"/>
                  </a:ext>
                </a:extLst>
              </a:tr>
              <a:tr h="359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Elementary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0.77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0.77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0.90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0.49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0.37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0.54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0.23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2688843"/>
                  </a:ext>
                </a:extLst>
              </a:tr>
              <a:tr h="340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Vocational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0.99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1.10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1.60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0.93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1.40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0.62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0.56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0.12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4585461"/>
                  </a:ext>
                </a:extLst>
              </a:tr>
              <a:tr h="359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High school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1.86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2.02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  <a:highlight>
                            <a:srgbClr val="00FFFF"/>
                          </a:highlight>
                        </a:rPr>
                        <a:t>2.27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highlight>
                          <a:srgbClr val="00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  <a:highlight>
                            <a:srgbClr val="00FFFF"/>
                          </a:highlight>
                        </a:rPr>
                        <a:t>2.15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highlight>
                          <a:srgbClr val="00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  <a:highlight>
                            <a:srgbClr val="00FFFF"/>
                          </a:highlight>
                        </a:rPr>
                        <a:t>2.52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highlight>
                          <a:srgbClr val="00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  <a:highlight>
                            <a:srgbClr val="00FFFF"/>
                          </a:highlight>
                        </a:rPr>
                        <a:t>1.47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highlight>
                          <a:srgbClr val="00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0.86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0.51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8716489"/>
                  </a:ext>
                </a:extLst>
              </a:tr>
              <a:tr h="340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University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1.39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1.89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  <a:highlight>
                            <a:srgbClr val="00FFFF"/>
                          </a:highlight>
                        </a:rPr>
                        <a:t>2.02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highlight>
                          <a:srgbClr val="00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  <a:highlight>
                            <a:srgbClr val="00FFFF"/>
                          </a:highlight>
                        </a:rPr>
                        <a:t>2.11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highlight>
                          <a:srgbClr val="00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  <a:highlight>
                            <a:srgbClr val="00FFFF"/>
                          </a:highlight>
                        </a:rPr>
                        <a:t>2.26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highlight>
                          <a:srgbClr val="00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  <a:highlight>
                            <a:srgbClr val="00FFFF"/>
                          </a:highlight>
                        </a:rPr>
                        <a:t>1.81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highlight>
                          <a:srgbClr val="00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0.90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0.67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5773292"/>
                  </a:ext>
                </a:extLst>
              </a:tr>
              <a:tr h="340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SA claim.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1.30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0.60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1.73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0.31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1.65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0.33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0.78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0.13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8502357"/>
                  </a:ext>
                </a:extLst>
              </a:tr>
              <a:tr h="340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All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1.20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1.33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1.64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1.22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1.63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0.86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0.64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0.27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1612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22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CC0BD40-186F-58AE-2BA0-67213D86C69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45B4450-0B74-DE8A-6BA4-8071EC3AAA1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6818E7-08A0-B72F-54C5-B35E947284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22D0717-3443-45C7-0062-A929FEAB05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Typy programů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9CE2A8C-9CA4-0679-36FC-AADC5D511D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Typy programů</a:t>
            </a:r>
          </a:p>
          <a:p>
            <a:endParaRPr lang="cs-CZ" dirty="0"/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CF2F6236-B237-6DD7-BAAA-A108220B5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934200"/>
              </p:ext>
            </p:extLst>
          </p:nvPr>
        </p:nvGraphicFramePr>
        <p:xfrm>
          <a:off x="576259" y="1109110"/>
          <a:ext cx="7991478" cy="492576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726498">
                  <a:extLst>
                    <a:ext uri="{9D8B030D-6E8A-4147-A177-3AD203B41FA5}">
                      <a16:colId xmlns:a16="http://schemas.microsoft.com/office/drawing/2014/main" val="655964104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2743883587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3048560541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238784164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2382451435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4257259917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632945944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2620062162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3961766136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1079683803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4293488709"/>
                    </a:ext>
                  </a:extLst>
                </a:gridCol>
              </a:tblGrid>
              <a:tr h="1058085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kern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Věk</a:t>
                      </a:r>
                      <a:endParaRPr lang="cs-CZ" sz="14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GB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Type of training</a:t>
                      </a:r>
                      <a:endParaRPr lang="cs-CZ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GB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Training for industry</a:t>
                      </a:r>
                      <a:endParaRPr lang="cs-CZ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GB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Training for services</a:t>
                      </a:r>
                      <a:endParaRPr lang="cs-CZ" sz="1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GB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Training for self-employment</a:t>
                      </a:r>
                      <a:endParaRPr lang="cs-CZ" sz="1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GB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Personnel management and administration</a:t>
                      </a:r>
                      <a:endParaRPr lang="cs-CZ" sz="1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GB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Health services, education and social issues</a:t>
                      </a:r>
                      <a:endParaRPr lang="cs-CZ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GB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Computer skills</a:t>
                      </a:r>
                      <a:endParaRPr lang="cs-CZ" sz="1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GB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Personal development</a:t>
                      </a:r>
                      <a:endParaRPr lang="cs-CZ" sz="1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GB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Driving licenses and transport</a:t>
                      </a:r>
                      <a:endParaRPr lang="cs-CZ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GB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Total</a:t>
                      </a:r>
                      <a:endParaRPr lang="cs-CZ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Bahnschrift SemiLight SemiConde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:a16="http://schemas.microsoft.com/office/drawing/2014/main" val="2333582612"/>
                  </a:ext>
                </a:extLst>
              </a:tr>
              <a:tr h="38676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40-44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ST TR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8.6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8.4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2.8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17.2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12.6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44.8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4.4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500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2300354"/>
                  </a:ext>
                </a:extLst>
              </a:tr>
              <a:tr h="3867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CH TR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10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18.8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1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16.7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14.3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6.3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21.8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490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8428399"/>
                  </a:ext>
                </a:extLst>
              </a:tr>
              <a:tr h="38676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45-49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ST TR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8.2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7.7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2.2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17.3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10.8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50.2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1.8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1.8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452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8476668"/>
                  </a:ext>
                </a:extLst>
              </a:tr>
              <a:tr h="3867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CH TR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18.4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12.9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18.2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12.9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5.1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19.4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434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9102679"/>
                  </a:ext>
                </a:extLst>
              </a:tr>
              <a:tr h="38676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50-54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ST TR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7.3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8.9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1.6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12.2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10.9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  <a:highlight>
                            <a:srgbClr val="FFFF00"/>
                          </a:highlight>
                        </a:rPr>
                        <a:t>54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3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559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8033286"/>
                  </a:ext>
                </a:extLst>
              </a:tr>
              <a:tr h="3867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CH TR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12.2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19.9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0.8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12.7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20.7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17.1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3.9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12.7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362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452992"/>
                  </a:ext>
                </a:extLst>
              </a:tr>
              <a:tr h="38676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55-59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ST TR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6.1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6.9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1.5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10.3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7.8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  <a:highlight>
                            <a:srgbClr val="FFFF00"/>
                          </a:highlight>
                        </a:rPr>
                        <a:t>61.7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3.4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2.3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619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6299230"/>
                  </a:ext>
                </a:extLst>
              </a:tr>
              <a:tr h="3867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CH TR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9.2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25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0.4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7.4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16.5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23.2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2.8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15.5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284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7448867"/>
                  </a:ext>
                </a:extLst>
              </a:tr>
              <a:tr h="38676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60+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ST TR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7.7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9.2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0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5.1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3.6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  <a:highlight>
                            <a:srgbClr val="FFFF00"/>
                          </a:highlight>
                        </a:rPr>
                        <a:t>70.8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1.5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2.1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195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3908526"/>
                  </a:ext>
                </a:extLst>
              </a:tr>
              <a:tr h="3867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CH TR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14.1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18.3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1.4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7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14.1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28.2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2.8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>
                          <a:effectLst/>
                        </a:rPr>
                        <a:t>14.1</a:t>
                      </a:r>
                      <a:endParaRPr lang="cs-CZ" sz="14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0" dirty="0">
                          <a:effectLst/>
                        </a:rPr>
                        <a:t>71</a:t>
                      </a:r>
                      <a:endParaRPr lang="cs-CZ" sz="14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4953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014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5155670-5722-097A-BA7F-6AD65F59AF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645AEE-F697-459C-A803-FD4DBA443484}" type="slidenum">
              <a:rPr lang="cs-CZ" smtClean="0"/>
              <a:pPr>
                <a:spcAft>
                  <a:spcPts val="600"/>
                </a:spcAft>
              </a:pPr>
              <a:t>8</a:t>
            </a:fld>
            <a:endParaRPr lang="cs-CZ"/>
          </a:p>
        </p:txBody>
      </p:sp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BFCF744B-5704-1F2D-DA5C-C4EB9E9192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0"/>
            <a:ext cx="30861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8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F4B5BC8-792F-C846-7BA0-058E1D9ABB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2" y="426474"/>
            <a:ext cx="7991476" cy="369171"/>
          </a:xfrm>
        </p:spPr>
        <p:txBody>
          <a:bodyPr>
            <a:normAutofit fontScale="85000" lnSpcReduction="10000"/>
          </a:bodyPr>
          <a:lstStyle/>
          <a:p>
            <a:r>
              <a:rPr lang="cs-CZ" sz="2600" b="1" noProof="0" dirty="0"/>
              <a:t>Efekty </a:t>
            </a:r>
            <a:r>
              <a:rPr lang="cs-CZ" sz="2600" b="1" dirty="0"/>
              <a:t>rekvalifikací na typy </a:t>
            </a:r>
            <a:r>
              <a:rPr lang="cs-CZ" sz="2600" b="1" noProof="0" dirty="0"/>
              <a:t>tranzic z nezaměstnanosti dle věku  </a:t>
            </a:r>
            <a:endParaRPr lang="en-GB" sz="2600" noProof="0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C679B232-862C-D456-9EA2-9DC872077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910923"/>
              </p:ext>
            </p:extLst>
          </p:nvPr>
        </p:nvGraphicFramePr>
        <p:xfrm>
          <a:off x="576263" y="1090378"/>
          <a:ext cx="7991479" cy="47944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3260">
                  <a:extLst>
                    <a:ext uri="{9D8B030D-6E8A-4147-A177-3AD203B41FA5}">
                      <a16:colId xmlns:a16="http://schemas.microsoft.com/office/drawing/2014/main" val="498773045"/>
                    </a:ext>
                  </a:extLst>
                </a:gridCol>
                <a:gridCol w="1126465">
                  <a:extLst>
                    <a:ext uri="{9D8B030D-6E8A-4147-A177-3AD203B41FA5}">
                      <a16:colId xmlns:a16="http://schemas.microsoft.com/office/drawing/2014/main" val="2492448623"/>
                    </a:ext>
                  </a:extLst>
                </a:gridCol>
                <a:gridCol w="697761">
                  <a:extLst>
                    <a:ext uri="{9D8B030D-6E8A-4147-A177-3AD203B41FA5}">
                      <a16:colId xmlns:a16="http://schemas.microsoft.com/office/drawing/2014/main" val="2498279760"/>
                    </a:ext>
                  </a:extLst>
                </a:gridCol>
                <a:gridCol w="868286">
                  <a:extLst>
                    <a:ext uri="{9D8B030D-6E8A-4147-A177-3AD203B41FA5}">
                      <a16:colId xmlns:a16="http://schemas.microsoft.com/office/drawing/2014/main" val="85400082"/>
                    </a:ext>
                  </a:extLst>
                </a:gridCol>
                <a:gridCol w="941597">
                  <a:extLst>
                    <a:ext uri="{9D8B030D-6E8A-4147-A177-3AD203B41FA5}">
                      <a16:colId xmlns:a16="http://schemas.microsoft.com/office/drawing/2014/main" val="3134048047"/>
                    </a:ext>
                  </a:extLst>
                </a:gridCol>
                <a:gridCol w="917691">
                  <a:extLst>
                    <a:ext uri="{9D8B030D-6E8A-4147-A177-3AD203B41FA5}">
                      <a16:colId xmlns:a16="http://schemas.microsoft.com/office/drawing/2014/main" val="953042413"/>
                    </a:ext>
                  </a:extLst>
                </a:gridCol>
                <a:gridCol w="1037218">
                  <a:extLst>
                    <a:ext uri="{9D8B030D-6E8A-4147-A177-3AD203B41FA5}">
                      <a16:colId xmlns:a16="http://schemas.microsoft.com/office/drawing/2014/main" val="2588931949"/>
                    </a:ext>
                  </a:extLst>
                </a:gridCol>
                <a:gridCol w="767884">
                  <a:extLst>
                    <a:ext uri="{9D8B030D-6E8A-4147-A177-3AD203B41FA5}">
                      <a16:colId xmlns:a16="http://schemas.microsoft.com/office/drawing/2014/main" val="3976121011"/>
                    </a:ext>
                  </a:extLst>
                </a:gridCol>
                <a:gridCol w="911317">
                  <a:extLst>
                    <a:ext uri="{9D8B030D-6E8A-4147-A177-3AD203B41FA5}">
                      <a16:colId xmlns:a16="http://schemas.microsoft.com/office/drawing/2014/main" val="1598671373"/>
                    </a:ext>
                  </a:extLst>
                </a:gridCol>
              </a:tblGrid>
              <a:tr h="1017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3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Věk</a:t>
                      </a:r>
                      <a:endParaRPr lang="cs-CZ" sz="13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300" kern="0" dirty="0">
                          <a:solidFill>
                            <a:schemeClr val="tx1"/>
                          </a:solidFill>
                          <a:effectLst/>
                        </a:rPr>
                        <a:t>T vs C</a:t>
                      </a:r>
                      <a:endParaRPr lang="cs-CZ" sz="13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300" kern="0">
                          <a:solidFill>
                            <a:schemeClr val="tx1"/>
                          </a:solidFill>
                          <a:effectLst/>
                        </a:rPr>
                        <a:t>Found Work</a:t>
                      </a:r>
                      <a:endParaRPr lang="cs-CZ" sz="13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300" kern="0">
                          <a:solidFill>
                            <a:schemeClr val="tx1"/>
                          </a:solidFill>
                          <a:effectLst/>
                        </a:rPr>
                        <a:t>Family Reasons</a:t>
                      </a:r>
                      <a:endParaRPr lang="cs-CZ" sz="13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300" kern="0" dirty="0">
                          <a:solidFill>
                            <a:schemeClr val="tx1"/>
                          </a:solidFill>
                          <a:effectLst/>
                        </a:rPr>
                        <a:t>Sanctions</a:t>
                      </a:r>
                      <a:endParaRPr lang="cs-CZ" sz="13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300" kern="0">
                          <a:solidFill>
                            <a:schemeClr val="tx1"/>
                          </a:solidFill>
                          <a:effectLst/>
                        </a:rPr>
                        <a:t>Unknown /own request</a:t>
                      </a:r>
                      <a:endParaRPr lang="cs-CZ" sz="13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300" kern="0">
                          <a:solidFill>
                            <a:schemeClr val="tx1"/>
                          </a:solidFill>
                          <a:effectLst/>
                        </a:rPr>
                        <a:t>Subsidised Workplace</a:t>
                      </a:r>
                      <a:endParaRPr lang="cs-CZ" sz="13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300" kern="0">
                          <a:solidFill>
                            <a:schemeClr val="tx1"/>
                          </a:solidFill>
                          <a:effectLst/>
                        </a:rPr>
                        <a:t>Stayed in the PES register</a:t>
                      </a:r>
                      <a:endParaRPr lang="cs-CZ" sz="13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300" kern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cs-CZ" sz="13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extLst>
                  <a:ext uri="{0D108BD9-81ED-4DB2-BD59-A6C34878D82A}">
                    <a16:rowId xmlns:a16="http://schemas.microsoft.com/office/drawing/2014/main" val="693592352"/>
                  </a:ext>
                </a:extLst>
              </a:tr>
              <a:tr h="31472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 dirty="0">
                          <a:effectLst/>
                        </a:rPr>
                        <a:t>40-49</a:t>
                      </a:r>
                      <a:endParaRPr lang="cs-CZ" sz="15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 dirty="0">
                          <a:effectLst/>
                        </a:rPr>
                        <a:t>Training</a:t>
                      </a:r>
                      <a:endParaRPr lang="cs-CZ" sz="15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67.7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0.1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8.3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7.5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11.3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5.1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671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extLst>
                  <a:ext uri="{0D108BD9-81ED-4DB2-BD59-A6C34878D82A}">
                    <a16:rowId xmlns:a16="http://schemas.microsoft.com/office/drawing/2014/main" val="4058920662"/>
                  </a:ext>
                </a:extLst>
              </a:tr>
              <a:tr h="3147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Control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61.5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0.6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12.5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13.6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1.9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9.8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671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extLst>
                  <a:ext uri="{0D108BD9-81ED-4DB2-BD59-A6C34878D82A}">
                    <a16:rowId xmlns:a16="http://schemas.microsoft.com/office/drawing/2014/main" val="4222596025"/>
                  </a:ext>
                </a:extLst>
              </a:tr>
              <a:tr h="3147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Population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64.2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1.3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14.7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10.6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3.4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5.8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126,356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extLst>
                  <a:ext uri="{0D108BD9-81ED-4DB2-BD59-A6C34878D82A}">
                    <a16:rowId xmlns:a16="http://schemas.microsoft.com/office/drawing/2014/main" val="708485092"/>
                  </a:ext>
                </a:extLst>
              </a:tr>
              <a:tr h="31472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 dirty="0">
                          <a:effectLst/>
                        </a:rPr>
                        <a:t>50-54</a:t>
                      </a:r>
                      <a:endParaRPr lang="cs-CZ" sz="15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Training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65.3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1.1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3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 dirty="0">
                          <a:effectLst/>
                        </a:rPr>
                        <a:t>6.2</a:t>
                      </a:r>
                      <a:endParaRPr lang="cs-CZ" sz="15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13.2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11.3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372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extLst>
                  <a:ext uri="{0D108BD9-81ED-4DB2-BD59-A6C34878D82A}">
                    <a16:rowId xmlns:a16="http://schemas.microsoft.com/office/drawing/2014/main" val="3485425398"/>
                  </a:ext>
                </a:extLst>
              </a:tr>
              <a:tr h="3147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Control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57.8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1.6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10.8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15.9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2.2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11.8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372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extLst>
                  <a:ext uri="{0D108BD9-81ED-4DB2-BD59-A6C34878D82A}">
                    <a16:rowId xmlns:a16="http://schemas.microsoft.com/office/drawing/2014/main" val="1961594027"/>
                  </a:ext>
                </a:extLst>
              </a:tr>
              <a:tr h="3147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Population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58.6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1.7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13.1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11.9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5.1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9.6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54,330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extLst>
                  <a:ext uri="{0D108BD9-81ED-4DB2-BD59-A6C34878D82A}">
                    <a16:rowId xmlns:a16="http://schemas.microsoft.com/office/drawing/2014/main" val="2714020887"/>
                  </a:ext>
                </a:extLst>
              </a:tr>
              <a:tr h="31472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 dirty="0">
                          <a:effectLst/>
                        </a:rPr>
                        <a:t>55-59</a:t>
                      </a:r>
                      <a:endParaRPr lang="cs-CZ" sz="15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Training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b="1" kern="0" dirty="0">
                          <a:solidFill>
                            <a:srgbClr val="00B050"/>
                          </a:solidFill>
                          <a:effectLst/>
                        </a:rPr>
                        <a:t>54.6</a:t>
                      </a:r>
                      <a:endParaRPr lang="cs-CZ" sz="1500" b="1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0.5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5.2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15.9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12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11.8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441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extLst>
                  <a:ext uri="{0D108BD9-81ED-4DB2-BD59-A6C34878D82A}">
                    <a16:rowId xmlns:a16="http://schemas.microsoft.com/office/drawing/2014/main" val="2416355396"/>
                  </a:ext>
                </a:extLst>
              </a:tr>
              <a:tr h="3147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Control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b="1" kern="0" dirty="0">
                          <a:solidFill>
                            <a:srgbClr val="00B050"/>
                          </a:solidFill>
                          <a:effectLst/>
                        </a:rPr>
                        <a:t>42</a:t>
                      </a:r>
                      <a:endParaRPr lang="cs-CZ" sz="1500" b="1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1.1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9.3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27.4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2.7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17.5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441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extLst>
                  <a:ext uri="{0D108BD9-81ED-4DB2-BD59-A6C34878D82A}">
                    <a16:rowId xmlns:a16="http://schemas.microsoft.com/office/drawing/2014/main" val="3303307988"/>
                  </a:ext>
                </a:extLst>
              </a:tr>
              <a:tr h="3147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Population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b="1" kern="0" dirty="0">
                          <a:solidFill>
                            <a:srgbClr val="00B050"/>
                          </a:solidFill>
                          <a:effectLst/>
                        </a:rPr>
                        <a:t>48.8</a:t>
                      </a:r>
                      <a:endParaRPr lang="cs-CZ" sz="1500" b="1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2.2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10.7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20.4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6.4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11.4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60,102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extLst>
                  <a:ext uri="{0D108BD9-81ED-4DB2-BD59-A6C34878D82A}">
                    <a16:rowId xmlns:a16="http://schemas.microsoft.com/office/drawing/2014/main" val="3761774631"/>
                  </a:ext>
                </a:extLst>
              </a:tr>
              <a:tr h="31472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 dirty="0">
                          <a:effectLst/>
                        </a:rPr>
                        <a:t>60+</a:t>
                      </a:r>
                      <a:endParaRPr lang="cs-CZ" sz="15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Training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24.8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1.7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10.7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b="1" kern="0" dirty="0">
                          <a:solidFill>
                            <a:srgbClr val="00B050"/>
                          </a:solidFill>
                          <a:effectLst/>
                        </a:rPr>
                        <a:t>39.7</a:t>
                      </a:r>
                      <a:endParaRPr lang="cs-CZ" sz="1500" b="1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11.6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11.6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121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extLst>
                  <a:ext uri="{0D108BD9-81ED-4DB2-BD59-A6C34878D82A}">
                    <a16:rowId xmlns:a16="http://schemas.microsoft.com/office/drawing/2014/main" val="3787852619"/>
                  </a:ext>
                </a:extLst>
              </a:tr>
              <a:tr h="3147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Control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18.2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2.5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9.1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b="1" kern="0" dirty="0">
                          <a:solidFill>
                            <a:srgbClr val="00B050"/>
                          </a:solidFill>
                          <a:effectLst/>
                        </a:rPr>
                        <a:t>62</a:t>
                      </a:r>
                      <a:endParaRPr lang="cs-CZ" sz="1500" b="1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0.8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7.4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121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extLst>
                  <a:ext uri="{0D108BD9-81ED-4DB2-BD59-A6C34878D82A}">
                    <a16:rowId xmlns:a16="http://schemas.microsoft.com/office/drawing/2014/main" val="2369385561"/>
                  </a:ext>
                </a:extLst>
              </a:tr>
              <a:tr h="3147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Population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21.3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3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 dirty="0">
                          <a:effectLst/>
                        </a:rPr>
                        <a:t>9.3</a:t>
                      </a:r>
                      <a:endParaRPr lang="cs-CZ" sz="15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b="1" kern="0" dirty="0">
                          <a:solidFill>
                            <a:srgbClr val="00B050"/>
                          </a:solidFill>
                          <a:effectLst/>
                        </a:rPr>
                        <a:t>53.3</a:t>
                      </a:r>
                      <a:endParaRPr lang="cs-CZ" sz="1500" b="1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4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>
                          <a:effectLst/>
                        </a:rPr>
                        <a:t>9</a:t>
                      </a:r>
                      <a:endParaRPr lang="cs-CZ" sz="15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500" kern="0" dirty="0">
                          <a:effectLst/>
                        </a:rPr>
                        <a:t>48,129</a:t>
                      </a:r>
                      <a:endParaRPr lang="cs-CZ" sz="15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extLst>
                  <a:ext uri="{0D108BD9-81ED-4DB2-BD59-A6C34878D82A}">
                    <a16:rowId xmlns:a16="http://schemas.microsoft.com/office/drawing/2014/main" val="1120810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77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62B8A08-A006-4CEA-814B-C4850DCBA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645AEE-F697-459C-A803-FD4DBA443484}" type="slidenum">
              <a:rPr lang="cs-CZ" smtClean="0"/>
              <a:pPr>
                <a:spcAft>
                  <a:spcPts val="600"/>
                </a:spcAft>
              </a:pPr>
              <a:t>9</a:t>
            </a:fld>
            <a:endParaRPr lang="cs-CZ"/>
          </a:p>
        </p:txBody>
      </p:sp>
      <p:sp>
        <p:nvSpPr>
          <p:cNvPr id="72" name="Footer Placeholder 2">
            <a:extLst>
              <a:ext uri="{FF2B5EF4-FFF2-40B4-BE49-F238E27FC236}">
                <a16:creationId xmlns:a16="http://schemas.microsoft.com/office/drawing/2014/main" id="{39B886BD-951E-A8A1-5D2D-EE57B7B907A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cs-CZ"/>
          </a:p>
        </p:txBody>
      </p:sp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59EE71E2-B441-908E-5234-3DBF2EF4C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496148"/>
              </p:ext>
            </p:extLst>
          </p:nvPr>
        </p:nvGraphicFramePr>
        <p:xfrm>
          <a:off x="224793" y="136525"/>
          <a:ext cx="8109958" cy="65195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52037">
                  <a:extLst>
                    <a:ext uri="{9D8B030D-6E8A-4147-A177-3AD203B41FA5}">
                      <a16:colId xmlns:a16="http://schemas.microsoft.com/office/drawing/2014/main" val="1548577910"/>
                    </a:ext>
                  </a:extLst>
                </a:gridCol>
                <a:gridCol w="1907887">
                  <a:extLst>
                    <a:ext uri="{9D8B030D-6E8A-4147-A177-3AD203B41FA5}">
                      <a16:colId xmlns:a16="http://schemas.microsoft.com/office/drawing/2014/main" val="2802347498"/>
                    </a:ext>
                  </a:extLst>
                </a:gridCol>
                <a:gridCol w="1525735">
                  <a:extLst>
                    <a:ext uri="{9D8B030D-6E8A-4147-A177-3AD203B41FA5}">
                      <a16:colId xmlns:a16="http://schemas.microsoft.com/office/drawing/2014/main" val="2447360156"/>
                    </a:ext>
                  </a:extLst>
                </a:gridCol>
                <a:gridCol w="1524299">
                  <a:extLst>
                    <a:ext uri="{9D8B030D-6E8A-4147-A177-3AD203B41FA5}">
                      <a16:colId xmlns:a16="http://schemas.microsoft.com/office/drawing/2014/main" val="2751713461"/>
                    </a:ext>
                  </a:extLst>
                </a:gridCol>
              </a:tblGrid>
              <a:tr h="400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r>
                        <a:rPr lang="cs-CZ" sz="1000" kern="0" dirty="0">
                          <a:effectLst/>
                          <a:latin typeface="Aptos" panose="020B0004020202020204" pitchFamily="34" charset="0"/>
                        </a:rPr>
                        <a:t>tranzice do zaměstnanosti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Model soutěžících rizik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739" marR="67739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000583"/>
                  </a:ext>
                </a:extLst>
              </a:tr>
              <a:tr h="446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000" kern="0" dirty="0">
                          <a:effectLst/>
                          <a:latin typeface="Aptos" panose="020B0004020202020204" pitchFamily="34" charset="0"/>
                        </a:rPr>
                        <a:t>SHR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000" kern="0" dirty="0">
                          <a:effectLst/>
                          <a:latin typeface="Aptos" panose="020B0004020202020204" pitchFamily="34" charset="0"/>
                        </a:rPr>
                        <a:t>C.I.95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857107"/>
                  </a:ext>
                </a:extLst>
              </a:tr>
              <a:tr h="226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 dirty="0">
                          <a:effectLst/>
                          <a:latin typeface="Aptos" panose="020B0004020202020204" pitchFamily="34" charset="0"/>
                        </a:rPr>
                        <a:t>T &lt; 30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 dirty="0">
                          <a:effectLst/>
                          <a:latin typeface="Aptos" panose="020B0004020202020204" pitchFamily="34" charset="0"/>
                        </a:rPr>
                        <a:t>4.34***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2.76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6.85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extLst>
                  <a:ext uri="{0D108BD9-81ED-4DB2-BD59-A6C34878D82A}">
                    <a16:rowId xmlns:a16="http://schemas.microsoft.com/office/drawing/2014/main" val="3180337728"/>
                  </a:ext>
                </a:extLst>
              </a:tr>
              <a:tr h="226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 dirty="0">
                          <a:effectLst/>
                          <a:latin typeface="Aptos" panose="020B0004020202020204" pitchFamily="34" charset="0"/>
                        </a:rPr>
                        <a:t>T 30-39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>
                          <a:effectLst/>
                          <a:latin typeface="Aptos" panose="020B0004020202020204" pitchFamily="34" charset="0"/>
                        </a:rPr>
                        <a:t>4.01***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2.56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>
                          <a:effectLst/>
                          <a:latin typeface="Aptos" panose="020B0004020202020204" pitchFamily="34" charset="0"/>
                        </a:rPr>
                        <a:t>6.29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extLst>
                  <a:ext uri="{0D108BD9-81ED-4DB2-BD59-A6C34878D82A}">
                    <a16:rowId xmlns:a16="http://schemas.microsoft.com/office/drawing/2014/main" val="686711088"/>
                  </a:ext>
                </a:extLst>
              </a:tr>
              <a:tr h="2896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 dirty="0">
                          <a:effectLst/>
                          <a:latin typeface="Aptos" panose="020B0004020202020204" pitchFamily="34" charset="0"/>
                        </a:rPr>
                        <a:t>T 40-49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 dirty="0">
                          <a:effectLst/>
                          <a:latin typeface="Aptos" panose="020B0004020202020204" pitchFamily="34" charset="0"/>
                        </a:rPr>
                        <a:t>4.41***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2.83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>
                          <a:effectLst/>
                          <a:latin typeface="Aptos" panose="020B0004020202020204" pitchFamily="34" charset="0"/>
                        </a:rPr>
                        <a:t>6.87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extLst>
                  <a:ext uri="{0D108BD9-81ED-4DB2-BD59-A6C34878D82A}">
                    <a16:rowId xmlns:a16="http://schemas.microsoft.com/office/drawing/2014/main" val="2227926928"/>
                  </a:ext>
                </a:extLst>
              </a:tr>
              <a:tr h="226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 dirty="0">
                          <a:effectLst/>
                          <a:latin typeface="Aptos" panose="020B0004020202020204" pitchFamily="34" charset="0"/>
                        </a:rPr>
                        <a:t>T 50-54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 dirty="0">
                          <a:effectLst/>
                          <a:latin typeface="Aptos" panose="020B0004020202020204" pitchFamily="34" charset="0"/>
                        </a:rPr>
                        <a:t>4.09***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2.61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6.40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extLst>
                  <a:ext uri="{0D108BD9-81ED-4DB2-BD59-A6C34878D82A}">
                    <a16:rowId xmlns:a16="http://schemas.microsoft.com/office/drawing/2014/main" val="4220723865"/>
                  </a:ext>
                </a:extLst>
              </a:tr>
              <a:tr h="226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 dirty="0">
                          <a:effectLst/>
                          <a:latin typeface="Aptos" panose="020B0004020202020204" pitchFamily="34" charset="0"/>
                        </a:rPr>
                        <a:t>T 55-59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 dirty="0">
                          <a:effectLst/>
                          <a:latin typeface="Aptos" panose="020B0004020202020204" pitchFamily="34" charset="0"/>
                        </a:rPr>
                        <a:t>3.37***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2.15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>
                          <a:effectLst/>
                          <a:latin typeface="Aptos" panose="020B0004020202020204" pitchFamily="34" charset="0"/>
                        </a:rPr>
                        <a:t>5.27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extLst>
                  <a:ext uri="{0D108BD9-81ED-4DB2-BD59-A6C34878D82A}">
                    <a16:rowId xmlns:a16="http://schemas.microsoft.com/office/drawing/2014/main" val="3123034483"/>
                  </a:ext>
                </a:extLst>
              </a:tr>
              <a:tr h="226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 dirty="0">
                          <a:effectLst/>
                          <a:latin typeface="Aptos" panose="020B0004020202020204" pitchFamily="34" charset="0"/>
                        </a:rPr>
                        <a:t>T 60+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 dirty="0">
                          <a:effectLst/>
                          <a:latin typeface="Aptos" panose="020B0004020202020204" pitchFamily="34" charset="0"/>
                        </a:rPr>
                        <a:t>1.39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0.79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2.46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extLst>
                  <a:ext uri="{0D108BD9-81ED-4DB2-BD59-A6C34878D82A}">
                    <a16:rowId xmlns:a16="http://schemas.microsoft.com/office/drawing/2014/main" val="418034331"/>
                  </a:ext>
                </a:extLst>
              </a:tr>
              <a:tr h="226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 dirty="0">
                          <a:effectLst/>
                          <a:latin typeface="Aptos" panose="020B0004020202020204" pitchFamily="34" charset="0"/>
                        </a:rPr>
                        <a:t>C &lt; 30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>
                          <a:effectLst/>
                          <a:latin typeface="Aptos" panose="020B0004020202020204" pitchFamily="34" charset="0"/>
                        </a:rPr>
                        <a:t>3.82***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2.39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6.10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extLst>
                  <a:ext uri="{0D108BD9-81ED-4DB2-BD59-A6C34878D82A}">
                    <a16:rowId xmlns:a16="http://schemas.microsoft.com/office/drawing/2014/main" val="2992700144"/>
                  </a:ext>
                </a:extLst>
              </a:tr>
              <a:tr h="226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 dirty="0">
                          <a:effectLst/>
                          <a:latin typeface="Aptos" panose="020B0004020202020204" pitchFamily="34" charset="0"/>
                        </a:rPr>
                        <a:t>C 30-39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>
                          <a:effectLst/>
                          <a:latin typeface="Aptos" panose="020B0004020202020204" pitchFamily="34" charset="0"/>
                        </a:rPr>
                        <a:t>3.56***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 dirty="0">
                          <a:effectLst/>
                          <a:latin typeface="Aptos" panose="020B0004020202020204" pitchFamily="34" charset="0"/>
                        </a:rPr>
                        <a:t>2.25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5.61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extLst>
                  <a:ext uri="{0D108BD9-81ED-4DB2-BD59-A6C34878D82A}">
                    <a16:rowId xmlns:a16="http://schemas.microsoft.com/office/drawing/2014/main" val="820460375"/>
                  </a:ext>
                </a:extLst>
              </a:tr>
              <a:tr h="226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 dirty="0">
                          <a:effectLst/>
                          <a:latin typeface="Aptos" panose="020B0004020202020204" pitchFamily="34" charset="0"/>
                        </a:rPr>
                        <a:t>C 40-49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>
                          <a:effectLst/>
                          <a:latin typeface="Aptos" panose="020B0004020202020204" pitchFamily="34" charset="0"/>
                        </a:rPr>
                        <a:t>4.63***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2.96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7.24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extLst>
                  <a:ext uri="{0D108BD9-81ED-4DB2-BD59-A6C34878D82A}">
                    <a16:rowId xmlns:a16="http://schemas.microsoft.com/office/drawing/2014/main" val="3663093680"/>
                  </a:ext>
                </a:extLst>
              </a:tr>
              <a:tr h="226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 dirty="0">
                          <a:effectLst/>
                          <a:latin typeface="Aptos" panose="020B0004020202020204" pitchFamily="34" charset="0"/>
                        </a:rPr>
                        <a:t>C 50-54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>
                          <a:effectLst/>
                          <a:latin typeface="Aptos" panose="020B0004020202020204" pitchFamily="34" charset="0"/>
                        </a:rPr>
                        <a:t>3.92***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 dirty="0">
                          <a:effectLst/>
                          <a:latin typeface="Aptos" panose="020B0004020202020204" pitchFamily="34" charset="0"/>
                        </a:rPr>
                        <a:t>2.49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>
                          <a:effectLst/>
                          <a:latin typeface="Aptos" panose="020B0004020202020204" pitchFamily="34" charset="0"/>
                        </a:rPr>
                        <a:t>6.16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extLst>
                  <a:ext uri="{0D108BD9-81ED-4DB2-BD59-A6C34878D82A}">
                    <a16:rowId xmlns:a16="http://schemas.microsoft.com/office/drawing/2014/main" val="1472849559"/>
                  </a:ext>
                </a:extLst>
              </a:tr>
              <a:tr h="226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 dirty="0">
                          <a:effectLst/>
                          <a:latin typeface="Aptos" panose="020B0004020202020204" pitchFamily="34" charset="0"/>
                        </a:rPr>
                        <a:t>C 55-59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>
                          <a:effectLst/>
                          <a:latin typeface="Aptos" panose="020B0004020202020204" pitchFamily="34" charset="0"/>
                        </a:rPr>
                        <a:t>2.59***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1.64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>
                          <a:effectLst/>
                          <a:latin typeface="Aptos" panose="020B0004020202020204" pitchFamily="34" charset="0"/>
                        </a:rPr>
                        <a:t>4.08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extLst>
                  <a:ext uri="{0D108BD9-81ED-4DB2-BD59-A6C34878D82A}">
                    <a16:rowId xmlns:a16="http://schemas.microsoft.com/office/drawing/2014/main" val="340850791"/>
                  </a:ext>
                </a:extLst>
              </a:tr>
              <a:tr h="226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Social assistance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1" kern="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</a:rPr>
                        <a:t>0.58***</a:t>
                      </a:r>
                      <a:endParaRPr lang="cs-CZ" sz="1100" b="1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0.44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0.76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extLst>
                  <a:ext uri="{0D108BD9-81ED-4DB2-BD59-A6C34878D82A}">
                    <a16:rowId xmlns:a16="http://schemas.microsoft.com/office/drawing/2014/main" val="3379758213"/>
                  </a:ext>
                </a:extLst>
              </a:tr>
              <a:tr h="226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Personal care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>
                          <a:effectLst/>
                          <a:latin typeface="Aptos" panose="020B0004020202020204" pitchFamily="34" charset="0"/>
                        </a:rPr>
                        <a:t>1.36***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 dirty="0">
                          <a:effectLst/>
                          <a:latin typeface="Aptos" panose="020B0004020202020204" pitchFamily="34" charset="0"/>
                        </a:rPr>
                        <a:t>1.23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>
                          <a:effectLst/>
                          <a:latin typeface="Aptos" panose="020B0004020202020204" pitchFamily="34" charset="0"/>
                        </a:rPr>
                        <a:t>1.51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extLst>
                  <a:ext uri="{0D108BD9-81ED-4DB2-BD59-A6C34878D82A}">
                    <a16:rowId xmlns:a16="http://schemas.microsoft.com/office/drawing/2014/main" val="2165104125"/>
                  </a:ext>
                </a:extLst>
              </a:tr>
              <a:tr h="226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Unempl. Insurance (2)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>
                          <a:effectLst/>
                          <a:latin typeface="Aptos" panose="020B0004020202020204" pitchFamily="34" charset="0"/>
                        </a:rPr>
                        <a:t>1.26***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1.14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1.40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extLst>
                  <a:ext uri="{0D108BD9-81ED-4DB2-BD59-A6C34878D82A}">
                    <a16:rowId xmlns:a16="http://schemas.microsoft.com/office/drawing/2014/main" val="1871753045"/>
                  </a:ext>
                </a:extLst>
              </a:tr>
              <a:tr h="226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Unempl. Insurance (3)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>
                          <a:effectLst/>
                          <a:latin typeface="Aptos" panose="020B0004020202020204" pitchFamily="34" charset="0"/>
                        </a:rPr>
                        <a:t>1.14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0.98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>
                          <a:effectLst/>
                          <a:latin typeface="Aptos" panose="020B0004020202020204" pitchFamily="34" charset="0"/>
                        </a:rPr>
                        <a:t>1.33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extLst>
                  <a:ext uri="{0D108BD9-81ED-4DB2-BD59-A6C34878D82A}">
                    <a16:rowId xmlns:a16="http://schemas.microsoft.com/office/drawing/2014/main" val="1908642993"/>
                  </a:ext>
                </a:extLst>
              </a:tr>
              <a:tr h="226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Gender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>
                          <a:effectLst/>
                          <a:latin typeface="Aptos" panose="020B0004020202020204" pitchFamily="34" charset="0"/>
                        </a:rPr>
                        <a:t>1.05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 dirty="0">
                          <a:effectLst/>
                          <a:latin typeface="Aptos" panose="020B0004020202020204" pitchFamily="34" charset="0"/>
                        </a:rPr>
                        <a:t>0.96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>
                          <a:effectLst/>
                          <a:latin typeface="Aptos" panose="020B0004020202020204" pitchFamily="34" charset="0"/>
                        </a:rPr>
                        <a:t>1.16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extLst>
                  <a:ext uri="{0D108BD9-81ED-4DB2-BD59-A6C34878D82A}">
                    <a16:rowId xmlns:a16="http://schemas.microsoft.com/office/drawing/2014/main" val="3156120811"/>
                  </a:ext>
                </a:extLst>
              </a:tr>
              <a:tr h="256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Health status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0.73***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 dirty="0">
                          <a:effectLst/>
                          <a:latin typeface="Aptos" panose="020B0004020202020204" pitchFamily="34" charset="0"/>
                        </a:rPr>
                        <a:t>0.66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>
                          <a:effectLst/>
                          <a:latin typeface="Aptos" panose="020B0004020202020204" pitchFamily="34" charset="0"/>
                        </a:rPr>
                        <a:t>0.80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extLst>
                  <a:ext uri="{0D108BD9-81ED-4DB2-BD59-A6C34878D82A}">
                    <a16:rowId xmlns:a16="http://schemas.microsoft.com/office/drawing/2014/main" val="2493291819"/>
                  </a:ext>
                </a:extLst>
              </a:tr>
              <a:tr h="380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>
                          <a:effectLst/>
                          <a:latin typeface="Aptos" panose="020B0004020202020204" pitchFamily="34" charset="0"/>
                        </a:rPr>
                        <a:t>Vocational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>
                          <a:effectLst/>
                          <a:latin typeface="Aptos" panose="020B0004020202020204" pitchFamily="34" charset="0"/>
                        </a:rPr>
                        <a:t>1.28***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 dirty="0">
                          <a:effectLst/>
                          <a:latin typeface="Aptos" panose="020B0004020202020204" pitchFamily="34" charset="0"/>
                        </a:rPr>
                        <a:t>1.12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>
                          <a:effectLst/>
                          <a:latin typeface="Aptos" panose="020B0004020202020204" pitchFamily="34" charset="0"/>
                        </a:rPr>
                        <a:t>1.46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extLst>
                  <a:ext uri="{0D108BD9-81ED-4DB2-BD59-A6C34878D82A}">
                    <a16:rowId xmlns:a16="http://schemas.microsoft.com/office/drawing/2014/main" val="3528171725"/>
                  </a:ext>
                </a:extLst>
              </a:tr>
              <a:tr h="226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>
                          <a:effectLst/>
                          <a:latin typeface="Aptos" panose="020B0004020202020204" pitchFamily="34" charset="0"/>
                        </a:rPr>
                        <a:t>High school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1" kern="0" dirty="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</a:rPr>
                        <a:t>1.44***</a:t>
                      </a:r>
                      <a:endParaRPr lang="cs-CZ" sz="1100" b="1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 dirty="0">
                          <a:effectLst/>
                          <a:latin typeface="Aptos" panose="020B0004020202020204" pitchFamily="34" charset="0"/>
                        </a:rPr>
                        <a:t>1.27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>
                          <a:effectLst/>
                          <a:latin typeface="Aptos" panose="020B0004020202020204" pitchFamily="34" charset="0"/>
                        </a:rPr>
                        <a:t>1.65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extLst>
                  <a:ext uri="{0D108BD9-81ED-4DB2-BD59-A6C34878D82A}">
                    <a16:rowId xmlns:a16="http://schemas.microsoft.com/office/drawing/2014/main" val="992843625"/>
                  </a:ext>
                </a:extLst>
              </a:tr>
              <a:tr h="226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>
                          <a:effectLst/>
                          <a:latin typeface="Aptos" panose="020B0004020202020204" pitchFamily="34" charset="0"/>
                        </a:rPr>
                        <a:t>University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1" kern="0" dirty="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</a:rPr>
                        <a:t>1.49***</a:t>
                      </a:r>
                      <a:endParaRPr lang="cs-CZ" sz="1100" b="1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 dirty="0">
                          <a:effectLst/>
                          <a:latin typeface="Aptos" panose="020B0004020202020204" pitchFamily="34" charset="0"/>
                        </a:rPr>
                        <a:t>1.25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>
                          <a:effectLst/>
                          <a:latin typeface="Aptos" panose="020B0004020202020204" pitchFamily="34" charset="0"/>
                        </a:rPr>
                        <a:t>1.76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extLst>
                  <a:ext uri="{0D108BD9-81ED-4DB2-BD59-A6C34878D82A}">
                    <a16:rowId xmlns:a16="http://schemas.microsoft.com/office/drawing/2014/main" val="4270916141"/>
                  </a:ext>
                </a:extLst>
              </a:tr>
              <a:tr h="446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Unemployment entry period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>
                          <a:effectLst/>
                          <a:latin typeface="Aptos" panose="020B0004020202020204" pitchFamily="34" charset="0"/>
                        </a:rPr>
                        <a:t>0.96***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 dirty="0">
                          <a:effectLst/>
                          <a:latin typeface="Aptos" panose="020B0004020202020204" pitchFamily="34" charset="0"/>
                        </a:rPr>
                        <a:t>0.95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 dirty="0">
                          <a:effectLst/>
                          <a:latin typeface="Aptos" panose="020B0004020202020204" pitchFamily="34" charset="0"/>
                        </a:rPr>
                        <a:t>0.97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extLst>
                  <a:ext uri="{0D108BD9-81ED-4DB2-BD59-A6C34878D82A}">
                    <a16:rowId xmlns:a16="http://schemas.microsoft.com/office/drawing/2014/main" val="2172190277"/>
                  </a:ext>
                </a:extLst>
              </a:tr>
              <a:tr h="226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Work history (2)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>
                          <a:effectLst/>
                          <a:latin typeface="Aptos" panose="020B0004020202020204" pitchFamily="34" charset="0"/>
                        </a:rPr>
                        <a:t>1.44**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1.14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 dirty="0">
                          <a:effectLst/>
                          <a:latin typeface="Aptos" panose="020B0004020202020204" pitchFamily="34" charset="0"/>
                        </a:rPr>
                        <a:t>1.81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extLst>
                  <a:ext uri="{0D108BD9-81ED-4DB2-BD59-A6C34878D82A}">
                    <a16:rowId xmlns:a16="http://schemas.microsoft.com/office/drawing/2014/main" val="2994351852"/>
                  </a:ext>
                </a:extLst>
              </a:tr>
              <a:tr h="226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Work history (3)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 dirty="0">
                          <a:effectLst/>
                          <a:latin typeface="Aptos" panose="020B0004020202020204" pitchFamily="34" charset="0"/>
                        </a:rPr>
                        <a:t>2.33***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000" kern="0">
                          <a:effectLst/>
                          <a:latin typeface="Aptos" panose="020B0004020202020204" pitchFamily="34" charset="0"/>
                        </a:rPr>
                        <a:t>1.91</a:t>
                      </a:r>
                      <a:endParaRPr lang="cs-CZ" sz="1100" kern="10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kern="0" dirty="0">
                          <a:effectLst/>
                          <a:latin typeface="Aptos" panose="020B0004020202020204" pitchFamily="34" charset="0"/>
                        </a:rPr>
                        <a:t>2.82</a:t>
                      </a:r>
                      <a:endParaRPr lang="cs-CZ" sz="1100" kern="100" dirty="0">
                        <a:solidFill>
                          <a:srgbClr val="63636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9" marR="67739" marT="0" marB="0"/>
                </a:tc>
                <a:extLst>
                  <a:ext uri="{0D108BD9-81ED-4DB2-BD59-A6C34878D82A}">
                    <a16:rowId xmlns:a16="http://schemas.microsoft.com/office/drawing/2014/main" val="1657385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462603"/>
      </p:ext>
    </p:extLst>
  </p:cSld>
  <p:clrMapOvr>
    <a:masterClrMapping/>
  </p:clrMapOvr>
</p:sld>
</file>

<file path=ppt/theme/theme1.xml><?xml version="1.0" encoding="utf-8"?>
<a:theme xmlns:a="http://schemas.openxmlformats.org/drawingml/2006/main" name="1_Rilsa 4:3 Grey">
  <a:themeElements>
    <a:clrScheme name="Vlastní 1">
      <a:dk1>
        <a:srgbClr val="404040"/>
      </a:dk1>
      <a:lt1>
        <a:srgbClr val="FEFCF8"/>
      </a:lt1>
      <a:dk2>
        <a:srgbClr val="636363"/>
      </a:dk2>
      <a:lt2>
        <a:srgbClr val="E3E3E3"/>
      </a:lt2>
      <a:accent1>
        <a:srgbClr val="FAEFDA"/>
      </a:accent1>
      <a:accent2>
        <a:srgbClr val="F5DDAF"/>
      </a:accent2>
      <a:accent3>
        <a:srgbClr val="F0CA81"/>
      </a:accent3>
      <a:accent4>
        <a:srgbClr val="E5A426"/>
      </a:accent4>
      <a:accent5>
        <a:srgbClr val="C18717"/>
      </a:accent5>
      <a:accent6>
        <a:srgbClr val="8E6619"/>
      </a:accent6>
      <a:hlink>
        <a:srgbClr val="EAB52B"/>
      </a:hlink>
      <a:folHlink>
        <a:srgbClr val="636363"/>
      </a:folHlink>
    </a:clrScheme>
    <a:fontScheme name="Vlastní 1">
      <a:majorFont>
        <a:latin typeface="Nunito Sans ExtraLight"/>
        <a:ea typeface=""/>
        <a:cs typeface=""/>
      </a:majorFont>
      <a:minorFont>
        <a:latin typeface="Nunito Sa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šablona RILSA - Grey.potx" id="{B3FF5136-3FF4-419F-B404-54315FAF0D25}" vid="{A3B58131-F809-4AD8-933B-AAB6229E7D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2195</Words>
  <Application>Microsoft Office PowerPoint</Application>
  <PresentationFormat>Předvádění na obrazovce (4:3)</PresentationFormat>
  <Paragraphs>1098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0" baseType="lpstr">
      <vt:lpstr>Calibri</vt:lpstr>
      <vt:lpstr>Aptos</vt:lpstr>
      <vt:lpstr>Nunito Sans SemiBold</vt:lpstr>
      <vt:lpstr>Nunito Sans ExtraLight</vt:lpstr>
      <vt:lpstr>Nunito Sans ExtraBold</vt:lpstr>
      <vt:lpstr>Arial</vt:lpstr>
      <vt:lpstr>Bahnschrift SemiLight SemiConde</vt:lpstr>
      <vt:lpstr>1_Rilsa 4:3 Grey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Malá Věra</dc:creator>
  <cp:lastModifiedBy>Tomáš Sirovátka</cp:lastModifiedBy>
  <cp:revision>134</cp:revision>
  <dcterms:created xsi:type="dcterms:W3CDTF">2023-06-15T08:42:05Z</dcterms:created>
  <dcterms:modified xsi:type="dcterms:W3CDTF">2025-05-25T17:24:02Z</dcterms:modified>
</cp:coreProperties>
</file>