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svg" ContentType="image/svg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drawings/drawing1.xml" ContentType="application/vnd.openxmlformats-officedocument.drawingml.chartshapes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drawings/drawing2.xml" ContentType="application/vnd.openxmlformats-officedocument.drawingml.chartshapes+xml"/>
  <Override PartName="/ppt/charts/chart3.xml" ContentType="application/vnd.openxmlformats-officedocument.drawingml.chart+xml"/>
  <Override PartName="/ppt/charts/style3.xml" ContentType="application/vnd.ms-office.chartstyle+xml"/>
  <Override PartName="/ppt/charts/colors3.xml" ContentType="application/vnd.ms-office.chartcolorstyle+xml"/>
  <Override PartName="/ppt/drawings/drawing3.xml" ContentType="application/vnd.openxmlformats-officedocument.drawingml.chartshapes+xml"/>
  <Override PartName="/ppt/charts/chart4.xml" ContentType="application/vnd.openxmlformats-officedocument.drawingml.chart+xml"/>
  <Override PartName="/ppt/charts/style4.xml" ContentType="application/vnd.ms-office.chartstyle+xml"/>
  <Override PartName="/ppt/charts/colors4.xml" ContentType="application/vnd.ms-office.chartcolorstyle+xml"/>
  <Override PartName="/ppt/drawings/drawing4.xml" ContentType="application/vnd.openxmlformats-officedocument.drawingml.chartshapes+xml"/>
  <Override PartName="/ppt/charts/chart5.xml" ContentType="application/vnd.openxmlformats-officedocument.drawingml.chart+xml"/>
  <Override PartName="/ppt/charts/style5.xml" ContentType="application/vnd.ms-office.chartstyle+xml"/>
  <Override PartName="/ppt/charts/colors5.xml" ContentType="application/vnd.ms-office.chartcolorstyle+xml"/>
  <Override PartName="/ppt/drawings/drawing5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8" r:id="rId1"/>
  </p:sldMasterIdLst>
  <p:sldIdLst>
    <p:sldId id="300" r:id="rId2"/>
    <p:sldId id="304" r:id="rId3"/>
    <p:sldId id="314" r:id="rId4"/>
    <p:sldId id="307" r:id="rId5"/>
    <p:sldId id="308" r:id="rId6"/>
    <p:sldId id="309" r:id="rId7"/>
    <p:sldId id="310" r:id="rId8"/>
    <p:sldId id="312" r:id="rId9"/>
    <p:sldId id="311" r:id="rId10"/>
    <p:sldId id="315" r:id="rId11"/>
    <p:sldId id="316" r:id="rId12"/>
  </p:sldIdLst>
  <p:sldSz cx="9906000" cy="6858000" type="A4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021" autoAdjust="0"/>
    <p:restoredTop sz="94660"/>
  </p:normalViewPr>
  <p:slideViewPr>
    <p:cSldViewPr snapToGrid="0">
      <p:cViewPr varScale="1">
        <p:scale>
          <a:sx n="80" d="100"/>
          <a:sy n="80" d="100"/>
        </p:scale>
        <p:origin x="1032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file:///\\brno-fs3\USERS$\jiri.vyhlidal\__RILSA_2024\P&#345;&#237;prava%20na%20st&#225;rnut&#237;%20-%20V&#253;zva%20037\LM%20Flows\prac\__prac_data.xlsx" TargetMode="External"/><Relationship Id="rId2" Type="http://schemas.microsoft.com/office/2011/relationships/chartColorStyle" Target="colors1.xml"/><Relationship Id="rId1" Type="http://schemas.microsoft.com/office/2011/relationships/chartStyle" Target="style1.xml"/><Relationship Id="rId4" Type="http://schemas.openxmlformats.org/officeDocument/2006/relationships/chartUserShapes" Target="../drawings/drawing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oleObject" Target="file:///\\brno-fs3\USERS$\jiri.vyhlidal\__RILSA_2024\P&#345;&#237;prava%20na%20st&#225;rnut&#237;%20-%20V&#253;zva%20037\LM%20Flows\prac\__prac_data.xlsx" TargetMode="External"/><Relationship Id="rId2" Type="http://schemas.microsoft.com/office/2011/relationships/chartColorStyle" Target="colors2.xml"/><Relationship Id="rId1" Type="http://schemas.microsoft.com/office/2011/relationships/chartStyle" Target="style2.xml"/><Relationship Id="rId4" Type="http://schemas.openxmlformats.org/officeDocument/2006/relationships/chartUserShapes" Target="../drawings/drawing2.xml"/></Relationships>
</file>

<file path=ppt/charts/_rels/chart3.xml.rels><?xml version="1.0" encoding="UTF-8" standalone="yes"?>
<Relationships xmlns="http://schemas.openxmlformats.org/package/2006/relationships"><Relationship Id="rId3" Type="http://schemas.openxmlformats.org/officeDocument/2006/relationships/oleObject" Target="file:///\\brno-fs3\USERS$\jiri.vyhlidal\__RILSA_2024\P&#345;&#237;prava%20na%20st&#225;rnut&#237;%20-%20V&#253;zva%20037\LM%20Flows\prac\__prac_data.xlsx" TargetMode="External"/><Relationship Id="rId2" Type="http://schemas.microsoft.com/office/2011/relationships/chartColorStyle" Target="colors3.xml"/><Relationship Id="rId1" Type="http://schemas.microsoft.com/office/2011/relationships/chartStyle" Target="style3.xml"/><Relationship Id="rId4" Type="http://schemas.openxmlformats.org/officeDocument/2006/relationships/chartUserShapes" Target="../drawings/drawing3.xml"/></Relationships>
</file>

<file path=ppt/charts/_rels/chart4.xml.rels><?xml version="1.0" encoding="UTF-8" standalone="yes"?>
<Relationships xmlns="http://schemas.openxmlformats.org/package/2006/relationships"><Relationship Id="rId3" Type="http://schemas.openxmlformats.org/officeDocument/2006/relationships/oleObject" Target="file:///\\brno-fs3\USERS$\jiri.vyhlidal\__RILSA_2024\P&#345;&#237;prava%20na%20st&#225;rnut&#237;%20-%20V&#253;zva%20037\LM%20Flows\prac\__prac_data.xlsx" TargetMode="External"/><Relationship Id="rId2" Type="http://schemas.microsoft.com/office/2011/relationships/chartColorStyle" Target="colors4.xml"/><Relationship Id="rId1" Type="http://schemas.microsoft.com/office/2011/relationships/chartStyle" Target="style4.xml"/><Relationship Id="rId4" Type="http://schemas.openxmlformats.org/officeDocument/2006/relationships/chartUserShapes" Target="../drawings/drawing4.xml"/></Relationships>
</file>

<file path=ppt/charts/_rels/chart5.xml.rels><?xml version="1.0" encoding="UTF-8" standalone="yes"?>
<Relationships xmlns="http://schemas.openxmlformats.org/package/2006/relationships"><Relationship Id="rId3" Type="http://schemas.openxmlformats.org/officeDocument/2006/relationships/oleObject" Target="file:///\\brno-fs3\USERS$\jiri.vyhlidal\__RILSA_2024\P&#345;&#237;prava%20na%20st&#225;rnut&#237;%20-%20V&#253;zva%20037\LM%20Flows\prac\__prac_data.xlsx" TargetMode="External"/><Relationship Id="rId2" Type="http://schemas.microsoft.com/office/2011/relationships/chartColorStyle" Target="colors5.xml"/><Relationship Id="rId1" Type="http://schemas.microsoft.com/office/2011/relationships/chartStyle" Target="style5.xml"/><Relationship Id="rId4" Type="http://schemas.openxmlformats.org/officeDocument/2006/relationships/chartUserShapes" Target="../drawings/drawing5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7.6892979026675801E-2"/>
          <c:y val="5.9658640808567538E-2"/>
          <c:w val="0.91675603448426746"/>
          <c:h val="0.76346072200785853"/>
        </c:manualLayout>
      </c:layout>
      <c:lineChart>
        <c:grouping val="standard"/>
        <c:varyColors val="0"/>
        <c:ser>
          <c:idx val="0"/>
          <c:order val="0"/>
          <c:tx>
            <c:strRef>
              <c:f>'tr_prob_50-65'!$F$4</c:f>
              <c:strCache>
                <c:ptCount val="1"/>
                <c:pt idx="0">
                  <c:v>eu 50-65</c:v>
                </c:pt>
              </c:strCache>
            </c:strRef>
          </c:tx>
          <c:spPr>
            <a:ln w="28575" cap="rnd">
              <a:solidFill>
                <a:schemeClr val="tx2">
                  <a:lumMod val="50000"/>
                  <a:lumOff val="50000"/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tx2">
                    <a:lumMod val="50000"/>
                    <a:lumOff val="50000"/>
                  </a:scheme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'tr_prob_50-65'!$B$5:$B$40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'tr_prob_50-65'!$F$5:$F$40</c:f>
              <c:numCache>
                <c:formatCode>0.0000</c:formatCode>
                <c:ptCount val="36"/>
                <c:pt idx="0">
                  <c:v>9.2387000000000007E-3</c:v>
                </c:pt>
                <c:pt idx="1">
                  <c:v>6.3391000000000003E-3</c:v>
                </c:pt>
                <c:pt idx="2">
                  <c:v>5.5545000000000004E-3</c:v>
                </c:pt>
                <c:pt idx="3">
                  <c:v>7.9553999999999996E-3</c:v>
                </c:pt>
                <c:pt idx="4">
                  <c:v>1.02469E-2</c:v>
                </c:pt>
                <c:pt idx="5">
                  <c:v>4.8555999999999998E-3</c:v>
                </c:pt>
                <c:pt idx="6">
                  <c:v>4.4797999999999999E-3</c:v>
                </c:pt>
                <c:pt idx="7">
                  <c:v>5.3147000000000003E-3</c:v>
                </c:pt>
                <c:pt idx="8">
                  <c:v>7.2743E-3</c:v>
                </c:pt>
                <c:pt idx="9">
                  <c:v>4.0241000000000001E-3</c:v>
                </c:pt>
                <c:pt idx="10">
                  <c:v>2.5557000000000002E-3</c:v>
                </c:pt>
                <c:pt idx="11">
                  <c:v>3.2158E-3</c:v>
                </c:pt>
                <c:pt idx="12">
                  <c:v>6.0518999999999998E-3</c:v>
                </c:pt>
                <c:pt idx="13">
                  <c:v>3.5913E-3</c:v>
                </c:pt>
                <c:pt idx="14">
                  <c:v>2.4304999999999999E-3</c:v>
                </c:pt>
                <c:pt idx="15">
                  <c:v>3.3571E-3</c:v>
                </c:pt>
                <c:pt idx="16">
                  <c:v>5.5919999999999997E-3</c:v>
                </c:pt>
                <c:pt idx="17">
                  <c:v>2.6741999999999998E-3</c:v>
                </c:pt>
                <c:pt idx="18">
                  <c:v>2.1180000000000001E-3</c:v>
                </c:pt>
                <c:pt idx="19">
                  <c:v>2.4721000000000001E-3</c:v>
                </c:pt>
                <c:pt idx="20">
                  <c:v>4.7968999999999998E-3</c:v>
                </c:pt>
                <c:pt idx="21">
                  <c:v>2.6822999999999999E-3</c:v>
                </c:pt>
                <c:pt idx="22">
                  <c:v>2.1101000000000002E-3</c:v>
                </c:pt>
                <c:pt idx="23">
                  <c:v>1.1842999999999999E-3</c:v>
                </c:pt>
                <c:pt idx="24">
                  <c:v>3.2705E-3</c:v>
                </c:pt>
                <c:pt idx="25">
                  <c:v>1.1822E-3</c:v>
                </c:pt>
                <c:pt idx="26">
                  <c:v>4.0872E-3</c:v>
                </c:pt>
                <c:pt idx="27">
                  <c:v>2.0527000000000002E-3</c:v>
                </c:pt>
                <c:pt idx="28">
                  <c:v>3.3300999999999999E-3</c:v>
                </c:pt>
                <c:pt idx="29">
                  <c:v>2.9323000000000001E-3</c:v>
                </c:pt>
                <c:pt idx="30">
                  <c:v>3.4516999999999998E-3</c:v>
                </c:pt>
                <c:pt idx="31">
                  <c:v>3.9102E-3</c:v>
                </c:pt>
                <c:pt idx="32">
                  <c:v>6.9134000000000001E-3</c:v>
                </c:pt>
                <c:pt idx="33">
                  <c:v>2.7382000000000001E-3</c:v>
                </c:pt>
                <c:pt idx="34">
                  <c:v>2.1982E-3</c:v>
                </c:pt>
                <c:pt idx="35">
                  <c:v>2.0228999999999998E-3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8C60-4054-B5D3-3E2FA1AC4852}"/>
            </c:ext>
          </c:extLst>
        </c:ser>
        <c:ser>
          <c:idx val="1"/>
          <c:order val="1"/>
          <c:tx>
            <c:strRef>
              <c:f>'tr_prob_50-65'!$H$4</c:f>
              <c:strCache>
                <c:ptCount val="1"/>
                <c:pt idx="0">
                  <c:v>ei 50-65</c:v>
                </c:pt>
              </c:strCache>
            </c:strRef>
          </c:tx>
          <c:spPr>
            <a:ln w="28575" cap="rnd">
              <a:solidFill>
                <a:schemeClr val="accent2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'tr_prob_50-65'!$B$5:$B$40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'tr_prob_50-65'!$H$5:$H$40</c:f>
              <c:numCache>
                <c:formatCode>0.0000</c:formatCode>
                <c:ptCount val="36"/>
                <c:pt idx="0">
                  <c:v>1.8688699999999999E-2</c:v>
                </c:pt>
                <c:pt idx="1">
                  <c:v>1.29444E-2</c:v>
                </c:pt>
                <c:pt idx="2">
                  <c:v>1.3657300000000001E-2</c:v>
                </c:pt>
                <c:pt idx="3">
                  <c:v>1.24227E-2</c:v>
                </c:pt>
                <c:pt idx="4">
                  <c:v>1.7211600000000001E-2</c:v>
                </c:pt>
                <c:pt idx="5">
                  <c:v>1.3918099999999999E-2</c:v>
                </c:pt>
                <c:pt idx="6">
                  <c:v>1.22218E-2</c:v>
                </c:pt>
                <c:pt idx="7">
                  <c:v>1.0161999999999999E-2</c:v>
                </c:pt>
                <c:pt idx="8">
                  <c:v>1.5210700000000001E-2</c:v>
                </c:pt>
                <c:pt idx="9">
                  <c:v>1.11346E-2</c:v>
                </c:pt>
                <c:pt idx="10">
                  <c:v>1.42623E-2</c:v>
                </c:pt>
                <c:pt idx="11">
                  <c:v>8.3627000000000007E-3</c:v>
                </c:pt>
                <c:pt idx="12">
                  <c:v>1.6512099999999998E-2</c:v>
                </c:pt>
                <c:pt idx="13">
                  <c:v>1.1606999999999999E-2</c:v>
                </c:pt>
                <c:pt idx="14">
                  <c:v>1.39785E-2</c:v>
                </c:pt>
                <c:pt idx="15">
                  <c:v>1.20838E-2</c:v>
                </c:pt>
                <c:pt idx="16">
                  <c:v>1.5652200000000002E-2</c:v>
                </c:pt>
                <c:pt idx="17">
                  <c:v>1.31938E-2</c:v>
                </c:pt>
                <c:pt idx="18">
                  <c:v>1.3091800000000001E-2</c:v>
                </c:pt>
                <c:pt idx="19">
                  <c:v>1.0656799999999999E-2</c:v>
                </c:pt>
                <c:pt idx="20">
                  <c:v>1.3396399999999999E-2</c:v>
                </c:pt>
                <c:pt idx="21">
                  <c:v>1.0506700000000001E-2</c:v>
                </c:pt>
                <c:pt idx="22">
                  <c:v>1.4231199999999999E-2</c:v>
                </c:pt>
                <c:pt idx="23">
                  <c:v>1.0772199999999999E-2</c:v>
                </c:pt>
                <c:pt idx="24">
                  <c:v>1.6304800000000001E-2</c:v>
                </c:pt>
                <c:pt idx="25">
                  <c:v>9.2551999999999999E-3</c:v>
                </c:pt>
                <c:pt idx="26">
                  <c:v>1.09132E-2</c:v>
                </c:pt>
                <c:pt idx="27">
                  <c:v>1.02609E-2</c:v>
                </c:pt>
                <c:pt idx="28">
                  <c:v>1.50733E-2</c:v>
                </c:pt>
                <c:pt idx="29">
                  <c:v>1.43953E-2</c:v>
                </c:pt>
                <c:pt idx="30">
                  <c:v>9.8738999999999997E-3</c:v>
                </c:pt>
                <c:pt idx="31">
                  <c:v>1.1905199999999999E-2</c:v>
                </c:pt>
                <c:pt idx="32">
                  <c:v>1.9055200000000001E-2</c:v>
                </c:pt>
                <c:pt idx="33">
                  <c:v>1.96531E-2</c:v>
                </c:pt>
                <c:pt idx="34">
                  <c:v>1.0435699999999999E-2</c:v>
                </c:pt>
                <c:pt idx="35">
                  <c:v>1.35389E-2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8C60-4054-B5D3-3E2FA1AC4852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2449248"/>
        <c:axId val="1002444448"/>
      </c:lineChart>
      <c:catAx>
        <c:axId val="100244924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6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2444448"/>
        <c:crosses val="autoZero"/>
        <c:auto val="1"/>
        <c:lblAlgn val="ctr"/>
        <c:lblOffset val="100"/>
        <c:noMultiLvlLbl val="0"/>
      </c:catAx>
      <c:valAx>
        <c:axId val="1002444448"/>
        <c:scaling>
          <c:orientation val="minMax"/>
          <c:max val="2.0000000000000004E-2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244924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4.8680346428943512E-2"/>
          <c:y val="5.08743953240956E-2"/>
          <c:w val="0.93093512876686901"/>
          <c:h val="0.75004348024928458"/>
        </c:manualLayout>
      </c:layout>
      <c:lineChart>
        <c:grouping val="standard"/>
        <c:varyColors val="0"/>
        <c:ser>
          <c:idx val="0"/>
          <c:order val="0"/>
          <c:tx>
            <c:strRef>
              <c:f>List4!$U$46</c:f>
              <c:strCache>
                <c:ptCount val="1"/>
                <c:pt idx="0">
                  <c:v>ue 50-65</c:v>
                </c:pt>
              </c:strCache>
            </c:strRef>
          </c:tx>
          <c:spPr>
            <a:ln w="28575" cap="rnd">
              <a:solidFill>
                <a:schemeClr val="accent4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List4!$Q$47:$Q$82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List4!$U$47:$U$82</c:f>
              <c:numCache>
                <c:formatCode>General</c:formatCode>
                <c:ptCount val="36"/>
                <c:pt idx="0">
                  <c:v>8.8183684303791948E-2</c:v>
                </c:pt>
                <c:pt idx="1">
                  <c:v>0.14552300918929265</c:v>
                </c:pt>
                <c:pt idx="2">
                  <c:v>0.11948576203790509</c:v>
                </c:pt>
                <c:pt idx="3">
                  <c:v>9.8053629438269854E-2</c:v>
                </c:pt>
                <c:pt idx="4">
                  <c:v>0.12369327642951382</c:v>
                </c:pt>
                <c:pt idx="5">
                  <c:v>0.14068110531931302</c:v>
                </c:pt>
                <c:pt idx="6">
                  <c:v>0.11490473382167117</c:v>
                </c:pt>
                <c:pt idx="7">
                  <c:v>0.11752112624324583</c:v>
                </c:pt>
                <c:pt idx="8">
                  <c:v>0.10947480572962033</c:v>
                </c:pt>
                <c:pt idx="9">
                  <c:v>0.16267475407298601</c:v>
                </c:pt>
                <c:pt idx="10">
                  <c:v>0.12650642907263668</c:v>
                </c:pt>
                <c:pt idx="11">
                  <c:v>8.2833424689137569E-2</c:v>
                </c:pt>
                <c:pt idx="12">
                  <c:v>0.10873151880186648</c:v>
                </c:pt>
                <c:pt idx="13">
                  <c:v>0.14510479157709696</c:v>
                </c:pt>
                <c:pt idx="14">
                  <c:v>0.12801251924301041</c:v>
                </c:pt>
                <c:pt idx="15">
                  <c:v>0.14525694653771468</c:v>
                </c:pt>
                <c:pt idx="16">
                  <c:v>0.11247845621040693</c:v>
                </c:pt>
                <c:pt idx="17">
                  <c:v>0.2223192833360306</c:v>
                </c:pt>
                <c:pt idx="18">
                  <c:v>0.20146342591606445</c:v>
                </c:pt>
                <c:pt idx="19">
                  <c:v>9.6797520035825507E-2</c:v>
                </c:pt>
                <c:pt idx="20">
                  <c:v>0.17480159152632693</c:v>
                </c:pt>
                <c:pt idx="21">
                  <c:v>0.24495590017769672</c:v>
                </c:pt>
                <c:pt idx="22">
                  <c:v>0.12966224719767824</c:v>
                </c:pt>
                <c:pt idx="23">
                  <c:v>0.20684880427825117</c:v>
                </c:pt>
                <c:pt idx="24">
                  <c:v>0.16372340429240897</c:v>
                </c:pt>
                <c:pt idx="25">
                  <c:v>0.17340803501731281</c:v>
                </c:pt>
                <c:pt idx="26">
                  <c:v>0.11869804970234074</c:v>
                </c:pt>
                <c:pt idx="27">
                  <c:v>0.18437036836929541</c:v>
                </c:pt>
                <c:pt idx="28">
                  <c:v>0.17079149403545338</c:v>
                </c:pt>
                <c:pt idx="29">
                  <c:v>0.19813540908110974</c:v>
                </c:pt>
                <c:pt idx="30">
                  <c:v>0.141574516897605</c:v>
                </c:pt>
                <c:pt idx="31">
                  <c:v>0.14954768341212737</c:v>
                </c:pt>
                <c:pt idx="32">
                  <c:v>0.1585987229647921</c:v>
                </c:pt>
                <c:pt idx="33">
                  <c:v>0.19889797632802159</c:v>
                </c:pt>
                <c:pt idx="34">
                  <c:v>0.22438053029590016</c:v>
                </c:pt>
                <c:pt idx="35">
                  <c:v>0.18702102914465607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D99E-4D65-889F-B593BECD78E8}"/>
            </c:ext>
          </c:extLst>
        </c:ser>
        <c:ser>
          <c:idx val="1"/>
          <c:order val="1"/>
          <c:tx>
            <c:strRef>
              <c:f>List4!$V$46</c:f>
              <c:strCache>
                <c:ptCount val="1"/>
                <c:pt idx="0">
                  <c:v>uu 50-65</c:v>
                </c:pt>
              </c:strCache>
            </c:strRef>
          </c:tx>
          <c:spPr>
            <a:ln w="28575" cap="rnd">
              <a:solidFill>
                <a:schemeClr val="accent2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List4!$Q$47:$Q$82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List4!$V$47:$V$82</c:f>
              <c:numCache>
                <c:formatCode>General</c:formatCode>
                <c:ptCount val="36"/>
                <c:pt idx="0">
                  <c:v>0.70275725718556548</c:v>
                </c:pt>
                <c:pt idx="1">
                  <c:v>0.63236875196312858</c:v>
                </c:pt>
                <c:pt idx="2">
                  <c:v>0.71039841182508034</c:v>
                </c:pt>
                <c:pt idx="3">
                  <c:v>0.73754702496578417</c:v>
                </c:pt>
                <c:pt idx="4">
                  <c:v>0.69536132158285613</c:v>
                </c:pt>
                <c:pt idx="5">
                  <c:v>0.64733892121827696</c:v>
                </c:pt>
                <c:pt idx="6">
                  <c:v>0.73095416158974991</c:v>
                </c:pt>
                <c:pt idx="7">
                  <c:v>0.66245978978969278</c:v>
                </c:pt>
                <c:pt idx="8">
                  <c:v>0.68012186816811782</c:v>
                </c:pt>
                <c:pt idx="9">
                  <c:v>0.60713148927648652</c:v>
                </c:pt>
                <c:pt idx="10">
                  <c:v>0.66429212045546426</c:v>
                </c:pt>
                <c:pt idx="11">
                  <c:v>0.66408305147243385</c:v>
                </c:pt>
                <c:pt idx="12">
                  <c:v>0.70180952998474355</c:v>
                </c:pt>
                <c:pt idx="13">
                  <c:v>0.65594853101083828</c:v>
                </c:pt>
                <c:pt idx="14">
                  <c:v>0.63649646868614085</c:v>
                </c:pt>
                <c:pt idx="15">
                  <c:v>0.66981189311163125</c:v>
                </c:pt>
                <c:pt idx="16">
                  <c:v>0.66608153839854833</c:v>
                </c:pt>
                <c:pt idx="17">
                  <c:v>0.54856775697982707</c:v>
                </c:pt>
                <c:pt idx="18">
                  <c:v>0.54200092579044756</c:v>
                </c:pt>
                <c:pt idx="19">
                  <c:v>0.61771129824363169</c:v>
                </c:pt>
                <c:pt idx="20">
                  <c:v>0.54810846229426347</c:v>
                </c:pt>
                <c:pt idx="21">
                  <c:v>0.5268961026363197</c:v>
                </c:pt>
                <c:pt idx="22">
                  <c:v>0.62138760244191471</c:v>
                </c:pt>
                <c:pt idx="23">
                  <c:v>0.53921570752262005</c:v>
                </c:pt>
                <c:pt idx="24">
                  <c:v>0.55261762399702274</c:v>
                </c:pt>
                <c:pt idx="25">
                  <c:v>0.60212798918184351</c:v>
                </c:pt>
                <c:pt idx="26">
                  <c:v>0.64420343332515162</c:v>
                </c:pt>
                <c:pt idx="27">
                  <c:v>0.58572976618792116</c:v>
                </c:pt>
                <c:pt idx="28">
                  <c:v>0.54603091098243939</c:v>
                </c:pt>
                <c:pt idx="29">
                  <c:v>0.55095532233800337</c:v>
                </c:pt>
                <c:pt idx="30">
                  <c:v>0.61845200089460639</c:v>
                </c:pt>
                <c:pt idx="31">
                  <c:v>0.58978749737923797</c:v>
                </c:pt>
                <c:pt idx="32">
                  <c:v>0.63454460421481196</c:v>
                </c:pt>
                <c:pt idx="33">
                  <c:v>0.65880983476900512</c:v>
                </c:pt>
                <c:pt idx="34">
                  <c:v>0.56325102677086458</c:v>
                </c:pt>
                <c:pt idx="35">
                  <c:v>0.62539634638050112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D99E-4D65-889F-B593BECD78E8}"/>
            </c:ext>
          </c:extLst>
        </c:ser>
        <c:ser>
          <c:idx val="2"/>
          <c:order val="2"/>
          <c:tx>
            <c:strRef>
              <c:f>List4!$W$46</c:f>
              <c:strCache>
                <c:ptCount val="1"/>
                <c:pt idx="0">
                  <c:v>ui 50-65</c:v>
                </c:pt>
              </c:strCache>
            </c:strRef>
          </c:tx>
          <c:spPr>
            <a:ln w="28575" cap="rnd">
              <a:solidFill>
                <a:schemeClr val="accent6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6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List4!$Q$47:$Q$82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List4!$W$47:$W$82</c:f>
              <c:numCache>
                <c:formatCode>General</c:formatCode>
                <c:ptCount val="36"/>
                <c:pt idx="0">
                  <c:v>0.20905905851064258</c:v>
                </c:pt>
                <c:pt idx="1">
                  <c:v>0.22210823884757869</c:v>
                </c:pt>
                <c:pt idx="2">
                  <c:v>0.17011582613701443</c:v>
                </c:pt>
                <c:pt idx="3">
                  <c:v>0.16439934559594593</c:v>
                </c:pt>
                <c:pt idx="4">
                  <c:v>0.18094540198763007</c:v>
                </c:pt>
                <c:pt idx="5">
                  <c:v>0.21197997346241004</c:v>
                </c:pt>
                <c:pt idx="6">
                  <c:v>0.1541411045885788</c:v>
                </c:pt>
                <c:pt idx="7">
                  <c:v>0.22001908396706149</c:v>
                </c:pt>
                <c:pt idx="8">
                  <c:v>0.21040332610226176</c:v>
                </c:pt>
                <c:pt idx="9">
                  <c:v>0.23019375665052758</c:v>
                </c:pt>
                <c:pt idx="10">
                  <c:v>0.20920145047189903</c:v>
                </c:pt>
                <c:pt idx="11">
                  <c:v>0.25308352383842858</c:v>
                </c:pt>
                <c:pt idx="12">
                  <c:v>0.18945895121338996</c:v>
                </c:pt>
                <c:pt idx="13">
                  <c:v>0.19894667741206465</c:v>
                </c:pt>
                <c:pt idx="14">
                  <c:v>0.2354910120708488</c:v>
                </c:pt>
                <c:pt idx="15">
                  <c:v>0.1849311603506541</c:v>
                </c:pt>
                <c:pt idx="16">
                  <c:v>0.22144000539104478</c:v>
                </c:pt>
                <c:pt idx="17">
                  <c:v>0.22911295968414228</c:v>
                </c:pt>
                <c:pt idx="18">
                  <c:v>0.25653564829348796</c:v>
                </c:pt>
                <c:pt idx="19">
                  <c:v>0.28549118172054283</c:v>
                </c:pt>
                <c:pt idx="20">
                  <c:v>0.27708994617940957</c:v>
                </c:pt>
                <c:pt idx="21">
                  <c:v>0.22814799718598366</c:v>
                </c:pt>
                <c:pt idx="22">
                  <c:v>0.24895015036040716</c:v>
                </c:pt>
                <c:pt idx="23">
                  <c:v>0.2539354881991287</c:v>
                </c:pt>
                <c:pt idx="24">
                  <c:v>0.28365897171056825</c:v>
                </c:pt>
                <c:pt idx="25">
                  <c:v>0.22446397580084365</c:v>
                </c:pt>
                <c:pt idx="26">
                  <c:v>0.23709851697250753</c:v>
                </c:pt>
                <c:pt idx="27">
                  <c:v>0.22989986544278343</c:v>
                </c:pt>
                <c:pt idx="28">
                  <c:v>0.28317759498210726</c:v>
                </c:pt>
                <c:pt idx="29">
                  <c:v>0.25090926858088691</c:v>
                </c:pt>
                <c:pt idx="30">
                  <c:v>0.23997348220778869</c:v>
                </c:pt>
                <c:pt idx="31">
                  <c:v>0.26066481920863455</c:v>
                </c:pt>
                <c:pt idx="32">
                  <c:v>0.20685667282039591</c:v>
                </c:pt>
                <c:pt idx="33">
                  <c:v>0.1422921889029734</c:v>
                </c:pt>
                <c:pt idx="34">
                  <c:v>0.21236844293323526</c:v>
                </c:pt>
                <c:pt idx="35">
                  <c:v>0.18758262447484284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5-D99E-4D65-889F-B593BECD78E8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1002436768"/>
        <c:axId val="862137520"/>
      </c:lineChart>
      <c:catAx>
        <c:axId val="10024367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6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2137520"/>
        <c:crosses val="autoZero"/>
        <c:auto val="1"/>
        <c:lblAlgn val="ctr"/>
        <c:lblOffset val="100"/>
        <c:noMultiLvlLbl val="0"/>
      </c:catAx>
      <c:valAx>
        <c:axId val="862137520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10024367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9.8107639045951697E-2"/>
          <c:y val="0.90302018318120536"/>
          <c:w val="0.82231596217729486"/>
          <c:h val="7.1542619156746881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3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'tr_prob_50-65'!$P$4</c:f>
              <c:strCache>
                <c:ptCount val="1"/>
                <c:pt idx="0">
                  <c:v>ie 50-65</c:v>
                </c:pt>
              </c:strCache>
            </c:strRef>
          </c:tx>
          <c:spPr>
            <a:ln w="28575" cap="rnd">
              <a:solidFill>
                <a:schemeClr val="tx2">
                  <a:lumMod val="50000"/>
                  <a:lumOff val="50000"/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tx2">
                    <a:lumMod val="50000"/>
                    <a:lumOff val="50000"/>
                  </a:schemeClr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'tr_prob_50-65'!$B$5:$B$40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'tr_prob_50-65'!$P$5:$P$40</c:f>
              <c:numCache>
                <c:formatCode>0.0000</c:formatCode>
                <c:ptCount val="36"/>
                <c:pt idx="0">
                  <c:v>3.2385999999999999E-3</c:v>
                </c:pt>
                <c:pt idx="1">
                  <c:v>1.1967500000000001E-2</c:v>
                </c:pt>
                <c:pt idx="2">
                  <c:v>5.5864E-3</c:v>
                </c:pt>
                <c:pt idx="3">
                  <c:v>6.8142999999999997E-3</c:v>
                </c:pt>
                <c:pt idx="4">
                  <c:v>7.3915999999999999E-3</c:v>
                </c:pt>
                <c:pt idx="5">
                  <c:v>9.8397999999999992E-3</c:v>
                </c:pt>
                <c:pt idx="6">
                  <c:v>3.8574999999999998E-3</c:v>
                </c:pt>
                <c:pt idx="7">
                  <c:v>8.2672000000000006E-3</c:v>
                </c:pt>
                <c:pt idx="8">
                  <c:v>6.0216999999999996E-3</c:v>
                </c:pt>
                <c:pt idx="9">
                  <c:v>1.36335E-2</c:v>
                </c:pt>
                <c:pt idx="10">
                  <c:v>8.3870999999999998E-3</c:v>
                </c:pt>
                <c:pt idx="11">
                  <c:v>6.7514000000000003E-3</c:v>
                </c:pt>
                <c:pt idx="12">
                  <c:v>9.2837000000000006E-3</c:v>
                </c:pt>
                <c:pt idx="13">
                  <c:v>1.05237E-2</c:v>
                </c:pt>
                <c:pt idx="14">
                  <c:v>7.0505999999999997E-3</c:v>
                </c:pt>
                <c:pt idx="15">
                  <c:v>9.0785999999999992E-3</c:v>
                </c:pt>
                <c:pt idx="16">
                  <c:v>8.7223000000000005E-3</c:v>
                </c:pt>
                <c:pt idx="17">
                  <c:v>1.4654800000000001E-2</c:v>
                </c:pt>
                <c:pt idx="18">
                  <c:v>1.11649E-2</c:v>
                </c:pt>
                <c:pt idx="19">
                  <c:v>7.7272E-3</c:v>
                </c:pt>
                <c:pt idx="20">
                  <c:v>1.2575299999999999E-2</c:v>
                </c:pt>
                <c:pt idx="21">
                  <c:v>1.32353E-2</c:v>
                </c:pt>
                <c:pt idx="22">
                  <c:v>1.12861E-2</c:v>
                </c:pt>
                <c:pt idx="23">
                  <c:v>1.0962E-2</c:v>
                </c:pt>
                <c:pt idx="24">
                  <c:v>1.2032899999999999E-2</c:v>
                </c:pt>
                <c:pt idx="25">
                  <c:v>1.5693599999999999E-2</c:v>
                </c:pt>
                <c:pt idx="26">
                  <c:v>1.3236599999999999E-2</c:v>
                </c:pt>
                <c:pt idx="27">
                  <c:v>8.3288000000000008E-3</c:v>
                </c:pt>
                <c:pt idx="28">
                  <c:v>6.6965000000000002E-3</c:v>
                </c:pt>
                <c:pt idx="29">
                  <c:v>1.2234E-2</c:v>
                </c:pt>
                <c:pt idx="30">
                  <c:v>1.1742600000000001E-2</c:v>
                </c:pt>
                <c:pt idx="31">
                  <c:v>8.5611000000000003E-3</c:v>
                </c:pt>
                <c:pt idx="32">
                  <c:v>8.4150000000000006E-3</c:v>
                </c:pt>
                <c:pt idx="33">
                  <c:v>1.25848E-2</c:v>
                </c:pt>
                <c:pt idx="34">
                  <c:v>9.1625000000000005E-3</c:v>
                </c:pt>
                <c:pt idx="35">
                  <c:v>9.0600000000000003E-3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76ED-41BB-837E-4D67602BD289}"/>
            </c:ext>
          </c:extLst>
        </c:ser>
        <c:ser>
          <c:idx val="1"/>
          <c:order val="1"/>
          <c:tx>
            <c:strRef>
              <c:f>'tr_prob_50-65'!$R$4</c:f>
              <c:strCache>
                <c:ptCount val="1"/>
                <c:pt idx="0">
                  <c:v>iu 50-65</c:v>
                </c:pt>
              </c:strCache>
            </c:strRef>
          </c:tx>
          <c:spPr>
            <a:ln w="28575" cap="rnd">
              <a:solidFill>
                <a:schemeClr val="accent2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'tr_prob_50-65'!$B$5:$B$40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'tr_prob_50-65'!$R$5:$R$40</c:f>
              <c:numCache>
                <c:formatCode>0.0000</c:formatCode>
                <c:ptCount val="36"/>
                <c:pt idx="0">
                  <c:v>1.27274E-2</c:v>
                </c:pt>
                <c:pt idx="1">
                  <c:v>1.3011200000000001E-2</c:v>
                </c:pt>
                <c:pt idx="2">
                  <c:v>1.0222500000000001E-2</c:v>
                </c:pt>
                <c:pt idx="3">
                  <c:v>7.3534999999999998E-3</c:v>
                </c:pt>
                <c:pt idx="4">
                  <c:v>1.3220000000000001E-2</c:v>
                </c:pt>
                <c:pt idx="5">
                  <c:v>8.7159000000000004E-3</c:v>
                </c:pt>
                <c:pt idx="6">
                  <c:v>1.15123E-2</c:v>
                </c:pt>
                <c:pt idx="7">
                  <c:v>7.2446000000000003E-3</c:v>
                </c:pt>
                <c:pt idx="8">
                  <c:v>8.6517E-3</c:v>
                </c:pt>
                <c:pt idx="9">
                  <c:v>1.0115300000000001E-2</c:v>
                </c:pt>
                <c:pt idx="10">
                  <c:v>1.0831800000000001E-2</c:v>
                </c:pt>
                <c:pt idx="11">
                  <c:v>5.8693E-3</c:v>
                </c:pt>
                <c:pt idx="12">
                  <c:v>1.1479400000000001E-2</c:v>
                </c:pt>
                <c:pt idx="13">
                  <c:v>7.8233999999999995E-3</c:v>
                </c:pt>
                <c:pt idx="14">
                  <c:v>1.1303499999999999E-2</c:v>
                </c:pt>
                <c:pt idx="15">
                  <c:v>1.0457599999999999E-2</c:v>
                </c:pt>
                <c:pt idx="16">
                  <c:v>7.9836999999999998E-3</c:v>
                </c:pt>
                <c:pt idx="17">
                  <c:v>7.1722000000000001E-3</c:v>
                </c:pt>
                <c:pt idx="18">
                  <c:v>8.4652000000000008E-3</c:v>
                </c:pt>
                <c:pt idx="19">
                  <c:v>8.1299000000000007E-3</c:v>
                </c:pt>
                <c:pt idx="20">
                  <c:v>1.0234699999999999E-2</c:v>
                </c:pt>
                <c:pt idx="21">
                  <c:v>8.3785000000000005E-3</c:v>
                </c:pt>
                <c:pt idx="22">
                  <c:v>1.0327899999999999E-2</c:v>
                </c:pt>
                <c:pt idx="23">
                  <c:v>1.06531E-2</c:v>
                </c:pt>
                <c:pt idx="24">
                  <c:v>9.7610000000000006E-3</c:v>
                </c:pt>
                <c:pt idx="25">
                  <c:v>6.0637E-3</c:v>
                </c:pt>
                <c:pt idx="26">
                  <c:v>4.7526000000000001E-3</c:v>
                </c:pt>
                <c:pt idx="27">
                  <c:v>1.02343E-2</c:v>
                </c:pt>
                <c:pt idx="28">
                  <c:v>7.7971999999999998E-3</c:v>
                </c:pt>
                <c:pt idx="29">
                  <c:v>6.3171E-3</c:v>
                </c:pt>
                <c:pt idx="30">
                  <c:v>1.0264199999999999E-2</c:v>
                </c:pt>
                <c:pt idx="31">
                  <c:v>5.7721999999999999E-3</c:v>
                </c:pt>
                <c:pt idx="32">
                  <c:v>1.29385E-2</c:v>
                </c:pt>
                <c:pt idx="33">
                  <c:v>8.6390000000000008E-3</c:v>
                </c:pt>
                <c:pt idx="34">
                  <c:v>1.25544E-2</c:v>
                </c:pt>
                <c:pt idx="35">
                  <c:v>1.2619200000000001E-2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76ED-41BB-837E-4D67602BD289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1885568"/>
        <c:axId val="861886048"/>
      </c:lineChart>
      <c:catAx>
        <c:axId val="86188556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6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1886048"/>
        <c:crosses val="autoZero"/>
        <c:auto val="1"/>
        <c:lblAlgn val="ctr"/>
        <c:lblOffset val="100"/>
        <c:noMultiLvlLbl val="0"/>
      </c:catAx>
      <c:valAx>
        <c:axId val="861886048"/>
        <c:scaling>
          <c:orientation val="minMax"/>
          <c:max val="1.6000000000000004E-2"/>
          <c:min val="2.0000000000000005E-3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0.000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188556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820015831354414"/>
          <c:y val="0.91222977590516796"/>
          <c:w val="0.58943582052243471"/>
          <c:h val="6.4748644838664646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4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0"/>
          <c:order val="0"/>
          <c:tx>
            <c:strRef>
              <c:f>List4!$C$46</c:f>
              <c:strCache>
                <c:ptCount val="1"/>
                <c:pt idx="0">
                  <c:v>ee 15-49</c:v>
                </c:pt>
              </c:strCache>
            </c:strRef>
          </c:tx>
          <c:spPr>
            <a:ln w="28575" cap="rnd">
              <a:solidFill>
                <a:schemeClr val="accent4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List4!$B$47:$B$82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List4!$C$47:$C$82</c:f>
              <c:numCache>
                <c:formatCode>General</c:formatCode>
                <c:ptCount val="36"/>
                <c:pt idx="0">
                  <c:v>0.97776443435391147</c:v>
                </c:pt>
                <c:pt idx="1">
                  <c:v>0.98753852724909319</c:v>
                </c:pt>
                <c:pt idx="2">
                  <c:v>0.98471946740177096</c:v>
                </c:pt>
                <c:pt idx="3">
                  <c:v>0.98206243447334152</c:v>
                </c:pt>
                <c:pt idx="4">
                  <c:v>0.97614645644064035</c:v>
                </c:pt>
                <c:pt idx="5">
                  <c:v>0.98604259142376172</c:v>
                </c:pt>
                <c:pt idx="6">
                  <c:v>0.98467306659601039</c:v>
                </c:pt>
                <c:pt idx="7">
                  <c:v>0.98408230107080197</c:v>
                </c:pt>
                <c:pt idx="8">
                  <c:v>0.98025619033444877</c:v>
                </c:pt>
                <c:pt idx="9">
                  <c:v>0.98823860846367462</c:v>
                </c:pt>
                <c:pt idx="10">
                  <c:v>0.98648583317828697</c:v>
                </c:pt>
                <c:pt idx="11">
                  <c:v>0.98503656217725588</c:v>
                </c:pt>
                <c:pt idx="12">
                  <c:v>0.98381125392696078</c:v>
                </c:pt>
                <c:pt idx="13">
                  <c:v>0.98822431544375067</c:v>
                </c:pt>
                <c:pt idx="14">
                  <c:v>0.98507403472958555</c:v>
                </c:pt>
                <c:pt idx="15">
                  <c:v>0.9834732309729638</c:v>
                </c:pt>
                <c:pt idx="16">
                  <c:v>0.98163773759238337</c:v>
                </c:pt>
                <c:pt idx="17">
                  <c:v>0.98794445860562363</c:v>
                </c:pt>
                <c:pt idx="18">
                  <c:v>0.98759122722825032</c:v>
                </c:pt>
                <c:pt idx="19">
                  <c:v>0.98232032817090997</c:v>
                </c:pt>
                <c:pt idx="20">
                  <c:v>0.98485848854170233</c:v>
                </c:pt>
                <c:pt idx="21">
                  <c:v>0.98952077936310145</c:v>
                </c:pt>
                <c:pt idx="22">
                  <c:v>0.98718321319324143</c:v>
                </c:pt>
                <c:pt idx="23">
                  <c:v>0.98636939700746784</c:v>
                </c:pt>
                <c:pt idx="24">
                  <c:v>0.98730453416218067</c:v>
                </c:pt>
                <c:pt idx="25">
                  <c:v>0.99062546421227737</c:v>
                </c:pt>
                <c:pt idx="26">
                  <c:v>0.98821036023191444</c:v>
                </c:pt>
                <c:pt idx="27">
                  <c:v>0.98340466800513604</c:v>
                </c:pt>
                <c:pt idx="28">
                  <c:v>0.98644019182270037</c:v>
                </c:pt>
                <c:pt idx="29">
                  <c:v>0.97676246142356771</c:v>
                </c:pt>
                <c:pt idx="30">
                  <c:v>0.98578852838440623</c:v>
                </c:pt>
                <c:pt idx="31">
                  <c:v>0.98360697927484531</c:v>
                </c:pt>
                <c:pt idx="32">
                  <c:v>0.98273269478365577</c:v>
                </c:pt>
                <c:pt idx="33">
                  <c:v>0.98269712590498115</c:v>
                </c:pt>
                <c:pt idx="34">
                  <c:v>0.98590050587852074</c:v>
                </c:pt>
                <c:pt idx="35">
                  <c:v>0.98298992935406326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5C4A-4F61-A95A-E91819727BF1}"/>
            </c:ext>
          </c:extLst>
        </c:ser>
        <c:ser>
          <c:idx val="1"/>
          <c:order val="1"/>
          <c:tx>
            <c:strRef>
              <c:f>List4!$E$46</c:f>
              <c:strCache>
                <c:ptCount val="1"/>
                <c:pt idx="0">
                  <c:v>ee 50-65</c:v>
                </c:pt>
              </c:strCache>
            </c:strRef>
          </c:tx>
          <c:spPr>
            <a:ln w="28575" cap="rnd">
              <a:solidFill>
                <a:schemeClr val="accent2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List4!$B$47:$B$82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List4!$E$47:$E$82</c:f>
              <c:numCache>
                <c:formatCode>0.00000</c:formatCode>
                <c:ptCount val="36"/>
                <c:pt idx="0">
                  <c:v>0.97207257901177668</c:v>
                </c:pt>
                <c:pt idx="1">
                  <c:v>0.98071641449691238</c:v>
                </c:pt>
                <c:pt idx="2">
                  <c:v>0.98078824482903282</c:v>
                </c:pt>
                <c:pt idx="3">
                  <c:v>0.97962190066952093</c:v>
                </c:pt>
                <c:pt idx="4">
                  <c:v>0.97254147002344282</c:v>
                </c:pt>
                <c:pt idx="5">
                  <c:v>0.98122634978754253</c:v>
                </c:pt>
                <c:pt idx="6">
                  <c:v>0.98329836730506537</c:v>
                </c:pt>
                <c:pt idx="7">
                  <c:v>0.98452335139592728</c:v>
                </c:pt>
                <c:pt idx="8">
                  <c:v>0.97751506899680118</c:v>
                </c:pt>
                <c:pt idx="9">
                  <c:v>0.9848412939657839</c:v>
                </c:pt>
                <c:pt idx="10">
                  <c:v>0.98318197353021708</c:v>
                </c:pt>
                <c:pt idx="11">
                  <c:v>0.98842155157527867</c:v>
                </c:pt>
                <c:pt idx="12">
                  <c:v>0.97743599824229677</c:v>
                </c:pt>
                <c:pt idx="13">
                  <c:v>0.98480171621605506</c:v>
                </c:pt>
                <c:pt idx="14">
                  <c:v>0.98359100682636369</c:v>
                </c:pt>
                <c:pt idx="15">
                  <c:v>0.984559104154201</c:v>
                </c:pt>
                <c:pt idx="16">
                  <c:v>0.97875581754242402</c:v>
                </c:pt>
                <c:pt idx="17">
                  <c:v>0.98413203766034818</c:v>
                </c:pt>
                <c:pt idx="18">
                  <c:v>0.98479022474564926</c:v>
                </c:pt>
                <c:pt idx="19">
                  <c:v>0.9868711309046857</c:v>
                </c:pt>
                <c:pt idx="20">
                  <c:v>0.98180671628540783</c:v>
                </c:pt>
                <c:pt idx="21">
                  <c:v>0.98681105166257455</c:v>
                </c:pt>
                <c:pt idx="22">
                  <c:v>0.98365864596082053</c:v>
                </c:pt>
                <c:pt idx="23">
                  <c:v>0.98804347925550473</c:v>
                </c:pt>
                <c:pt idx="24">
                  <c:v>0.98042467753916618</c:v>
                </c:pt>
                <c:pt idx="25">
                  <c:v>0.98956261070541607</c:v>
                </c:pt>
                <c:pt idx="26">
                  <c:v>0.98499959113988622</c:v>
                </c:pt>
                <c:pt idx="27">
                  <c:v>0.98768633774693182</c:v>
                </c:pt>
                <c:pt idx="28">
                  <c:v>0.9815966548343964</c:v>
                </c:pt>
                <c:pt idx="29">
                  <c:v>0.98267240273706891</c:v>
                </c:pt>
                <c:pt idx="30">
                  <c:v>0.98667440406462126</c:v>
                </c:pt>
                <c:pt idx="31">
                  <c:v>0.98418464462431887</c:v>
                </c:pt>
                <c:pt idx="32">
                  <c:v>0.97403139072038458</c:v>
                </c:pt>
                <c:pt idx="33">
                  <c:v>0.9776086505908802</c:v>
                </c:pt>
                <c:pt idx="34">
                  <c:v>0.98736611242027239</c:v>
                </c:pt>
                <c:pt idx="35">
                  <c:v>0.98443820942318772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5C4A-4F61-A95A-E91819727BF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869819808"/>
        <c:axId val="869827488"/>
      </c:lineChart>
      <c:catAx>
        <c:axId val="869819808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6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9827488"/>
        <c:crosses val="autoZero"/>
        <c:auto val="1"/>
        <c:lblAlgn val="ctr"/>
        <c:lblOffset val="100"/>
        <c:noMultiLvlLbl val="0"/>
      </c:catAx>
      <c:valAx>
        <c:axId val="869827488"/>
        <c:scaling>
          <c:orientation val="minMax"/>
          <c:min val="0.97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869819808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5863268964252639"/>
          <c:y val="0.92601080164770211"/>
          <c:w val="0.67935959563479054"/>
          <c:h val="5.4582295709240794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hart5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cs-CZ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/>
      <c:lineChart>
        <c:grouping val="standard"/>
        <c:varyColors val="0"/>
        <c:ser>
          <c:idx val="1"/>
          <c:order val="0"/>
          <c:tx>
            <c:strRef>
              <c:f>List4!$D$46</c:f>
              <c:strCache>
                <c:ptCount val="1"/>
                <c:pt idx="0">
                  <c:v>uu 15-49</c:v>
                </c:pt>
              </c:strCache>
            </c:strRef>
          </c:tx>
          <c:spPr>
            <a:ln w="28575" cap="rnd">
              <a:solidFill>
                <a:schemeClr val="accent4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4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List4!$B$47:$B$82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List4!$D$47:$D$82</c:f>
              <c:numCache>
                <c:formatCode>General</c:formatCode>
                <c:ptCount val="36"/>
                <c:pt idx="0">
                  <c:v>0.76743002725257703</c:v>
                </c:pt>
                <c:pt idx="1">
                  <c:v>0.69324885330778452</c:v>
                </c:pt>
                <c:pt idx="2">
                  <c:v>0.72851373434876865</c:v>
                </c:pt>
                <c:pt idx="3">
                  <c:v>0.70433748070325586</c:v>
                </c:pt>
                <c:pt idx="4">
                  <c:v>0.68984292067620034</c:v>
                </c:pt>
                <c:pt idx="5">
                  <c:v>0.65319577655018457</c:v>
                </c:pt>
                <c:pt idx="6">
                  <c:v>0.66536842012025355</c:v>
                </c:pt>
                <c:pt idx="7">
                  <c:v>0.67180981522353989</c:v>
                </c:pt>
                <c:pt idx="8">
                  <c:v>0.70340159522878143</c:v>
                </c:pt>
                <c:pt idx="9">
                  <c:v>0.63667375115536529</c:v>
                </c:pt>
                <c:pt idx="10">
                  <c:v>0.64993322476527426</c:v>
                </c:pt>
                <c:pt idx="11">
                  <c:v>0.6728662859090786</c:v>
                </c:pt>
                <c:pt idx="12">
                  <c:v>0.65947044404681943</c:v>
                </c:pt>
                <c:pt idx="13">
                  <c:v>0.62193067177972794</c:v>
                </c:pt>
                <c:pt idx="14">
                  <c:v>0.61395651617855629</c:v>
                </c:pt>
                <c:pt idx="15">
                  <c:v>0.58369444369706003</c:v>
                </c:pt>
                <c:pt idx="16">
                  <c:v>0.5858536910570461</c:v>
                </c:pt>
                <c:pt idx="17">
                  <c:v>0.59866243486140225</c:v>
                </c:pt>
                <c:pt idx="18">
                  <c:v>0.51962094360021205</c:v>
                </c:pt>
                <c:pt idx="19">
                  <c:v>0.5012595384428693</c:v>
                </c:pt>
                <c:pt idx="20">
                  <c:v>0.58327799841757044</c:v>
                </c:pt>
                <c:pt idx="21">
                  <c:v>0.55215628593603272</c:v>
                </c:pt>
                <c:pt idx="22">
                  <c:v>0.57521802599237837</c:v>
                </c:pt>
                <c:pt idx="23">
                  <c:v>0.4648055510796742</c:v>
                </c:pt>
                <c:pt idx="24">
                  <c:v>0.49959876167238765</c:v>
                </c:pt>
                <c:pt idx="25">
                  <c:v>0.51577590026735431</c:v>
                </c:pt>
                <c:pt idx="26">
                  <c:v>0.48773760286562384</c:v>
                </c:pt>
                <c:pt idx="27">
                  <c:v>0.50746610732238084</c:v>
                </c:pt>
                <c:pt idx="28">
                  <c:v>0.53684537331497617</c:v>
                </c:pt>
                <c:pt idx="29">
                  <c:v>0.5593401481984438</c:v>
                </c:pt>
                <c:pt idx="30">
                  <c:v>0.57386129246014927</c:v>
                </c:pt>
                <c:pt idx="31">
                  <c:v>0.57266567644149047</c:v>
                </c:pt>
                <c:pt idx="32">
                  <c:v>0.68833523157150656</c:v>
                </c:pt>
                <c:pt idx="33">
                  <c:v>0.61569570402656359</c:v>
                </c:pt>
                <c:pt idx="34">
                  <c:v>0.56486123810026501</c:v>
                </c:pt>
                <c:pt idx="35">
                  <c:v>0.55090623089949375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1-39BD-4D5B-8643-037F97028C3C}"/>
            </c:ext>
          </c:extLst>
        </c:ser>
        <c:ser>
          <c:idx val="3"/>
          <c:order val="1"/>
          <c:tx>
            <c:strRef>
              <c:f>List4!$F$46</c:f>
              <c:strCache>
                <c:ptCount val="1"/>
                <c:pt idx="0">
                  <c:v>uu 50-65</c:v>
                </c:pt>
              </c:strCache>
            </c:strRef>
          </c:tx>
          <c:spPr>
            <a:ln w="28575" cap="rnd">
              <a:solidFill>
                <a:schemeClr val="accent2">
                  <a:alpha val="25000"/>
                </a:schemeClr>
              </a:solidFill>
              <a:round/>
            </a:ln>
            <a:effectLst/>
          </c:spPr>
          <c:marker>
            <c:symbol val="none"/>
          </c:marker>
          <c:trendline>
            <c:spPr>
              <a:ln w="19050" cap="rnd">
                <a:solidFill>
                  <a:schemeClr val="accent2"/>
                </a:solidFill>
                <a:prstDash val="solid"/>
              </a:ln>
              <a:effectLst/>
            </c:spPr>
            <c:trendlineType val="linear"/>
            <c:dispRSqr val="0"/>
            <c:dispEq val="0"/>
          </c:trendline>
          <c:cat>
            <c:strRef>
              <c:f>List4!$B$47:$B$82</c:f>
              <c:strCache>
                <c:ptCount val="36"/>
                <c:pt idx="0">
                  <c:v>13_1</c:v>
                </c:pt>
                <c:pt idx="1">
                  <c:v>13_2</c:v>
                </c:pt>
                <c:pt idx="2">
                  <c:v>13_3</c:v>
                </c:pt>
                <c:pt idx="3">
                  <c:v>13_4</c:v>
                </c:pt>
                <c:pt idx="4">
                  <c:v>14_1</c:v>
                </c:pt>
                <c:pt idx="5">
                  <c:v>14_2</c:v>
                </c:pt>
                <c:pt idx="6">
                  <c:v>14_3</c:v>
                </c:pt>
                <c:pt idx="7">
                  <c:v>14_4</c:v>
                </c:pt>
                <c:pt idx="8">
                  <c:v>15_1</c:v>
                </c:pt>
                <c:pt idx="9">
                  <c:v>15_2</c:v>
                </c:pt>
                <c:pt idx="10">
                  <c:v>15_3</c:v>
                </c:pt>
                <c:pt idx="11">
                  <c:v>15_4</c:v>
                </c:pt>
                <c:pt idx="12">
                  <c:v>16_1</c:v>
                </c:pt>
                <c:pt idx="13">
                  <c:v>16_2</c:v>
                </c:pt>
                <c:pt idx="14">
                  <c:v>16_3</c:v>
                </c:pt>
                <c:pt idx="15">
                  <c:v>16_4</c:v>
                </c:pt>
                <c:pt idx="16">
                  <c:v>17_1</c:v>
                </c:pt>
                <c:pt idx="17">
                  <c:v>17_2</c:v>
                </c:pt>
                <c:pt idx="18">
                  <c:v>17_3</c:v>
                </c:pt>
                <c:pt idx="19">
                  <c:v>17_4</c:v>
                </c:pt>
                <c:pt idx="20">
                  <c:v>18_1</c:v>
                </c:pt>
                <c:pt idx="21">
                  <c:v>18_2</c:v>
                </c:pt>
                <c:pt idx="22">
                  <c:v>18_3</c:v>
                </c:pt>
                <c:pt idx="23">
                  <c:v>18_4</c:v>
                </c:pt>
                <c:pt idx="24">
                  <c:v>19_1</c:v>
                </c:pt>
                <c:pt idx="25">
                  <c:v>19_2</c:v>
                </c:pt>
                <c:pt idx="26">
                  <c:v>19_3</c:v>
                </c:pt>
                <c:pt idx="27">
                  <c:v>19_4</c:v>
                </c:pt>
                <c:pt idx="28">
                  <c:v>20_1</c:v>
                </c:pt>
                <c:pt idx="29">
                  <c:v>20_2</c:v>
                </c:pt>
                <c:pt idx="30">
                  <c:v>20_3</c:v>
                </c:pt>
                <c:pt idx="31">
                  <c:v>20_4</c:v>
                </c:pt>
                <c:pt idx="32">
                  <c:v>21_1</c:v>
                </c:pt>
                <c:pt idx="33">
                  <c:v>21_2</c:v>
                </c:pt>
                <c:pt idx="34">
                  <c:v>21_3</c:v>
                </c:pt>
                <c:pt idx="35">
                  <c:v>21_4</c:v>
                </c:pt>
              </c:strCache>
            </c:strRef>
          </c:cat>
          <c:val>
            <c:numRef>
              <c:f>List4!$F$47:$F$82</c:f>
              <c:numCache>
                <c:formatCode>General</c:formatCode>
                <c:ptCount val="36"/>
                <c:pt idx="0">
                  <c:v>0.70275725718556548</c:v>
                </c:pt>
                <c:pt idx="1">
                  <c:v>0.63236875196312858</c:v>
                </c:pt>
                <c:pt idx="2">
                  <c:v>0.71039841182508034</c:v>
                </c:pt>
                <c:pt idx="3">
                  <c:v>0.73754702496578417</c:v>
                </c:pt>
                <c:pt idx="4">
                  <c:v>0.69536132158285613</c:v>
                </c:pt>
                <c:pt idx="5">
                  <c:v>0.64733892121827696</c:v>
                </c:pt>
                <c:pt idx="6">
                  <c:v>0.73095416158974991</c:v>
                </c:pt>
                <c:pt idx="7">
                  <c:v>0.66245978978969278</c:v>
                </c:pt>
                <c:pt idx="8">
                  <c:v>0.68012186816811782</c:v>
                </c:pt>
                <c:pt idx="9">
                  <c:v>0.60713148927648652</c:v>
                </c:pt>
                <c:pt idx="10">
                  <c:v>0.66429212045546426</c:v>
                </c:pt>
                <c:pt idx="11">
                  <c:v>0.66408305147243385</c:v>
                </c:pt>
                <c:pt idx="12">
                  <c:v>0.70180952998474355</c:v>
                </c:pt>
                <c:pt idx="13">
                  <c:v>0.65594853101083828</c:v>
                </c:pt>
                <c:pt idx="14">
                  <c:v>0.63649646868614085</c:v>
                </c:pt>
                <c:pt idx="15">
                  <c:v>0.66981189311163125</c:v>
                </c:pt>
                <c:pt idx="16">
                  <c:v>0.66608153839854833</c:v>
                </c:pt>
                <c:pt idx="17">
                  <c:v>0.54856775697982707</c:v>
                </c:pt>
                <c:pt idx="18">
                  <c:v>0.54200092579044756</c:v>
                </c:pt>
                <c:pt idx="19">
                  <c:v>0.61771129824363169</c:v>
                </c:pt>
                <c:pt idx="20">
                  <c:v>0.54810846229426347</c:v>
                </c:pt>
                <c:pt idx="21">
                  <c:v>0.5268961026363197</c:v>
                </c:pt>
                <c:pt idx="22">
                  <c:v>0.62138760244191471</c:v>
                </c:pt>
                <c:pt idx="23">
                  <c:v>0.53921570752262005</c:v>
                </c:pt>
                <c:pt idx="24">
                  <c:v>0.55261762399702274</c:v>
                </c:pt>
                <c:pt idx="25">
                  <c:v>0.60212798918184351</c:v>
                </c:pt>
                <c:pt idx="26">
                  <c:v>0.64420343332515162</c:v>
                </c:pt>
                <c:pt idx="27">
                  <c:v>0.58572976618792116</c:v>
                </c:pt>
                <c:pt idx="28">
                  <c:v>0.54603091098243939</c:v>
                </c:pt>
                <c:pt idx="29">
                  <c:v>0.55095532233800337</c:v>
                </c:pt>
                <c:pt idx="30">
                  <c:v>0.61845200089460639</c:v>
                </c:pt>
                <c:pt idx="31">
                  <c:v>0.58978749737923797</c:v>
                </c:pt>
                <c:pt idx="32">
                  <c:v>0.63454460421481196</c:v>
                </c:pt>
                <c:pt idx="33">
                  <c:v>0.65880983476900512</c:v>
                </c:pt>
                <c:pt idx="34">
                  <c:v>0.56325102677086458</c:v>
                </c:pt>
                <c:pt idx="35">
                  <c:v>0.62539634638050112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3-39BD-4D5B-8643-037F97028C3C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smooth val="0"/>
        <c:axId val="405102080"/>
        <c:axId val="405104960"/>
      </c:lineChart>
      <c:catAx>
        <c:axId val="405102080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2700000" spcFirstLastPara="1" vertOverflow="ellipsis" wrap="square" anchor="ctr" anchorCtr="1"/>
          <a:lstStyle/>
          <a:p>
            <a:pPr>
              <a:defRPr sz="65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5104960"/>
        <c:crosses val="autoZero"/>
        <c:auto val="1"/>
        <c:lblAlgn val="ctr"/>
        <c:lblOffset val="100"/>
        <c:noMultiLvlLbl val="0"/>
      </c:catAx>
      <c:valAx>
        <c:axId val="405104960"/>
        <c:scaling>
          <c:orientation val="minMax"/>
          <c:min val="0.4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numFmt formatCode="General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cs-CZ"/>
          </a:p>
        </c:txPr>
        <c:crossAx val="405102080"/>
        <c:crosses val="autoZero"/>
        <c:crossBetween val="between"/>
      </c:valAx>
      <c:spPr>
        <a:noFill/>
        <a:ln>
          <a:noFill/>
        </a:ln>
        <a:effectLst/>
      </c:spPr>
    </c:plotArea>
    <c:legend>
      <c:legendPos val="b"/>
      <c:layout>
        <c:manualLayout>
          <c:xMode val="edge"/>
          <c:yMode val="edge"/>
          <c:x val="0.1661950151312622"/>
          <c:y val="0.92109600917143397"/>
          <c:w val="0.6457659919507216"/>
          <c:h val="5.8207968946189528E-2"/>
        </c:manualLayout>
      </c:layout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cs-CZ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solidFill>
      <a:schemeClr val="bg1"/>
    </a:solidFill>
    <a:ln w="9525" cap="flat" cmpd="sng" algn="ctr">
      <a:solidFill>
        <a:schemeClr val="tx1"/>
      </a:solidFill>
      <a:round/>
    </a:ln>
    <a:effectLst/>
  </c:spPr>
  <c:txPr>
    <a:bodyPr/>
    <a:lstStyle/>
    <a:p>
      <a:pPr>
        <a:defRPr/>
      </a:pPr>
      <a:endParaRPr lang="cs-CZ"/>
    </a:p>
  </c:txPr>
  <c:externalData r:id="rId3">
    <c:autoUpdate val="0"/>
  </c:externalData>
  <c:userShapes r:id="rId4"/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2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3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4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colors5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3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4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5.xml><?xml version="1.0" encoding="utf-8"?>
<cs:chartStyle xmlns:cs="http://schemas.microsoft.com/office/drawing/2012/chartStyle" xmlns:a="http://schemas.openxmlformats.org/drawingml/2006/main" id="227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>
  <cs:dataPoint3D>
    <cs:lnRef idx="0"/>
    <cs:fillRef idx="1">
      <cs:styleClr val="auto"/>
    </cs:fillRef>
    <cs:effectRef idx="0"/>
    <cs:fontRef idx="minor">
      <a:schemeClr val="tx1"/>
    </cs:fontRef>
    <cs:spPr>
      <a:solidFill>
        <a:schemeClr val="phClr"/>
      </a:solidFill>
    </cs:spPr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0.60866</cdr:x>
      <cdr:y>0.06535</cdr:y>
    </cdr:from>
    <cdr:to>
      <cdr:x>0.88146</cdr:x>
      <cdr:y>0.20371</cdr:y>
    </cdr:to>
    <cdr:sp macro="" textlink="">
      <cdr:nvSpPr>
        <cdr:cNvPr id="3" name="TextovéPole 2">
          <a:extLst xmlns:a="http://schemas.openxmlformats.org/drawingml/2006/main">
            <a:ext uri="{FF2B5EF4-FFF2-40B4-BE49-F238E27FC236}">
              <a16:creationId xmlns:a16="http://schemas.microsoft.com/office/drawing/2014/main" id="{2EE97695-7D3F-DB07-079A-F28DE0148E08}"/>
            </a:ext>
          </a:extLst>
        </cdr:cNvPr>
        <cdr:cNvSpPr txBox="1"/>
      </cdr:nvSpPr>
      <cdr:spPr>
        <a:xfrm xmlns:a="http://schemas.openxmlformats.org/drawingml/2006/main">
          <a:off x="4672276" y="262640"/>
          <a:ext cx="2094125" cy="556049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cs-CZ" sz="1400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přechodu ze </a:t>
          </a:r>
          <a:r>
            <a:rPr lang="cs-CZ" sz="1400" b="1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zaměstnání</a:t>
          </a:r>
          <a:r>
            <a:rPr lang="cs-CZ" sz="1400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do </a:t>
          </a:r>
          <a:r>
            <a:rPr lang="cs-CZ" sz="1400" b="1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neaktivity</a:t>
          </a:r>
        </a:p>
      </cdr:txBody>
    </cdr:sp>
  </cdr:relSizeAnchor>
  <cdr:relSizeAnchor xmlns:cdr="http://schemas.openxmlformats.org/drawingml/2006/chartDrawing">
    <cdr:from>
      <cdr:x>0.07349</cdr:x>
      <cdr:y>0.66781</cdr:y>
    </cdr:from>
    <cdr:to>
      <cdr:x>0.39686</cdr:x>
      <cdr:y>0.80127</cdr:y>
    </cdr:to>
    <cdr:sp macro="" textlink="">
      <cdr:nvSpPr>
        <cdr:cNvPr id="4" name="TextovéPole 1">
          <a:extLst xmlns:a="http://schemas.openxmlformats.org/drawingml/2006/main">
            <a:ext uri="{FF2B5EF4-FFF2-40B4-BE49-F238E27FC236}">
              <a16:creationId xmlns:a16="http://schemas.microsoft.com/office/drawing/2014/main" id="{16236DAC-B748-2935-3133-CE84798F9345}"/>
            </a:ext>
          </a:extLst>
        </cdr:cNvPr>
        <cdr:cNvSpPr txBox="1"/>
      </cdr:nvSpPr>
      <cdr:spPr>
        <a:xfrm xmlns:a="http://schemas.openxmlformats.org/drawingml/2006/main">
          <a:off x="564111" y="2683797"/>
          <a:ext cx="2482357" cy="536350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přechodu ze 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zaměstnání</a:t>
          </a:r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do 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nezaměstnanosti</a:t>
          </a:r>
        </a:p>
      </cdr:txBody>
    </cdr:sp>
  </cdr:relSizeAnchor>
</c:userShapes>
</file>

<file path=ppt/drawings/drawing2.xml><?xml version="1.0" encoding="utf-8"?>
<c:userShapes xmlns:c="http://schemas.openxmlformats.org/drawingml/2006/chart">
  <cdr:relSizeAnchor xmlns:cdr="http://schemas.openxmlformats.org/drawingml/2006/chartDrawing">
    <cdr:from>
      <cdr:x>0.21574</cdr:x>
      <cdr:y>0.25035</cdr:y>
    </cdr:from>
    <cdr:to>
      <cdr:x>0.44204</cdr:x>
      <cdr:y>0.38238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3F22ED19-0014-2B45-4D9A-F509987CE733}"/>
            </a:ext>
          </a:extLst>
        </cdr:cNvPr>
        <cdr:cNvSpPr txBox="1"/>
      </cdr:nvSpPr>
      <cdr:spPr>
        <a:xfrm xmlns:a="http://schemas.openxmlformats.org/drawingml/2006/main">
          <a:off x="1618121" y="954011"/>
          <a:ext cx="1697323" cy="503124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setrvání v </a:t>
          </a:r>
          <a:r>
            <a:rPr lang="cs-CZ" sz="1400" b="1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nezaměstnanosti</a:t>
          </a:r>
        </a:p>
      </cdr:txBody>
    </cdr:sp>
  </cdr:relSizeAnchor>
  <cdr:relSizeAnchor xmlns:cdr="http://schemas.openxmlformats.org/drawingml/2006/chartDrawing">
    <cdr:from>
      <cdr:x>0.73817</cdr:x>
      <cdr:y>0.3754</cdr:y>
    </cdr:from>
    <cdr:to>
      <cdr:x>0.98259</cdr:x>
      <cdr:y>0.51849</cdr:y>
    </cdr:to>
    <cdr:sp macro="" textlink="">
      <cdr:nvSpPr>
        <cdr:cNvPr id="3" name="TextovéPole 1">
          <a:extLst xmlns:a="http://schemas.openxmlformats.org/drawingml/2006/main">
            <a:ext uri="{FF2B5EF4-FFF2-40B4-BE49-F238E27FC236}">
              <a16:creationId xmlns:a16="http://schemas.microsoft.com/office/drawing/2014/main" id="{E90E51E4-8EDD-8495-E2A9-7928ACBADEFB}"/>
            </a:ext>
          </a:extLst>
        </cdr:cNvPr>
        <cdr:cNvSpPr txBox="1"/>
      </cdr:nvSpPr>
      <cdr:spPr>
        <a:xfrm xmlns:a="http://schemas.openxmlformats.org/drawingml/2006/main">
          <a:off x="5536542" y="1430520"/>
          <a:ext cx="1833233" cy="545266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přechodu z </a:t>
          </a:r>
          <a:r>
            <a:rPr lang="cs-CZ" sz="1400" b="1" kern="1200" dirty="0" err="1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nezam</a:t>
          </a:r>
          <a:r>
            <a:rPr lang="cs-CZ" sz="1400" b="1" kern="1200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. </a:t>
          </a:r>
          <a:r>
            <a:rPr lang="cs-CZ" sz="1400" kern="1200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</a:t>
          </a:r>
          <a:r>
            <a:rPr lang="cs-CZ" sz="1400" b="1" kern="1200" dirty="0">
              <a:solidFill>
                <a:schemeClr val="accent6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neaktivity</a:t>
          </a:r>
        </a:p>
      </cdr:txBody>
    </cdr:sp>
  </cdr:relSizeAnchor>
  <cdr:relSizeAnchor xmlns:cdr="http://schemas.openxmlformats.org/drawingml/2006/chartDrawing">
    <cdr:from>
      <cdr:x>0.69144</cdr:x>
      <cdr:y>0.66719</cdr:y>
    </cdr:from>
    <cdr:to>
      <cdr:x>0.94432</cdr:x>
      <cdr:y>0.80691</cdr:y>
    </cdr:to>
    <cdr:sp macro="" textlink="">
      <cdr:nvSpPr>
        <cdr:cNvPr id="4" name="TextovéPole 1">
          <a:extLst xmlns:a="http://schemas.openxmlformats.org/drawingml/2006/main">
            <a:ext uri="{FF2B5EF4-FFF2-40B4-BE49-F238E27FC236}">
              <a16:creationId xmlns:a16="http://schemas.microsoft.com/office/drawing/2014/main" id="{F6B483DE-7E5C-A857-F559-0EDCA6253DD3}"/>
            </a:ext>
          </a:extLst>
        </cdr:cNvPr>
        <cdr:cNvSpPr txBox="1"/>
      </cdr:nvSpPr>
      <cdr:spPr>
        <a:xfrm xmlns:a="http://schemas.openxmlformats.org/drawingml/2006/main">
          <a:off x="5186056" y="2542417"/>
          <a:ext cx="1896681" cy="532436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přechodu z </a:t>
          </a:r>
          <a:r>
            <a:rPr lang="cs-CZ" sz="1400" b="1" kern="1200" dirty="0" err="1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nezam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. </a:t>
          </a:r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zaměstnání</a:t>
          </a:r>
        </a:p>
      </cdr:txBody>
    </cdr:sp>
  </cdr:relSizeAnchor>
</c:userShapes>
</file>

<file path=ppt/drawings/drawing3.xml><?xml version="1.0" encoding="utf-8"?>
<c:userShapes xmlns:c="http://schemas.openxmlformats.org/drawingml/2006/chart">
  <cdr:relSizeAnchor xmlns:cdr="http://schemas.openxmlformats.org/drawingml/2006/chartDrawing">
    <cdr:from>
      <cdr:x>0.69965</cdr:x>
      <cdr:y>0.06598</cdr:y>
    </cdr:from>
    <cdr:to>
      <cdr:x>0.98326</cdr:x>
      <cdr:y>0.21015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AF242757-3F93-DB42-397C-EDABEA723AC0}"/>
            </a:ext>
          </a:extLst>
        </cdr:cNvPr>
        <cdr:cNvSpPr txBox="1"/>
      </cdr:nvSpPr>
      <cdr:spPr>
        <a:xfrm xmlns:a="http://schemas.openxmlformats.org/drawingml/2006/main">
          <a:off x="5297928" y="246505"/>
          <a:ext cx="2147573" cy="538680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přechodu z 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neaktivity </a:t>
          </a:r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zaměstnání</a:t>
          </a:r>
        </a:p>
      </cdr:txBody>
    </cdr:sp>
  </cdr:relSizeAnchor>
  <cdr:relSizeAnchor xmlns:cdr="http://schemas.openxmlformats.org/drawingml/2006/chartDrawing">
    <cdr:from>
      <cdr:x>0.66372</cdr:x>
      <cdr:y>0.66781</cdr:y>
    </cdr:from>
    <cdr:to>
      <cdr:x>0.96227</cdr:x>
      <cdr:y>0.79244</cdr:y>
    </cdr:to>
    <cdr:sp macro="" textlink="">
      <cdr:nvSpPr>
        <cdr:cNvPr id="3" name="TextovéPole 1">
          <a:extLst xmlns:a="http://schemas.openxmlformats.org/drawingml/2006/main">
            <a:ext uri="{FF2B5EF4-FFF2-40B4-BE49-F238E27FC236}">
              <a16:creationId xmlns:a16="http://schemas.microsoft.com/office/drawing/2014/main" id="{9D92626F-AF80-F8CF-2AE4-097770E2A845}"/>
            </a:ext>
          </a:extLst>
        </cdr:cNvPr>
        <cdr:cNvSpPr txBox="1"/>
      </cdr:nvSpPr>
      <cdr:spPr>
        <a:xfrm xmlns:a="http://schemas.openxmlformats.org/drawingml/2006/main">
          <a:off x="5025849" y="2495123"/>
          <a:ext cx="2260761" cy="465646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přechodu z </a:t>
          </a:r>
          <a:r>
            <a:rPr lang="cs-CZ" sz="1400" b="1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neaktivity </a:t>
          </a:r>
          <a:r>
            <a:rPr lang="cs-CZ" sz="1400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do</a:t>
          </a:r>
          <a:r>
            <a:rPr lang="cs-CZ" sz="1400" b="1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nezaměstnanosti</a:t>
          </a:r>
        </a:p>
      </cdr:txBody>
    </cdr:sp>
  </cdr:relSizeAnchor>
</c:userShapes>
</file>

<file path=ppt/drawings/drawing4.xml><?xml version="1.0" encoding="utf-8"?>
<c:userShapes xmlns:c="http://schemas.openxmlformats.org/drawingml/2006/chart">
  <cdr:relSizeAnchor xmlns:cdr="http://schemas.openxmlformats.org/drawingml/2006/chartDrawing">
    <cdr:from>
      <cdr:x>0.75031</cdr:x>
      <cdr:y>0.08457</cdr:y>
    </cdr:from>
    <cdr:to>
      <cdr:x>0.97047</cdr:x>
      <cdr:y>0.21085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3393242D-9C71-3D38-162B-F93C43FB1A52}"/>
            </a:ext>
          </a:extLst>
        </cdr:cNvPr>
        <cdr:cNvSpPr txBox="1"/>
      </cdr:nvSpPr>
      <cdr:spPr>
        <a:xfrm xmlns:a="http://schemas.openxmlformats.org/drawingml/2006/main">
          <a:off x="5646772" y="332066"/>
          <a:ext cx="1656846" cy="495805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setrvání v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zaměstnání (15-49)</a:t>
          </a:r>
        </a:p>
      </cdr:txBody>
    </cdr:sp>
  </cdr:relSizeAnchor>
  <cdr:relSizeAnchor xmlns:cdr="http://schemas.openxmlformats.org/drawingml/2006/chartDrawing">
    <cdr:from>
      <cdr:x>0.54726</cdr:x>
      <cdr:y>0.51062</cdr:y>
    </cdr:from>
    <cdr:to>
      <cdr:x>0.76487</cdr:x>
      <cdr:y>0.63689</cdr:y>
    </cdr:to>
    <cdr:sp macro="" textlink="">
      <cdr:nvSpPr>
        <cdr:cNvPr id="3" name="TextovéPole 1">
          <a:extLst xmlns:a="http://schemas.openxmlformats.org/drawingml/2006/main">
            <a:ext uri="{FF2B5EF4-FFF2-40B4-BE49-F238E27FC236}">
              <a16:creationId xmlns:a16="http://schemas.microsoft.com/office/drawing/2014/main" id="{3393242D-9C71-3D38-162B-F93C43FB1A52}"/>
            </a:ext>
          </a:extLst>
        </cdr:cNvPr>
        <cdr:cNvSpPr txBox="1"/>
      </cdr:nvSpPr>
      <cdr:spPr>
        <a:xfrm xmlns:a="http://schemas.openxmlformats.org/drawingml/2006/main">
          <a:off x="4118599" y="2004910"/>
          <a:ext cx="1637693" cy="495805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setrvání v</a:t>
          </a:r>
          <a:r>
            <a:rPr lang="cs-CZ" sz="1400" b="1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zaměstnání (50-65)</a:t>
          </a:r>
        </a:p>
      </cdr:txBody>
    </cdr:sp>
  </cdr:relSizeAnchor>
</c:userShapes>
</file>

<file path=ppt/drawings/drawing5.xml><?xml version="1.0" encoding="utf-8"?>
<c:userShapes xmlns:c="http://schemas.openxmlformats.org/drawingml/2006/chart">
  <cdr:relSizeAnchor xmlns:cdr="http://schemas.openxmlformats.org/drawingml/2006/chartDrawing">
    <cdr:from>
      <cdr:x>0.55368</cdr:x>
      <cdr:y>0.20195</cdr:y>
    </cdr:from>
    <cdr:to>
      <cdr:x>0.82674</cdr:x>
      <cdr:y>0.33661</cdr:y>
    </cdr:to>
    <cdr:sp macro="" textlink="">
      <cdr:nvSpPr>
        <cdr:cNvPr id="2" name="TextovéPole 1">
          <a:extLst xmlns:a="http://schemas.openxmlformats.org/drawingml/2006/main">
            <a:ext uri="{FF2B5EF4-FFF2-40B4-BE49-F238E27FC236}">
              <a16:creationId xmlns:a16="http://schemas.microsoft.com/office/drawing/2014/main" id="{1BB5C01C-89E1-7B61-BA04-0CAE24878FD7}"/>
            </a:ext>
          </a:extLst>
        </cdr:cNvPr>
        <cdr:cNvSpPr txBox="1"/>
      </cdr:nvSpPr>
      <cdr:spPr>
        <a:xfrm xmlns:a="http://schemas.openxmlformats.org/drawingml/2006/main">
          <a:off x="4184857" y="743536"/>
          <a:ext cx="2063780" cy="495805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setrvání v</a:t>
          </a:r>
          <a:r>
            <a:rPr lang="cs-CZ" sz="1400" b="1" kern="1200" dirty="0">
              <a:solidFill>
                <a:schemeClr val="accent2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nezaměstnanosti (50-65)</a:t>
          </a:r>
        </a:p>
      </cdr:txBody>
    </cdr:sp>
  </cdr:relSizeAnchor>
  <cdr:relSizeAnchor xmlns:cdr="http://schemas.openxmlformats.org/drawingml/2006/chartDrawing">
    <cdr:from>
      <cdr:x>0.70597</cdr:x>
      <cdr:y>0.66947</cdr:y>
    </cdr:from>
    <cdr:to>
      <cdr:x>0.97691</cdr:x>
      <cdr:y>0.79594</cdr:y>
    </cdr:to>
    <cdr:sp macro="" textlink="">
      <cdr:nvSpPr>
        <cdr:cNvPr id="3" name="TextovéPole 1">
          <a:extLst xmlns:a="http://schemas.openxmlformats.org/drawingml/2006/main">
            <a:ext uri="{FF2B5EF4-FFF2-40B4-BE49-F238E27FC236}">
              <a16:creationId xmlns:a16="http://schemas.microsoft.com/office/drawing/2014/main" id="{1BB5C01C-89E1-7B61-BA04-0CAE24878FD7}"/>
            </a:ext>
          </a:extLst>
        </cdr:cNvPr>
        <cdr:cNvSpPr txBox="1"/>
      </cdr:nvSpPr>
      <cdr:spPr>
        <a:xfrm xmlns:a="http://schemas.openxmlformats.org/drawingml/2006/main">
          <a:off x="5335853" y="2464900"/>
          <a:ext cx="2047856" cy="465646"/>
        </a:xfrm>
        <a:prstGeom xmlns:a="http://schemas.openxmlformats.org/drawingml/2006/main" prst="rect">
          <a:avLst/>
        </a:prstGeom>
        <a:ln xmlns:a="http://schemas.openxmlformats.org/drawingml/2006/main"/>
      </cdr:spPr>
      <cdr:style>
        <a:lnRef xmlns:a="http://schemas.openxmlformats.org/drawingml/2006/main" idx="2">
          <a:schemeClr val="dk1"/>
        </a:lnRef>
        <a:fillRef xmlns:a="http://schemas.openxmlformats.org/drawingml/2006/main" idx="1">
          <a:schemeClr val="lt1"/>
        </a:fillRef>
        <a:effectRef xmlns:a="http://schemas.openxmlformats.org/drawingml/2006/main" idx="0">
          <a:schemeClr val="dk1"/>
        </a:effectRef>
        <a:fontRef xmlns:a="http://schemas.openxmlformats.org/drawingml/2006/main" idx="minor">
          <a:schemeClr val="dk1"/>
        </a:fontRef>
      </cdr:style>
      <cdr:txBody>
        <a:bodyPr xmlns:a="http://schemas.openxmlformats.org/drawingml/2006/main" wrap="square" rtlCol="0"/>
        <a:lstStyle xmlns:a="http://schemas.openxmlformats.org/drawingml/2006/main">
          <a:lvl1pPr marL="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1pPr>
          <a:lvl2pPr marL="457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2pPr>
          <a:lvl3pPr marL="914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3pPr>
          <a:lvl4pPr marL="1371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4pPr>
          <a:lvl5pPr marL="18288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5pPr>
          <a:lvl6pPr marL="22860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6pPr>
          <a:lvl7pPr marL="27432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7pPr>
          <a:lvl8pPr marL="32004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8pPr>
          <a:lvl9pPr marL="3657600" indent="0">
            <a:defRPr sz="1100">
              <a:solidFill>
                <a:schemeClr val="dk1"/>
              </a:solidFill>
              <a:latin typeface="+mn-lt"/>
              <a:ea typeface="+mn-ea"/>
              <a:cs typeface="+mn-cs"/>
            </a:defRPr>
          </a:lvl9pPr>
        </a:lstStyle>
        <a:p xmlns:a="http://schemas.openxmlformats.org/drawingml/2006/main">
          <a:r>
            <a:rPr lang="cs-CZ" sz="1400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Trend setrvání v</a:t>
          </a:r>
          <a:r>
            <a:rPr lang="cs-CZ" sz="1400" b="1" kern="1200" dirty="0">
              <a:solidFill>
                <a:schemeClr val="accent4"/>
              </a:solidFill>
              <a:latin typeface="Calibri" panose="020F0502020204030204" pitchFamily="34" charset="0"/>
              <a:ea typeface="Calibri" panose="020F0502020204030204" pitchFamily="34" charset="0"/>
              <a:cs typeface="Calibri" panose="020F0502020204030204" pitchFamily="34" charset="0"/>
            </a:rPr>
            <a:t> nezaměstnanosti (15-49)</a:t>
          </a:r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sv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42950" y="1122363"/>
            <a:ext cx="84201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38250" y="3602038"/>
            <a:ext cx="74295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0268978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21068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088982" y="365125"/>
            <a:ext cx="2135981" cy="5811838"/>
          </a:xfrm>
        </p:spPr>
        <p:txBody>
          <a:bodyPr vert="eaVert"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81038" y="365125"/>
            <a:ext cx="6284119" cy="5811838"/>
          </a:xfrm>
        </p:spPr>
        <p:txBody>
          <a:bodyPr vert="eaVert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518446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Úvo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číslo snímku">
            <a:extLst>
              <a:ext uri="{FF2B5EF4-FFF2-40B4-BE49-F238E27FC236}">
                <a16:creationId xmlns:a16="http://schemas.microsoft.com/office/drawing/2014/main" id="{F5844131-F511-F386-6DC5-BD027598F984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>
          <a:xfrm>
            <a:off x="7056408" y="6356353"/>
            <a:ext cx="222885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pic>
        <p:nvPicPr>
          <p:cNvPr id="9" name="Kasiopea">
            <a:extLst>
              <a:ext uri="{FF2B5EF4-FFF2-40B4-BE49-F238E27FC236}">
                <a16:creationId xmlns:a16="http://schemas.microsoft.com/office/drawing/2014/main" id="{34D94ADA-10A6-807A-7A83-9C67CCD0B9E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96DAC541-7B7A-43D3-8B79-37D633B846F1}">
                <asvg:svgBlip xmlns:asvg="http://schemas.microsoft.com/office/drawing/2016/SVG/main" r:embed="rId3"/>
              </a:ext>
            </a:extLst>
          </a:blip>
          <a:stretch>
            <a:fillRect/>
          </a:stretch>
        </p:blipFill>
        <p:spPr>
          <a:xfrm>
            <a:off x="0" y="3360134"/>
            <a:ext cx="7800975" cy="2669441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41975FDE-C590-87AA-7EC5-7D3F0FFF229B}"/>
              </a:ext>
            </a:extLst>
          </p:cNvPr>
          <p:cNvCxnSpPr>
            <a:cxnSpLocks/>
          </p:cNvCxnSpPr>
          <p:nvPr userDrawn="1"/>
        </p:nvCxnSpPr>
        <p:spPr>
          <a:xfrm>
            <a:off x="7339094" y="716990"/>
            <a:ext cx="1036144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RILSA logomark horní" descr="rilsa, výzkumný ústav práce a sociálních věcí">
            <a:extLst>
              <a:ext uri="{FF2B5EF4-FFF2-40B4-BE49-F238E27FC236}">
                <a16:creationId xmlns:a16="http://schemas.microsoft.com/office/drawing/2014/main" id="{62240DB7-E33A-0583-1104-D59DBE0520EF}"/>
              </a:ext>
            </a:extLst>
          </p:cNvPr>
          <p:cNvPicPr>
            <a:picLocks noChangeAspect="1"/>
          </p:cNvPicPr>
          <p:nvPr userDrawn="1"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68206" y="217726"/>
            <a:ext cx="1065101" cy="981757"/>
          </a:xfrm>
          <a:prstGeom prst="rect">
            <a:avLst/>
          </a:prstGeom>
        </p:spPr>
      </p:pic>
      <p:sp>
        <p:nvSpPr>
          <p:cNvPr id="3" name="Jméno prezentujícího">
            <a:extLst>
              <a:ext uri="{FF2B5EF4-FFF2-40B4-BE49-F238E27FC236}">
                <a16:creationId xmlns:a16="http://schemas.microsoft.com/office/drawing/2014/main" id="{54BD8237-721F-0AE3-7042-09D173E2662D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624286" y="2606678"/>
            <a:ext cx="6659538" cy="1217613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1800">
                <a:solidFill>
                  <a:schemeClr val="tx1"/>
                </a:solidFill>
                <a:latin typeface="Nunito Sans ExtraLight" panose="00000300000000000000" pitchFamily="2" charset="0"/>
              </a:defRPr>
            </a:lvl1pPr>
          </a:lstStyle>
          <a:p>
            <a:pPr lvl="0"/>
            <a:r>
              <a:rPr lang="cs-CZ" dirty="0"/>
              <a:t>Jméno prezentujícího</a:t>
            </a:r>
          </a:p>
        </p:txBody>
      </p:sp>
      <p:sp>
        <p:nvSpPr>
          <p:cNvPr id="28" name="Hlavní 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4284" y="1203328"/>
            <a:ext cx="7293638" cy="1216025"/>
          </a:xfrm>
          <a:prstGeom prst="rect">
            <a:avLst/>
          </a:prstGeom>
        </p:spPr>
        <p:txBody>
          <a:bodyPr lIns="0" tIns="0" rIns="0" bIns="0">
            <a:noAutofit/>
          </a:bodyPr>
          <a:lstStyle>
            <a:lvl1pPr marL="0" indent="0">
              <a:buNone/>
              <a:defRPr sz="3150">
                <a:solidFill>
                  <a:schemeClr val="tx2"/>
                </a:solidFill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Hlavní nadpis </a:t>
            </a:r>
            <a:br>
              <a:rPr lang="cs-CZ" dirty="0"/>
            </a:br>
            <a:r>
              <a:rPr lang="cs-CZ" dirty="0"/>
              <a:t>prezentace</a:t>
            </a:r>
          </a:p>
        </p:txBody>
      </p:sp>
    </p:spTree>
    <p:extLst>
      <p:ext uri="{BB962C8B-B14F-4D97-AF65-F5344CB8AC3E}">
        <p14:creationId xmlns:p14="http://schemas.microsoft.com/office/powerpoint/2010/main" val="264729345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41">
          <p15:clr>
            <a:srgbClr val="9FCC3B"/>
          </p15:clr>
        </p15:guide>
        <p15:guide id="2" pos="2340">
          <p15:clr>
            <a:srgbClr val="9FCC3B"/>
          </p15:clr>
        </p15:guide>
        <p15:guide id="4" pos="4385">
          <p15:clr>
            <a:srgbClr val="FDE53C"/>
          </p15:clr>
        </p15:guide>
        <p15:guide id="5" orient="horz" pos="754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395">
          <p15:clr>
            <a:srgbClr val="FBAE40"/>
          </p15:clr>
        </p15:guide>
        <p15:guide id="12" pos="2285">
          <p15:clr>
            <a:srgbClr val="FBAE40"/>
          </p15:clr>
        </p15:guide>
        <p15:guide id="14" pos="3686">
          <p15:clr>
            <a:srgbClr val="FBAE40"/>
          </p15:clr>
        </p15:guide>
        <p15:guide id="15" pos="3796">
          <p15:clr>
            <a:srgbClr val="FBAE40"/>
          </p15:clr>
        </p15:guide>
        <p15:guide id="16" pos="995">
          <p15:clr>
            <a:srgbClr val="FBAE40"/>
          </p15:clr>
        </p15:guide>
        <p15:guide id="18" orient="horz" pos="686">
          <p15:clr>
            <a:srgbClr val="FBAE40"/>
          </p15:clr>
        </p15:guide>
        <p15:guide id="19" orient="horz" pos="2273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041">
          <p15:clr>
            <a:srgbClr val="C35EA4"/>
          </p15:clr>
        </p15:guide>
        <p15:guide id="22" pos="3741">
          <p15:clr>
            <a:srgbClr val="C35EA4"/>
          </p15:clr>
        </p15:guide>
        <p15:guide id="23" pos="3096">
          <p15:clr>
            <a:srgbClr val="FBAE40"/>
          </p15:clr>
        </p15:guide>
        <p15:guide id="24" pos="2986">
          <p15:clr>
            <a:srgbClr val="FBAE40"/>
          </p15:clr>
        </p15:guide>
        <p15:guide id="25" pos="1640">
          <p15:clr>
            <a:srgbClr val="C35EA4"/>
          </p15:clr>
        </p15:guide>
        <p15:guide id="26" pos="1695">
          <p15:clr>
            <a:srgbClr val="FBAE40"/>
          </p15:clr>
        </p15:guide>
        <p15:guide id="27" pos="1585">
          <p15:clr>
            <a:srgbClr val="FBAE40"/>
          </p15:clr>
        </p15:guide>
        <p15:guide id="28" pos="939">
          <p15:clr>
            <a:srgbClr val="C35EA4"/>
          </p15:clr>
        </p15:guide>
        <p15:guide id="29" pos="884">
          <p15:clr>
            <a:srgbClr val="FBAE40"/>
          </p15:clr>
        </p15:guide>
        <p15:guide id="30" pos="295">
          <p15:clr>
            <a:srgbClr val="FDE53C"/>
          </p15:clr>
        </p15:guide>
        <p15:guide id="31" orient="horz" pos="2409">
          <p15:clr>
            <a:srgbClr val="FBAE40"/>
          </p15:clr>
        </p15:guide>
      </p15:sldGuideLst>
    </p:ext>
  </p:extLst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Uni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7056408" y="6356353"/>
            <a:ext cx="222885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/>
          </a:p>
        </p:txBody>
      </p:sp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444055" y="6516000"/>
            <a:ext cx="172756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8" y="6047101"/>
            <a:ext cx="957026" cy="882139"/>
          </a:xfrm>
          <a:prstGeom prst="rect">
            <a:avLst/>
          </a:prstGeom>
        </p:spPr>
      </p:pic>
      <p:sp>
        <p:nvSpPr>
          <p:cNvPr id="4" name="Zástupný obsah">
            <a:extLst>
              <a:ext uri="{FF2B5EF4-FFF2-40B4-BE49-F238E27FC236}">
                <a16:creationId xmlns:a16="http://schemas.microsoft.com/office/drawing/2014/main" id="{B3C53714-51FF-A3CF-0A15-3316AA696514}"/>
              </a:ext>
            </a:extLst>
          </p:cNvPr>
          <p:cNvSpPr>
            <a:spLocks noGrp="1"/>
          </p:cNvSpPr>
          <p:nvPr>
            <p:ph sz="quarter" idx="16"/>
          </p:nvPr>
        </p:nvSpPr>
        <p:spPr>
          <a:xfrm>
            <a:off x="624286" y="1392340"/>
            <a:ext cx="8657431" cy="4844948"/>
          </a:xfrm>
          <a:prstGeom prst="rect">
            <a:avLst/>
          </a:prstGeom>
        </p:spPr>
        <p:txBody>
          <a:bodyPr/>
          <a:lstStyle>
            <a:lvl1pPr>
              <a:buClr>
                <a:schemeClr val="accent3"/>
              </a:buClr>
              <a:defRPr lang="cs-CZ" sz="1575"/>
            </a:lvl1pPr>
            <a:lvl2pPr>
              <a:buClr>
                <a:schemeClr val="accent3"/>
              </a:buClr>
              <a:defRPr lang="cs-CZ" sz="1350"/>
            </a:lvl2pPr>
            <a:lvl3pPr>
              <a:buClr>
                <a:schemeClr val="accent3"/>
              </a:buClr>
              <a:defRPr lang="cs-CZ" sz="1125"/>
            </a:lvl3pPr>
            <a:lvl4pPr>
              <a:buClr>
                <a:schemeClr val="accent3"/>
              </a:buClr>
              <a:defRPr lang="cs-CZ" sz="1013"/>
            </a:lvl4pPr>
            <a:lvl5pPr>
              <a:buClr>
                <a:schemeClr val="accent3"/>
              </a:buClr>
              <a:defRPr lang="cs-CZ" sz="1013"/>
            </a:lvl5pPr>
          </a:lstStyle>
          <a:p>
            <a:pPr lvl="0"/>
            <a:r>
              <a:rPr lang="cs-CZ"/>
              <a:t>Upravte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286" y="823127"/>
            <a:ext cx="8657431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5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S libovolným obsahem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4285" y="426477"/>
            <a:ext cx="8657432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1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1 stránka</a:t>
            </a:r>
          </a:p>
        </p:txBody>
      </p:sp>
    </p:spTree>
    <p:extLst>
      <p:ext uri="{BB962C8B-B14F-4D97-AF65-F5344CB8AC3E}">
        <p14:creationId xmlns:p14="http://schemas.microsoft.com/office/powerpoint/2010/main" val="125551539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340">
          <p15:clr>
            <a:srgbClr val="9FCC3B"/>
          </p15:clr>
        </p15:guide>
        <p15:guide id="4" pos="4385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395">
          <p15:clr>
            <a:srgbClr val="FBAE40"/>
          </p15:clr>
        </p15:guide>
        <p15:guide id="12" pos="2285">
          <p15:clr>
            <a:srgbClr val="FBAE40"/>
          </p15:clr>
        </p15:guide>
        <p15:guide id="14" pos="3686">
          <p15:clr>
            <a:srgbClr val="FBAE40"/>
          </p15:clr>
        </p15:guide>
        <p15:guide id="15" pos="3796">
          <p15:clr>
            <a:srgbClr val="FBAE40"/>
          </p15:clr>
        </p15:guide>
        <p15:guide id="16" pos="995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041">
          <p15:clr>
            <a:srgbClr val="C35EA4"/>
          </p15:clr>
        </p15:guide>
        <p15:guide id="22" pos="3741">
          <p15:clr>
            <a:srgbClr val="C35EA4"/>
          </p15:clr>
        </p15:guide>
        <p15:guide id="23" pos="3096">
          <p15:clr>
            <a:srgbClr val="FBAE40"/>
          </p15:clr>
        </p15:guide>
        <p15:guide id="24" pos="2986">
          <p15:clr>
            <a:srgbClr val="FBAE40"/>
          </p15:clr>
        </p15:guide>
        <p15:guide id="25" pos="1640">
          <p15:clr>
            <a:srgbClr val="C35EA4"/>
          </p15:clr>
        </p15:guide>
        <p15:guide id="26" pos="1695">
          <p15:clr>
            <a:srgbClr val="FBAE40"/>
          </p15:clr>
        </p15:guide>
        <p15:guide id="27" pos="1585">
          <p15:clr>
            <a:srgbClr val="FBAE40"/>
          </p15:clr>
        </p15:guide>
        <p15:guide id="28" pos="939">
          <p15:clr>
            <a:srgbClr val="C35EA4"/>
          </p15:clr>
        </p15:guide>
        <p15:guide id="29" pos="884">
          <p15:clr>
            <a:srgbClr val="FBAE40"/>
          </p15:clr>
        </p15:guide>
        <p15:guide id="30" pos="295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abulka">
    <p:bg>
      <p:bgPr>
        <a:solidFill>
          <a:srgbClr val="F9F9F9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Zástupný symbol pro číslo snímku">
            <a:extLst>
              <a:ext uri="{FF2B5EF4-FFF2-40B4-BE49-F238E27FC236}">
                <a16:creationId xmlns:a16="http://schemas.microsoft.com/office/drawing/2014/main" id="{D554C9F3-62F7-7AB9-3025-433DC7E8FA51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7056408" y="6356353"/>
            <a:ext cx="2228850" cy="365125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E4645AEE-F697-459C-A803-FD4DBA443484}" type="slidenum">
              <a:rPr lang="cs-CZ" smtClean="0"/>
              <a:pPr/>
              <a:t>‹#›</a:t>
            </a:fld>
            <a:endParaRPr lang="cs-CZ"/>
          </a:p>
        </p:txBody>
      </p:sp>
      <p:sp>
        <p:nvSpPr>
          <p:cNvPr id="5" name="Zástupný symbol pro zápatí">
            <a:extLst>
              <a:ext uri="{FF2B5EF4-FFF2-40B4-BE49-F238E27FC236}">
                <a16:creationId xmlns:a16="http://schemas.microsoft.com/office/drawing/2014/main" id="{DCA612B1-07FE-618A-E8CD-390694546D9E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endParaRPr lang="cs-CZ" dirty="0"/>
          </a:p>
        </p:txBody>
      </p:sp>
      <p:pic>
        <p:nvPicPr>
          <p:cNvPr id="2" name="Logomark RILSA" descr="rilsa, výzkumný ústav práce a sociálních věcí">
            <a:extLst>
              <a:ext uri="{FF2B5EF4-FFF2-40B4-BE49-F238E27FC236}">
                <a16:creationId xmlns:a16="http://schemas.microsoft.com/office/drawing/2014/main" id="{37636151-C5AD-DDF9-522B-8BC81A6DFDD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93558" y="6047101"/>
            <a:ext cx="957026" cy="882139"/>
          </a:xfrm>
          <a:prstGeom prst="rect">
            <a:avLst/>
          </a:prstGeom>
        </p:spPr>
      </p:pic>
      <p:cxnSp>
        <p:nvCxnSpPr>
          <p:cNvPr id="7" name="Linka">
            <a:extLst>
              <a:ext uri="{FF2B5EF4-FFF2-40B4-BE49-F238E27FC236}">
                <a16:creationId xmlns:a16="http://schemas.microsoft.com/office/drawing/2014/main" id="{1F0586FF-41BC-109F-9E2F-03046B306F45}"/>
              </a:ext>
            </a:extLst>
          </p:cNvPr>
          <p:cNvCxnSpPr>
            <a:cxnSpLocks/>
          </p:cNvCxnSpPr>
          <p:nvPr userDrawn="1"/>
        </p:nvCxnSpPr>
        <p:spPr>
          <a:xfrm>
            <a:off x="1444055" y="6516000"/>
            <a:ext cx="1727568" cy="12442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1" name="Zástupný symbol pro tabulku">
            <a:extLst>
              <a:ext uri="{FF2B5EF4-FFF2-40B4-BE49-F238E27FC236}">
                <a16:creationId xmlns:a16="http://schemas.microsoft.com/office/drawing/2014/main" id="{D5D935D0-CE5C-78C0-DAD2-890531280D9C}"/>
              </a:ext>
            </a:extLst>
          </p:cNvPr>
          <p:cNvSpPr>
            <a:spLocks noGrp="1"/>
          </p:cNvSpPr>
          <p:nvPr>
            <p:ph type="tbl" sz="quarter" idx="16"/>
          </p:nvPr>
        </p:nvSpPr>
        <p:spPr>
          <a:xfrm>
            <a:off x="624286" y="1376365"/>
            <a:ext cx="8657431" cy="4860925"/>
          </a:xfrm>
          <a:prstGeom prst="rect">
            <a:avLst/>
          </a:prstGeom>
        </p:spPr>
        <p:txBody>
          <a:bodyPr/>
          <a:lstStyle>
            <a:lvl1pPr marL="257175" indent="-257175">
              <a:buClr>
                <a:schemeClr val="accent3"/>
              </a:buClr>
              <a:buFont typeface="Arial" panose="020B0604020202020204" pitchFamily="34" charset="0"/>
              <a:buChar char="•"/>
              <a:defRPr lang="cs-CZ" dirty="0"/>
            </a:lvl1pPr>
          </a:lstStyle>
          <a:p>
            <a:r>
              <a:rPr lang="cs-CZ"/>
              <a:t>Kliknutím na ikonu přidáte tabulku.</a:t>
            </a:r>
            <a:endParaRPr lang="cs-CZ" dirty="0"/>
          </a:p>
        </p:txBody>
      </p:sp>
      <p:sp>
        <p:nvSpPr>
          <p:cNvPr id="30" name="Podnadpis">
            <a:extLst>
              <a:ext uri="{FF2B5EF4-FFF2-40B4-BE49-F238E27FC236}">
                <a16:creationId xmlns:a16="http://schemas.microsoft.com/office/drawing/2014/main" id="{E807271A-9326-F9EA-69E9-D321EAD87510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624286" y="823127"/>
            <a:ext cx="8657431" cy="239773"/>
          </a:xfrm>
          <a:prstGeom prst="rect">
            <a:avLst/>
          </a:prstGeom>
        </p:spPr>
        <p:txBody>
          <a:bodyPr lIns="0" tIns="0" rIns="0" bIns="0"/>
          <a:lstStyle>
            <a:lvl1pPr marL="0" indent="0">
              <a:buNone/>
              <a:defRPr sz="135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dirty="0"/>
              <a:t>Podnadpis</a:t>
            </a:r>
          </a:p>
        </p:txBody>
      </p:sp>
      <p:sp>
        <p:nvSpPr>
          <p:cNvPr id="28" name="Nadpis">
            <a:extLst>
              <a:ext uri="{FF2B5EF4-FFF2-40B4-BE49-F238E27FC236}">
                <a16:creationId xmlns:a16="http://schemas.microsoft.com/office/drawing/2014/main" id="{4671BC95-2A50-54ED-BD3E-36DDB913D225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624285" y="426477"/>
            <a:ext cx="8657432" cy="369171"/>
          </a:xfrm>
          <a:prstGeom prst="rect">
            <a:avLst/>
          </a:prstGeom>
        </p:spPr>
        <p:txBody>
          <a:bodyPr lIns="0" tIns="0" rIns="0" bIns="0">
            <a:normAutofit/>
          </a:bodyPr>
          <a:lstStyle>
            <a:lvl1pPr marL="0" indent="0">
              <a:buNone/>
              <a:defRPr sz="2100">
                <a:latin typeface="Nunito Sans SemiBold" panose="00000700000000000000" pitchFamily="2" charset="0"/>
              </a:defRPr>
            </a:lvl1pPr>
          </a:lstStyle>
          <a:p>
            <a:pPr lvl="0"/>
            <a:r>
              <a:rPr lang="cs-CZ" dirty="0"/>
              <a:t>Tabulka celostránková</a:t>
            </a:r>
          </a:p>
        </p:txBody>
      </p:sp>
    </p:spTree>
    <p:extLst>
      <p:ext uri="{BB962C8B-B14F-4D97-AF65-F5344CB8AC3E}">
        <p14:creationId xmlns:p14="http://schemas.microsoft.com/office/powerpoint/2010/main" val="37727753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387">
          <p15:clr>
            <a:srgbClr val="9FCC3B"/>
          </p15:clr>
        </p15:guide>
        <p15:guide id="2" pos="2340">
          <p15:clr>
            <a:srgbClr val="9FCC3B"/>
          </p15:clr>
        </p15:guide>
        <p15:guide id="4" pos="4385">
          <p15:clr>
            <a:srgbClr val="FDE53C"/>
          </p15:clr>
        </p15:guide>
        <p15:guide id="5" orient="horz" pos="867">
          <p15:clr>
            <a:srgbClr val="FBAE40"/>
          </p15:clr>
        </p15:guide>
        <p15:guide id="6" orient="horz" pos="3929">
          <p15:clr>
            <a:srgbClr val="FDE53C"/>
          </p15:clr>
        </p15:guide>
        <p15:guide id="10" pos="2395">
          <p15:clr>
            <a:srgbClr val="FBAE40"/>
          </p15:clr>
        </p15:guide>
        <p15:guide id="12" pos="2285">
          <p15:clr>
            <a:srgbClr val="FBAE40"/>
          </p15:clr>
        </p15:guide>
        <p15:guide id="14" pos="3686">
          <p15:clr>
            <a:srgbClr val="FBAE40"/>
          </p15:clr>
        </p15:guide>
        <p15:guide id="15" pos="3796">
          <p15:clr>
            <a:srgbClr val="FBAE40"/>
          </p15:clr>
        </p15:guide>
        <p15:guide id="16" pos="995">
          <p15:clr>
            <a:srgbClr val="FBAE40"/>
          </p15:clr>
        </p15:guide>
        <p15:guide id="18" orient="horz" pos="777">
          <p15:clr>
            <a:srgbClr val="FBAE40"/>
          </p15:clr>
        </p15:guide>
        <p15:guide id="19" orient="horz" pos="2319">
          <p15:clr>
            <a:srgbClr val="FBAE40"/>
          </p15:clr>
        </p15:guide>
        <p15:guide id="20" orient="horz" pos="255">
          <p15:clr>
            <a:srgbClr val="FDE53C"/>
          </p15:clr>
        </p15:guide>
        <p15:guide id="21" pos="3041">
          <p15:clr>
            <a:srgbClr val="C35EA4"/>
          </p15:clr>
        </p15:guide>
        <p15:guide id="22" pos="3741">
          <p15:clr>
            <a:srgbClr val="C35EA4"/>
          </p15:clr>
        </p15:guide>
        <p15:guide id="23" pos="3096">
          <p15:clr>
            <a:srgbClr val="FBAE40"/>
          </p15:clr>
        </p15:guide>
        <p15:guide id="24" pos="2986">
          <p15:clr>
            <a:srgbClr val="FBAE40"/>
          </p15:clr>
        </p15:guide>
        <p15:guide id="25" pos="1640">
          <p15:clr>
            <a:srgbClr val="C35EA4"/>
          </p15:clr>
        </p15:guide>
        <p15:guide id="26" pos="1695">
          <p15:clr>
            <a:srgbClr val="FBAE40"/>
          </p15:clr>
        </p15:guide>
        <p15:guide id="27" pos="1585">
          <p15:clr>
            <a:srgbClr val="FBAE40"/>
          </p15:clr>
        </p15:guide>
        <p15:guide id="28" pos="939">
          <p15:clr>
            <a:srgbClr val="C35EA4"/>
          </p15:clr>
        </p15:guide>
        <p15:guide id="29" pos="884">
          <p15:clr>
            <a:srgbClr val="FBAE40"/>
          </p15:clr>
        </p15:guide>
        <p15:guide id="30" pos="295">
          <p15:clr>
            <a:srgbClr val="FDE53C"/>
          </p15:clr>
        </p15:guide>
        <p15:guide id="31" orient="horz" pos="2455">
          <p15:clr>
            <a:srgbClr val="FBAE40"/>
          </p15:clr>
        </p15:guide>
      </p15:sldGuideLst>
    </p:ext>
  </p:extLst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223671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75879" y="1709740"/>
            <a:ext cx="8543925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5879" y="4589465"/>
            <a:ext cx="8543925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823776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81038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4913" y="1825625"/>
            <a:ext cx="4210050" cy="435133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72589062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365127"/>
            <a:ext cx="8543925" cy="1325563"/>
          </a:xfrm>
        </p:spPr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2329" y="1681163"/>
            <a:ext cx="4190702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82329" y="2505075"/>
            <a:ext cx="4190702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14913" y="1681163"/>
            <a:ext cx="4211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14913" y="2505075"/>
            <a:ext cx="4211340" cy="3684588"/>
          </a:xfrm>
        </p:spPr>
        <p:txBody>
          <a:bodyPr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79928509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89537033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44091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11340" y="987427"/>
            <a:ext cx="5014913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006445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2328" y="457200"/>
            <a:ext cx="3194943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11340" y="987427"/>
            <a:ext cx="5014913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82328" y="2057400"/>
            <a:ext cx="3194943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6736503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81038" y="365127"/>
            <a:ext cx="8543925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1038" y="1825625"/>
            <a:ext cx="8543925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81038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1F5BF17-4EA3-4A89-8AFD-EA4B73227EAF}" type="datetimeFigureOut">
              <a:rPr lang="cs-CZ" smtClean="0"/>
              <a:t>25.05.2025</a:t>
            </a:fld>
            <a:endParaRPr lang="cs-CZ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281363" y="6356352"/>
            <a:ext cx="334327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996113" y="6356352"/>
            <a:ext cx="222885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7A4CB27F-33D3-4077-BBA6-61F11736DEE6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4216888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9" r:id="rId1"/>
    <p:sldLayoutId id="2147483680" r:id="rId2"/>
    <p:sldLayoutId id="2147483681" r:id="rId3"/>
    <p:sldLayoutId id="2147483682" r:id="rId4"/>
    <p:sldLayoutId id="2147483683" r:id="rId5"/>
    <p:sldLayoutId id="2147483684" r:id="rId6"/>
    <p:sldLayoutId id="2147483685" r:id="rId7"/>
    <p:sldLayoutId id="2147483686" r:id="rId8"/>
    <p:sldLayoutId id="2147483687" r:id="rId9"/>
    <p:sldLayoutId id="2147483688" r:id="rId10"/>
    <p:sldLayoutId id="2147483689" r:id="rId11"/>
    <p:sldLayoutId id="2147483690" r:id="rId12"/>
    <p:sldLayoutId id="2147483691" r:id="rId13"/>
    <p:sldLayoutId id="2147483692" r:id="rId14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4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hyperlink" Target="https://doi.org/10.1787/b263dc5d-en" TargetMode="External"/><Relationship Id="rId2" Type="http://schemas.openxmlformats.org/officeDocument/2006/relationships/hyperlink" Target="https://doi.org/10.1787/7a70af5c-en" TargetMode="External"/><Relationship Id="rId1" Type="http://schemas.openxmlformats.org/officeDocument/2006/relationships/slideLayout" Target="../slideLayouts/slideLayout1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4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1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2.xml"/><Relationship Id="rId1" Type="http://schemas.openxmlformats.org/officeDocument/2006/relationships/slideLayout" Target="../slideLayouts/slideLayout14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chart" Target="../charts/chart3.xml"/><Relationship Id="rId1" Type="http://schemas.openxmlformats.org/officeDocument/2006/relationships/slideLayout" Target="../slideLayouts/slideLayout14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chart" Target="../charts/chart4.xml"/><Relationship Id="rId1" Type="http://schemas.openxmlformats.org/officeDocument/2006/relationships/slideLayout" Target="../slideLayouts/slideLayout14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chart" Target="../charts/chart5.xml"/><Relationship Id="rId1" Type="http://schemas.openxmlformats.org/officeDocument/2006/relationships/slideLayout" Target="../slideLayouts/slideLayout1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321DE79C-5539-4F77-8AB8-5C4A2A96F2EE}"/>
              </a:ext>
            </a:extLst>
          </p:cNvPr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3" name="Zástupný symbol pro text 2">
            <a:extLst>
              <a:ext uri="{FF2B5EF4-FFF2-40B4-BE49-F238E27FC236}">
                <a16:creationId xmlns:a16="http://schemas.microsoft.com/office/drawing/2014/main" id="{48D4FAEC-CD09-4E35-86D3-53F705DDFFB7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1956196" y="3540920"/>
            <a:ext cx="4610450" cy="913210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cs-CZ" dirty="0"/>
              <a:t>Jiří Vyhlídal (RILSA)</a:t>
            </a:r>
          </a:p>
        </p:txBody>
      </p:sp>
      <p:sp>
        <p:nvSpPr>
          <p:cNvPr id="4" name="Zástupný symbol pro text 3">
            <a:extLst>
              <a:ext uri="{FF2B5EF4-FFF2-40B4-BE49-F238E27FC236}">
                <a16:creationId xmlns:a16="http://schemas.microsoft.com/office/drawing/2014/main" id="{A7062244-7F04-4745-BC87-29D380D40CA1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956197" y="1597306"/>
            <a:ext cx="5332811" cy="1943613"/>
          </a:xfrm>
        </p:spPr>
        <p:txBody>
          <a:bodyPr/>
          <a:lstStyle/>
          <a:p>
            <a:pPr algn="l"/>
            <a:endParaRPr lang="cs-CZ" sz="1350" dirty="0">
              <a:solidFill>
                <a:srgbClr val="000000"/>
              </a:solidFill>
              <a:latin typeface="Nunito Sans" pitchFamily="2" charset="-18"/>
            </a:endParaRPr>
          </a:p>
          <a:p>
            <a:r>
              <a:rPr lang="cs-CZ" sz="2700" b="1" dirty="0">
                <a:solidFill>
                  <a:srgbClr val="494949"/>
                </a:solidFill>
                <a:latin typeface="Nunito Sans" pitchFamily="2" charset="-18"/>
              </a:rPr>
              <a:t>Postavení starších pracovníků na trhu práce </a:t>
            </a:r>
            <a:endParaRPr lang="cs-CZ" sz="1500" b="1" dirty="0">
              <a:solidFill>
                <a:srgbClr val="494949"/>
              </a:solidFill>
              <a:latin typeface="Nunito Sans" pitchFamily="2" charset="-18"/>
            </a:endParaRPr>
          </a:p>
          <a:p>
            <a:endParaRPr lang="cs-CZ" sz="1500" dirty="0"/>
          </a:p>
          <a:p>
            <a:r>
              <a:rPr lang="cs-CZ" sz="1800" dirty="0"/>
              <a:t>Trendy v letech 2013-2021</a:t>
            </a:r>
          </a:p>
        </p:txBody>
      </p:sp>
    </p:spTree>
    <p:extLst>
      <p:ext uri="{BB962C8B-B14F-4D97-AF65-F5344CB8AC3E}">
        <p14:creationId xmlns:p14="http://schemas.microsoft.com/office/powerpoint/2010/main" val="1713382290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5512417C-2DE0-0186-7DC8-B9225637FA20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F2CC0D32-8FD4-8D55-FA16-FB490AECD7F3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10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C7C09BC-A9AE-6637-A947-9A02662C0D7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C4B09623-3C6D-8DA5-F8E8-00F5616CAC3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4119" y="575445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Závěr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7C48CC06-DA1E-5667-D757-C16286CD8FB4}"/>
              </a:ext>
            </a:extLst>
          </p:cNvPr>
          <p:cNvSpPr txBox="1"/>
          <p:nvPr/>
        </p:nvSpPr>
        <p:spPr>
          <a:xfrm>
            <a:off x="1074120" y="1249847"/>
            <a:ext cx="7549020" cy="4970591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Pozitivní ekonomický vývoj v letech 2013 až 2019 se projevil v pozitivních trendech na trhu práce u osob ve věku 50 až 65 let.</a:t>
            </a:r>
          </a:p>
          <a:p>
            <a:pPr>
              <a:spcAft>
                <a:spcPts val="600"/>
              </a:spcAft>
            </a:pPr>
            <a:r>
              <a:rPr lang="cs-CZ" dirty="0">
                <a:solidFill>
                  <a:srgbClr val="FF0000"/>
                </a:solidFill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Pozitivní vývoj končí nejpozději příchodem pandemie v roce 2020.</a:t>
            </a:r>
          </a:p>
          <a:p>
            <a:pPr>
              <a:spcAft>
                <a:spcPts val="600"/>
              </a:spcAft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Problémů a výzev je však daleko více: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roku 2030 se očekává růst podílu osob ve věku 50 až 65 let o 17 %, a do roku 2040 o 36 %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Wiedermann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al., 2022)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do roku 2030 se očekává 190 tis. a do roku 2040 dokonce 400 tis. neobsazených pracovních míst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Wiedermann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et al., 2022)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vysoká míra nesouladu mezi dosaženým a poptávaným vzděláním (OECD, 2024)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očekávaná transformace trhu práce (automatizace, digitalizace,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GenAI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) (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Nurski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&amp; </a:t>
            </a:r>
            <a:r>
              <a:rPr lang="cs-CZ" dirty="0" err="1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Ruer</a:t>
            </a: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, 2024)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nedostatek flexibilních úvazků (SP ČR, 2022)</a:t>
            </a:r>
          </a:p>
          <a:p>
            <a:pPr marL="342900" indent="-342900">
              <a:spcAft>
                <a:spcPts val="600"/>
              </a:spcAft>
              <a:buFontTx/>
              <a:buChar char="-"/>
            </a:pPr>
            <a:r>
              <a:rPr lang="cs-CZ" dirty="0">
                <a:latin typeface="Calibri" panose="020F050202020403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vysoké zdanění nízkých příjmů (OECD, 2025)</a:t>
            </a:r>
          </a:p>
          <a:p>
            <a:pPr marL="342900" indent="-342900">
              <a:buFontTx/>
              <a:buChar char="-"/>
            </a:pP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398905348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8E7BF01-11C0-9E81-6D63-C83C3E27BC95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E4DFF7B8-97A6-62B1-F1A6-14E602FFF9AE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11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F88F42E-3A0D-F84B-8714-942092B0323F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A9A5482E-8F0E-B693-7FB2-ACD9FE1D697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4119" y="575445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Reference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A6478A42-DB47-1D25-32D4-A2AC6CBD2848}"/>
              </a:ext>
            </a:extLst>
          </p:cNvPr>
          <p:cNvSpPr txBox="1"/>
          <p:nvPr/>
        </p:nvSpPr>
        <p:spPr>
          <a:xfrm>
            <a:off x="1074120" y="1249847"/>
            <a:ext cx="7549020" cy="440120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wrap="square">
            <a:spAutoFit/>
          </a:bodyPr>
          <a:lstStyle/>
          <a:p>
            <a:pPr marL="808038" indent="-808038">
              <a:spcAft>
                <a:spcPts val="1200"/>
              </a:spcAft>
            </a:pPr>
            <a:r>
              <a:rPr lang="en-US" sz="2000" dirty="0"/>
              <a:t>Nurski, L., &amp; </a:t>
            </a:r>
            <a:r>
              <a:rPr lang="en-US" sz="2000" dirty="0" err="1"/>
              <a:t>Ruer</a:t>
            </a:r>
            <a:r>
              <a:rPr lang="en-US" sz="2000" dirty="0"/>
              <a:t>, N. (2024). </a:t>
            </a:r>
            <a:r>
              <a:rPr lang="en-US" sz="2000" i="1" dirty="0"/>
              <a:t>Exposure to generative artificial intelligence in the European </a:t>
            </a:r>
            <a:r>
              <a:rPr lang="en-US" sz="2000" i="1" dirty="0" err="1"/>
              <a:t>labour</a:t>
            </a:r>
            <a:r>
              <a:rPr lang="en-US" sz="2000" i="1" dirty="0"/>
              <a:t> market </a:t>
            </a:r>
            <a:r>
              <a:rPr lang="en-US" sz="2000" dirty="0"/>
              <a:t>(No. Working Paper 06/2024). Bruegel.</a:t>
            </a:r>
            <a:endParaRPr lang="cs-CZ" sz="2000" dirty="0"/>
          </a:p>
          <a:p>
            <a:pPr marL="808038" indent="-808038">
              <a:spcAft>
                <a:spcPts val="1200"/>
              </a:spcAft>
            </a:pPr>
            <a:r>
              <a:rPr lang="en-US" sz="2000" dirty="0"/>
              <a:t>OECD. (2025). </a:t>
            </a:r>
            <a:r>
              <a:rPr lang="en-US" sz="2000" i="1" dirty="0"/>
              <a:t>OECD Economic Surveys: Czechia 2025</a:t>
            </a:r>
            <a:r>
              <a:rPr lang="en-US" sz="2000" dirty="0"/>
              <a:t>. OECD Publishing. </a:t>
            </a:r>
            <a:r>
              <a:rPr lang="en-US" sz="2000" dirty="0">
                <a:hlinkClick r:id="rId2"/>
              </a:rPr>
              <a:t>https://doi.org/10.1787/7a70af5c-en</a:t>
            </a:r>
            <a:endParaRPr lang="cs-CZ" sz="2000" dirty="0"/>
          </a:p>
          <a:p>
            <a:pPr marL="808038" indent="-808038">
              <a:spcAft>
                <a:spcPts val="1200"/>
              </a:spcAft>
            </a:pPr>
            <a:r>
              <a:rPr lang="en-US" sz="2000" dirty="0"/>
              <a:t>OECD. (2024). </a:t>
            </a:r>
            <a:r>
              <a:rPr lang="en-US" sz="2000" i="1" dirty="0"/>
              <a:t>Do Adults Have the Skills They Need to Thrive in a Changing World?: Survey of Adult Skills 2023</a:t>
            </a:r>
            <a:r>
              <a:rPr lang="en-US" sz="2000" dirty="0"/>
              <a:t>. OECD. </a:t>
            </a:r>
            <a:r>
              <a:rPr lang="en-US" sz="2000" dirty="0">
                <a:hlinkClick r:id="rId3"/>
              </a:rPr>
              <a:t>https://doi.org/10.1787/b263dc5d-en</a:t>
            </a:r>
            <a:endParaRPr lang="cs-CZ" sz="2000" dirty="0"/>
          </a:p>
          <a:p>
            <a:pPr marL="808038" indent="-808038">
              <a:spcAft>
                <a:spcPts val="1200"/>
              </a:spcAft>
            </a:pPr>
            <a:r>
              <a:rPr lang="en-US" sz="2000" dirty="0"/>
              <a:t>SP ČR. (2022). </a:t>
            </a:r>
            <a:r>
              <a:rPr lang="en-US" sz="2000" i="1" dirty="0" err="1"/>
              <a:t>Flexibilní</a:t>
            </a:r>
            <a:r>
              <a:rPr lang="en-US" sz="2000" i="1" dirty="0"/>
              <a:t> </a:t>
            </a:r>
            <a:r>
              <a:rPr lang="en-US" sz="2000" i="1" dirty="0" err="1"/>
              <a:t>formy</a:t>
            </a:r>
            <a:r>
              <a:rPr lang="en-US" sz="2000" i="1" dirty="0"/>
              <a:t> </a:t>
            </a:r>
            <a:r>
              <a:rPr lang="en-US" sz="2000" i="1" dirty="0" err="1"/>
              <a:t>práce</a:t>
            </a:r>
            <a:r>
              <a:rPr lang="en-US" sz="2000" i="1" dirty="0"/>
              <a:t> v ČR</a:t>
            </a:r>
            <a:r>
              <a:rPr lang="en-US" sz="2000" dirty="0"/>
              <a:t>.</a:t>
            </a:r>
            <a:endParaRPr lang="cs-CZ" sz="2000" dirty="0"/>
          </a:p>
          <a:p>
            <a:pPr marL="808038" indent="-808038">
              <a:spcAft>
                <a:spcPts val="1200"/>
              </a:spcAft>
            </a:pPr>
            <a:r>
              <a:rPr lang="en-US" sz="2000" dirty="0" err="1"/>
              <a:t>Wiedermann</a:t>
            </a:r>
            <a:r>
              <a:rPr lang="en-US" sz="2000" dirty="0"/>
              <a:t> et al. (2022). </a:t>
            </a:r>
            <a:r>
              <a:rPr lang="en-US" sz="2000" i="1" dirty="0" err="1"/>
              <a:t>Budoucnost</a:t>
            </a:r>
            <a:r>
              <a:rPr lang="en-US" sz="2000" i="1" dirty="0"/>
              <a:t> </a:t>
            </a:r>
            <a:r>
              <a:rPr lang="en-US" sz="2000" i="1" dirty="0" err="1"/>
              <a:t>českého</a:t>
            </a:r>
            <a:r>
              <a:rPr lang="en-US" sz="2000" i="1" dirty="0"/>
              <a:t> </a:t>
            </a:r>
            <a:r>
              <a:rPr lang="en-US" sz="2000" i="1" dirty="0" err="1"/>
              <a:t>pracovního</a:t>
            </a:r>
            <a:r>
              <a:rPr lang="en-US" sz="2000" i="1" dirty="0"/>
              <a:t> </a:t>
            </a:r>
            <a:r>
              <a:rPr lang="en-US" sz="2000" i="1" dirty="0" err="1"/>
              <a:t>trhu</a:t>
            </a:r>
            <a:r>
              <a:rPr lang="en-US" sz="2000" dirty="0"/>
              <a:t>. Boston Consulting Group (BCG) &amp; Aspen Institute Central Europe.</a:t>
            </a:r>
            <a:endParaRPr lang="cs-CZ" sz="2000" dirty="0"/>
          </a:p>
        </p:txBody>
      </p:sp>
    </p:spTree>
    <p:extLst>
      <p:ext uri="{BB962C8B-B14F-4D97-AF65-F5344CB8AC3E}">
        <p14:creationId xmlns:p14="http://schemas.microsoft.com/office/powerpoint/2010/main" val="1235768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F0A8516-DD6F-41E8-79DF-8DCEC8A8A7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7661240" y="6353527"/>
            <a:ext cx="1543050" cy="273844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450"/>
              </a:spcAft>
            </a:pPr>
            <a:fld id="{E4645AEE-F697-459C-A803-FD4DBA443484}" type="slidenum">
              <a:rPr lang="cs-CZ" smtClean="0"/>
              <a:pPr>
                <a:spcAft>
                  <a:spcPts val="450"/>
                </a:spcAft>
              </a:pPr>
              <a:t>2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F8E658D-AD86-60D1-F1B0-93D10FB16D5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795712" y="6353527"/>
            <a:ext cx="2314575" cy="273844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450"/>
              </a:spcAft>
            </a:pPr>
            <a:r>
              <a:rPr lang="cs-CZ" dirty="0"/>
              <a:t>Příprava na stárnutí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BE6F4C3B-CD86-F86A-8A73-D0F2A3D3BB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2137" y="1564299"/>
            <a:ext cx="7618908" cy="3823777"/>
          </a:xfrm>
          <a:solidFill>
            <a:schemeClr val="bg1">
              <a:lumMod val="95000"/>
            </a:schemeClr>
          </a:solidFill>
        </p:spPr>
        <p:txBody>
          <a:bodyPr>
            <a:normAutofit/>
          </a:bodyPr>
          <a:lstStyle/>
          <a:p>
            <a:pPr>
              <a:lnSpc>
                <a:spcPct val="100000"/>
              </a:lnSpc>
              <a:spcBef>
                <a:spcPts val="1800"/>
              </a:spcBef>
            </a:pPr>
            <a:endParaRPr lang="cs-CZ" sz="2000" dirty="0"/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2000" dirty="0"/>
              <a:t>Čtvrtletní data VŠPS - 1q 2013 – 4q 2021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2000" dirty="0"/>
              <a:t>Populace 15 – 65 let, s důrazem na kohortu 50 – 65 let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2000" dirty="0"/>
              <a:t>Prezentace trendů identifikovaných v mezičtvrtletních tocích na TP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2000" dirty="0"/>
              <a:t>Mechanismus řešení problémů na trhu práce se mění v závislosti na fázi ekonomického cyklu</a:t>
            </a:r>
          </a:p>
          <a:p>
            <a:pPr>
              <a:lnSpc>
                <a:spcPct val="100000"/>
              </a:lnSpc>
              <a:spcBef>
                <a:spcPts val="1800"/>
              </a:spcBef>
            </a:pPr>
            <a:r>
              <a:rPr lang="cs-CZ" sz="2000" dirty="0"/>
              <a:t>Od r. 2020 dochází ke změnám trendů a roste význam implementace odpovídajících politik</a:t>
            </a:r>
          </a:p>
          <a:p>
            <a:endParaRPr lang="en-US" sz="1400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2A3B83D-C7FB-3475-7CA6-C27ADDCFDCD4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2137" y="653564"/>
            <a:ext cx="7238043" cy="276878"/>
          </a:xfrm>
        </p:spPr>
        <p:txBody>
          <a:bodyPr>
            <a:noAutofit/>
          </a:bodyPr>
          <a:lstStyle/>
          <a:p>
            <a:r>
              <a:rPr lang="cs-CZ" sz="2800" dirty="0"/>
              <a:t>Použitá data a cíl prezentace</a:t>
            </a:r>
          </a:p>
        </p:txBody>
      </p:sp>
    </p:spTree>
    <p:extLst>
      <p:ext uri="{BB962C8B-B14F-4D97-AF65-F5344CB8AC3E}">
        <p14:creationId xmlns:p14="http://schemas.microsoft.com/office/powerpoint/2010/main" val="403868039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311A3454-309D-F2E1-67FF-8904E490ABC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0A276635-11BC-408B-1742-662DF311DCA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7661240" y="6353527"/>
            <a:ext cx="1543050" cy="273844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450"/>
              </a:spcAft>
            </a:pPr>
            <a:fld id="{E4645AEE-F697-459C-A803-FD4DBA443484}" type="slidenum">
              <a:rPr lang="cs-CZ" smtClean="0"/>
              <a:pPr>
                <a:spcAft>
                  <a:spcPts val="450"/>
                </a:spcAft>
              </a:pPr>
              <a:t>3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94737AA-7022-73F4-D44C-A02DFBE3D54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>
          <a:xfrm>
            <a:off x="3795712" y="6353527"/>
            <a:ext cx="2314575" cy="273844"/>
          </a:xfrm>
        </p:spPr>
        <p:txBody>
          <a:bodyPr anchor="ctr">
            <a:normAutofit lnSpcReduction="10000"/>
          </a:bodyPr>
          <a:lstStyle/>
          <a:p>
            <a:pPr>
              <a:spcAft>
                <a:spcPts val="450"/>
              </a:spcAft>
            </a:pPr>
            <a:r>
              <a:rPr lang="cs-CZ" dirty="0"/>
              <a:t>Příprava na stárnutí</a:t>
            </a:r>
          </a:p>
        </p:txBody>
      </p:sp>
      <p:sp>
        <p:nvSpPr>
          <p:cNvPr id="12" name="Text Placeholder 4">
            <a:extLst>
              <a:ext uri="{FF2B5EF4-FFF2-40B4-BE49-F238E27FC236}">
                <a16:creationId xmlns:a16="http://schemas.microsoft.com/office/drawing/2014/main" id="{2C0D158C-3629-77DB-7AB9-3B45F35BB17F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112137" y="1043191"/>
            <a:ext cx="5993606" cy="179830"/>
          </a:xfrm>
        </p:spPr>
        <p:txBody>
          <a:bodyPr>
            <a:noAutofit/>
          </a:bodyPr>
          <a:lstStyle/>
          <a:p>
            <a:r>
              <a:rPr lang="cs-CZ" sz="1600" dirty="0"/>
              <a:t>Populace 15 až 65 let (zdroj VŠPS 2013-2021)</a:t>
            </a:r>
            <a:endParaRPr lang="en-US" sz="1600" dirty="0"/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3F256ECA-DEF5-F8F4-D38E-E6C09CB85472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12137" y="653564"/>
            <a:ext cx="7770606" cy="276878"/>
          </a:xfrm>
        </p:spPr>
        <p:txBody>
          <a:bodyPr>
            <a:noAutofit/>
          </a:bodyPr>
          <a:lstStyle/>
          <a:p>
            <a:r>
              <a:rPr lang="cs-CZ" sz="2400" dirty="0"/>
              <a:t>Vývoj </a:t>
            </a:r>
            <a:r>
              <a:rPr lang="cs-CZ" sz="2400" dirty="0" err="1"/>
              <a:t>abs</a:t>
            </a:r>
            <a:r>
              <a:rPr lang="cs-CZ" sz="2400" dirty="0"/>
              <a:t>. počtu zaměstnaných a míry nezaměstnanosti 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3C16DBB0-96CB-F842-09E6-FDBB6E6A1E05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112138" y="1335770"/>
            <a:ext cx="7650024" cy="3906551"/>
          </a:xfrm>
          <a:prstGeom prst="rect">
            <a:avLst/>
          </a:prstGeom>
          <a:noFill/>
          <a:ln>
            <a:solidFill>
              <a:schemeClr val="tx1"/>
            </a:solidFill>
          </a:ln>
        </p:spPr>
      </p:pic>
      <p:sp>
        <p:nvSpPr>
          <p:cNvPr id="5" name="TextovéPole 4">
            <a:extLst>
              <a:ext uri="{FF2B5EF4-FFF2-40B4-BE49-F238E27FC236}">
                <a16:creationId xmlns:a16="http://schemas.microsoft.com/office/drawing/2014/main" id="{3359813F-3231-4962-7358-A2AB833FBCA9}"/>
              </a:ext>
            </a:extLst>
          </p:cNvPr>
          <p:cNvSpPr txBox="1"/>
          <p:nvPr/>
        </p:nvSpPr>
        <p:spPr>
          <a:xfrm>
            <a:off x="1112138" y="5355070"/>
            <a:ext cx="7650024" cy="830997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období 2013 až 2019 se ekonomický růst projevuje výraznou poptávkou po pracovní síle, kdy současně roste počet zaměstnaných a klesá míra nezaměstnanosti. Příchod pandemie tento trend obrátil.</a:t>
            </a:r>
          </a:p>
        </p:txBody>
      </p:sp>
    </p:spTree>
    <p:extLst>
      <p:ext uri="{BB962C8B-B14F-4D97-AF65-F5344CB8AC3E}">
        <p14:creationId xmlns:p14="http://schemas.microsoft.com/office/powerpoint/2010/main" val="186873565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BE83387D-4333-E0F9-F530-04EEEA72CFF6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986379" y="6356351"/>
            <a:ext cx="2228850" cy="365125"/>
          </a:xfrm>
        </p:spPr>
        <p:txBody>
          <a:bodyPr/>
          <a:lstStyle/>
          <a:p>
            <a:fld id="{E4645AEE-F697-459C-A803-FD4DBA443484}" type="slidenum">
              <a:rPr lang="cs-CZ" smtClean="0"/>
              <a:pPr/>
              <a:t>4</a:t>
            </a:fld>
            <a:endParaRPr lang="cs-CZ" dirty="0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2D3A7150-2A15-5673-BB12-E1B637A9D7A6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pic>
        <p:nvPicPr>
          <p:cNvPr id="7" name="Zástupný symbol pro tabulku 6">
            <a:extLst>
              <a:ext uri="{FF2B5EF4-FFF2-40B4-BE49-F238E27FC236}">
                <a16:creationId xmlns:a16="http://schemas.microsoft.com/office/drawing/2014/main" id="{CBB92B53-AA37-FBF0-206C-8FAF0C06C66D}"/>
              </a:ext>
            </a:extLst>
          </p:cNvPr>
          <p:cNvPicPr>
            <a:picLocks noGrp="1" noChangeAspect="1"/>
          </p:cNvPicPr>
          <p:nvPr>
            <p:ph type="tbl" sz="quarter" idx="16"/>
          </p:nvPr>
        </p:nvPicPr>
        <p:blipFill>
          <a:blip r:embed="rId2"/>
          <a:stretch>
            <a:fillRect/>
          </a:stretch>
        </p:blipFill>
        <p:spPr>
          <a:xfrm>
            <a:off x="1099084" y="1294455"/>
            <a:ext cx="7674154" cy="3922603"/>
          </a:xfrm>
          <a:prstGeom prst="rect">
            <a:avLst/>
          </a:prstGeom>
          <a:ln>
            <a:solidFill>
              <a:schemeClr val="tx1"/>
            </a:solidFill>
          </a:ln>
        </p:spPr>
      </p:pic>
      <p:sp>
        <p:nvSpPr>
          <p:cNvPr id="5" name="Zástupný text 4">
            <a:extLst>
              <a:ext uri="{FF2B5EF4-FFF2-40B4-BE49-F238E27FC236}">
                <a16:creationId xmlns:a16="http://schemas.microsoft.com/office/drawing/2014/main" id="{787C0F84-1835-01B2-7302-424D4D312BD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36329" y="975531"/>
            <a:ext cx="7991475" cy="179830"/>
          </a:xfrm>
        </p:spPr>
        <p:txBody>
          <a:bodyPr>
            <a:noAutofit/>
          </a:bodyPr>
          <a:lstStyle/>
          <a:p>
            <a:r>
              <a:rPr lang="cs-CZ" sz="1600" dirty="0"/>
              <a:t>Populace 50 až 65 let (zdroj VŠPS 2013-2021)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2FA8984D-6248-99AE-A112-04C9E54D3DF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36329" y="589612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Průběh odchodů do neaktivity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1BAD4308-7658-749F-4F23-7C705306F5C2}"/>
              </a:ext>
            </a:extLst>
          </p:cNvPr>
          <p:cNvSpPr txBox="1"/>
          <p:nvPr/>
        </p:nvSpPr>
        <p:spPr>
          <a:xfrm>
            <a:off x="1099084" y="5466721"/>
            <a:ext cx="767415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Kategorie neaktivity zahrnuje v této analýze osoby v předčasném důchodu, v řádném důchodu a osoby plně i částečně invalidní.</a:t>
            </a:r>
            <a:endParaRPr lang="cs-CZ" sz="1600" dirty="0"/>
          </a:p>
        </p:txBody>
      </p:sp>
    </p:spTree>
    <p:extLst>
      <p:ext uri="{BB962C8B-B14F-4D97-AF65-F5344CB8AC3E}">
        <p14:creationId xmlns:p14="http://schemas.microsoft.com/office/powerpoint/2010/main" val="17302132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02A00DDD-940F-FF4B-3341-0B7F11D25A7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C59D44B-878F-FAC1-ABDA-C04F3B826094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5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B7F23D58-2F98-6727-5100-49D4236B736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3785F627-E6FE-DACE-2864-BA178E475783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0970" y="1019529"/>
            <a:ext cx="7991475" cy="179830"/>
          </a:xfrm>
        </p:spPr>
        <p:txBody>
          <a:bodyPr>
            <a:noAutofit/>
          </a:bodyPr>
          <a:lstStyle/>
          <a:p>
            <a:r>
              <a:rPr lang="cs-CZ" sz="1600" dirty="0"/>
              <a:t>Populace 50 až 65 let (zdroj VŠPS 2013-2021)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437CE92A-4AD8-A50F-EE25-9BF763A8FBFA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50970" y="606790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Přechody ze zaměstnání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22D7F8BB-E4B0-4D51-265C-9CBFEDA9D4DB}"/>
              </a:ext>
            </a:extLst>
          </p:cNvPr>
          <p:cNvSpPr txBox="1"/>
          <p:nvPr/>
        </p:nvSpPr>
        <p:spPr>
          <a:xfrm>
            <a:off x="1050968" y="5499997"/>
            <a:ext cx="767634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Setrvalý trend odchodů osob ve věku 50-65 let ze zaměstnání do neaktivity a klesající trend jejich odchodů ze zaměstnání do nezaměstnanosti. </a:t>
            </a:r>
            <a:endParaRPr lang="cs-CZ" sz="1600" dirty="0"/>
          </a:p>
        </p:txBody>
      </p:sp>
      <p:graphicFrame>
        <p:nvGraphicFramePr>
          <p:cNvPr id="13" name="Graf 12">
            <a:extLst>
              <a:ext uri="{FF2B5EF4-FFF2-40B4-BE49-F238E27FC236}">
                <a16:creationId xmlns:a16="http://schemas.microsoft.com/office/drawing/2014/main" id="{3922798F-B5E3-DE3F-534F-671D0A7BD8F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4068344031"/>
              </p:ext>
            </p:extLst>
          </p:nvPr>
        </p:nvGraphicFramePr>
        <p:xfrm>
          <a:off x="1050969" y="1340278"/>
          <a:ext cx="7676342" cy="40188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9547416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A7948922-5148-C472-1C8E-7BE7C4FA907D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86B3FF31-607E-ADC5-4BD4-495E4F3DF039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6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AAE6D16F-5442-A9F6-3B2D-20234464A484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F0197CDE-D3D5-D651-907A-3320FA4B5112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88096" y="1019529"/>
            <a:ext cx="7991475" cy="179830"/>
          </a:xfrm>
        </p:spPr>
        <p:txBody>
          <a:bodyPr>
            <a:noAutofit/>
          </a:bodyPr>
          <a:lstStyle/>
          <a:p>
            <a:r>
              <a:rPr lang="cs-CZ" sz="1600" dirty="0"/>
              <a:t>Populace 50 až 65 let (zdroj VŠPS 2013-2021)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0336D0D6-AB6A-26D5-95AE-3147021EE773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88096" y="606790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Přechody z nezaměstnanosti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445F0DF6-6FB1-427A-0F08-C9069894BD68}"/>
              </a:ext>
            </a:extLst>
          </p:cNvPr>
          <p:cNvSpPr txBox="1"/>
          <p:nvPr/>
        </p:nvSpPr>
        <p:spPr>
          <a:xfrm>
            <a:off x="1088096" y="5517722"/>
            <a:ext cx="7500320" cy="338554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Klesal podíl osob ve věku 50-65 let, které setrvávaly v nezaměstnanosti</a:t>
            </a:r>
            <a:endParaRPr lang="cs-CZ" sz="1600" dirty="0"/>
          </a:p>
        </p:txBody>
      </p:sp>
      <p:graphicFrame>
        <p:nvGraphicFramePr>
          <p:cNvPr id="12" name="Graf 11">
            <a:extLst>
              <a:ext uri="{FF2B5EF4-FFF2-40B4-BE49-F238E27FC236}">
                <a16:creationId xmlns:a16="http://schemas.microsoft.com/office/drawing/2014/main" id="{DB9D8346-A348-C5C6-3A88-81C14BE8F6BB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31867057"/>
              </p:ext>
            </p:extLst>
          </p:nvPr>
        </p:nvGraphicFramePr>
        <p:xfrm>
          <a:off x="1088096" y="1453214"/>
          <a:ext cx="7500320" cy="381065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78018313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88B7F8A8-9B70-5D01-1C98-EA66A4BE91BE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C709A258-C474-D267-D1D8-D609E6AFE0A7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>
          <a:xfrm>
            <a:off x="6979026" y="6356352"/>
            <a:ext cx="2228850" cy="365125"/>
          </a:xfrm>
        </p:spPr>
        <p:txBody>
          <a:bodyPr/>
          <a:lstStyle/>
          <a:p>
            <a:fld id="{E4645AEE-F697-459C-A803-FD4DBA443484}" type="slidenum">
              <a:rPr lang="cs-CZ" smtClean="0"/>
              <a:pPr/>
              <a:t>7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E44FF2E1-20E6-4B27-FA8C-1F02205CD249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6D756BCA-7833-9521-ABE8-A4C313C9DD9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97160" y="1019529"/>
            <a:ext cx="7991475" cy="179830"/>
          </a:xfrm>
        </p:spPr>
        <p:txBody>
          <a:bodyPr>
            <a:noAutofit/>
          </a:bodyPr>
          <a:lstStyle/>
          <a:p>
            <a:r>
              <a:rPr lang="cs-CZ" sz="1600" dirty="0"/>
              <a:t>Populace 50 až 65 let (zdroj VŠPS 2013-2021)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D61114B8-8433-CB77-6A3A-B67F87ABDB4E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62544" y="586046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Přechody z neaktivity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5ABFEC2A-9D28-53D1-275D-043750C37EFA}"/>
              </a:ext>
            </a:extLst>
          </p:cNvPr>
          <p:cNvSpPr txBox="1"/>
          <p:nvPr/>
        </p:nvSpPr>
        <p:spPr>
          <a:xfrm>
            <a:off x="1097159" y="5412136"/>
            <a:ext cx="7606894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Ve sledovaném období rostl podíl osob ve věku 50-65 let, které z neaktivity přecházely do zaměstnání, a klesal podíl těch, které z neaktivity přecházely do nezaměstnanosti.</a:t>
            </a:r>
            <a:endParaRPr lang="cs-CZ" sz="1600" dirty="0"/>
          </a:p>
        </p:txBody>
      </p:sp>
      <p:graphicFrame>
        <p:nvGraphicFramePr>
          <p:cNvPr id="4" name="Graf 3">
            <a:extLst>
              <a:ext uri="{FF2B5EF4-FFF2-40B4-BE49-F238E27FC236}">
                <a16:creationId xmlns:a16="http://schemas.microsoft.com/office/drawing/2014/main" id="{9E1BA5F3-DB13-7977-B779-A0290A3DC5CD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2151056507"/>
              </p:ext>
            </p:extLst>
          </p:nvPr>
        </p:nvGraphicFramePr>
        <p:xfrm>
          <a:off x="1097159" y="1437611"/>
          <a:ext cx="7572279" cy="3736273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2609089081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1B30A48A-BDFA-3746-4702-1CD86731DDD4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5FAFD8EA-F324-CF09-85E0-7D79C90773C2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8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403D595E-8B7B-9955-16C4-36A50D3772FC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9547572D-B69C-2B41-6FCE-F4CAD4A5D6A8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78111" y="1004559"/>
            <a:ext cx="7991475" cy="179830"/>
          </a:xfrm>
        </p:spPr>
        <p:txBody>
          <a:bodyPr>
            <a:noAutofit/>
          </a:bodyPr>
          <a:lstStyle/>
          <a:p>
            <a:r>
              <a:rPr lang="cs-CZ" sz="1600" dirty="0"/>
              <a:t>Populace 15-49 a 50-65 let (zdroj VŠPS 2013-2021)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98225A0D-85B4-1EEF-A669-54FDCCACEEAD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74119" y="575445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Srovnání trendů setrvání v zaměstnání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FF831D70-B7E1-C71E-7375-1787811486DC}"/>
              </a:ext>
            </a:extLst>
          </p:cNvPr>
          <p:cNvSpPr txBox="1"/>
          <p:nvPr/>
        </p:nvSpPr>
        <p:spPr>
          <a:xfrm>
            <a:off x="1074118" y="5622608"/>
            <a:ext cx="7525871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Podíl osob ve věku 50 až 65 let setrvávajících v zaměstnání rostl ve sledovaném období rychleji než v populaci 15 až 49 let.</a:t>
            </a:r>
            <a:endParaRPr lang="cs-CZ" sz="1600" dirty="0"/>
          </a:p>
        </p:txBody>
      </p:sp>
      <p:graphicFrame>
        <p:nvGraphicFramePr>
          <p:cNvPr id="7" name="Graf 6">
            <a:extLst>
              <a:ext uri="{FF2B5EF4-FFF2-40B4-BE49-F238E27FC236}">
                <a16:creationId xmlns:a16="http://schemas.microsoft.com/office/drawing/2014/main" id="{09A5D75E-7343-B475-5E7A-127728BCDF57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213640894"/>
              </p:ext>
            </p:extLst>
          </p:nvPr>
        </p:nvGraphicFramePr>
        <p:xfrm>
          <a:off x="1074119" y="1424090"/>
          <a:ext cx="7525870" cy="39264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112616779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>
            <a:lumMod val="95000"/>
          </a:schemeClr>
        </a:solid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4D28AF8F-CCB3-BA32-0247-29F9AF619442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číslo snímku 1">
            <a:extLst>
              <a:ext uri="{FF2B5EF4-FFF2-40B4-BE49-F238E27FC236}">
                <a16:creationId xmlns:a16="http://schemas.microsoft.com/office/drawing/2014/main" id="{219D787C-08A8-14AE-8289-3D44F0CA7D0A}"/>
              </a:ext>
            </a:extLst>
          </p:cNvPr>
          <p:cNvSpPr>
            <a:spLocks noGrp="1"/>
          </p:cNvSpPr>
          <p:nvPr>
            <p:ph type="sldNum" sz="quarter" idx="15"/>
          </p:nvPr>
        </p:nvSpPr>
        <p:spPr/>
        <p:txBody>
          <a:bodyPr/>
          <a:lstStyle/>
          <a:p>
            <a:fld id="{E4645AEE-F697-459C-A803-FD4DBA443484}" type="slidenum">
              <a:rPr lang="cs-CZ" smtClean="0"/>
              <a:pPr/>
              <a:t>9</a:t>
            </a:fld>
            <a:endParaRPr lang="cs-CZ"/>
          </a:p>
        </p:txBody>
      </p:sp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518E7B03-CE0D-98BE-A517-FF3B872418B7}"/>
              </a:ext>
            </a:extLst>
          </p:cNvPr>
          <p:cNvSpPr>
            <a:spLocks noGrp="1"/>
          </p:cNvSpPr>
          <p:nvPr>
            <p:ph type="ftr" sz="quarter" idx="14"/>
          </p:nvPr>
        </p:nvSpPr>
        <p:spPr/>
        <p:txBody>
          <a:bodyPr/>
          <a:lstStyle/>
          <a:p>
            <a:r>
              <a:rPr lang="cs-CZ" dirty="0"/>
              <a:t>Příprava na stárnutí</a:t>
            </a:r>
          </a:p>
        </p:txBody>
      </p:sp>
      <p:sp>
        <p:nvSpPr>
          <p:cNvPr id="5" name="Zástupný text 4">
            <a:extLst>
              <a:ext uri="{FF2B5EF4-FFF2-40B4-BE49-F238E27FC236}">
                <a16:creationId xmlns:a16="http://schemas.microsoft.com/office/drawing/2014/main" id="{E12428AE-FA09-09CC-03D8-B1FD3694618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1053372" y="992583"/>
            <a:ext cx="7991475" cy="179830"/>
          </a:xfrm>
        </p:spPr>
        <p:txBody>
          <a:bodyPr>
            <a:noAutofit/>
          </a:bodyPr>
          <a:lstStyle/>
          <a:p>
            <a:r>
              <a:rPr lang="cs-CZ" sz="1600" dirty="0"/>
              <a:t>Populace 15-49 a 50-65 let (zdroj VŠPS 2013-2021)</a:t>
            </a:r>
          </a:p>
        </p:txBody>
      </p:sp>
      <p:sp>
        <p:nvSpPr>
          <p:cNvPr id="6" name="Zástupný text 5">
            <a:extLst>
              <a:ext uri="{FF2B5EF4-FFF2-40B4-BE49-F238E27FC236}">
                <a16:creationId xmlns:a16="http://schemas.microsoft.com/office/drawing/2014/main" id="{F5CB1744-067C-8F16-0807-68ECF27ABBB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053372" y="541845"/>
            <a:ext cx="6992542" cy="276878"/>
          </a:xfrm>
        </p:spPr>
        <p:txBody>
          <a:bodyPr>
            <a:noAutofit/>
          </a:bodyPr>
          <a:lstStyle/>
          <a:p>
            <a:r>
              <a:rPr lang="cs-CZ" sz="2400" dirty="0"/>
              <a:t>Srovnání trendů setrvání v nezaměstnanosti</a:t>
            </a:r>
          </a:p>
        </p:txBody>
      </p:sp>
      <p:sp>
        <p:nvSpPr>
          <p:cNvPr id="9" name="TextovéPole 8">
            <a:extLst>
              <a:ext uri="{FF2B5EF4-FFF2-40B4-BE49-F238E27FC236}">
                <a16:creationId xmlns:a16="http://schemas.microsoft.com/office/drawing/2014/main" id="{9C586C9C-2C31-8F95-9075-BB3D41282818}"/>
              </a:ext>
            </a:extLst>
          </p:cNvPr>
          <p:cNvSpPr txBox="1"/>
          <p:nvPr/>
        </p:nvSpPr>
        <p:spPr>
          <a:xfrm>
            <a:off x="1053372" y="5331440"/>
            <a:ext cx="7558192" cy="584775"/>
          </a:xfrm>
          <a:prstGeom prst="rect">
            <a:avLst/>
          </a:prstGeom>
          <a:solidFill>
            <a:schemeClr val="bg1"/>
          </a:solidFill>
        </p:spPr>
        <p:txBody>
          <a:bodyPr wrap="square">
            <a:spAutoFit/>
          </a:bodyPr>
          <a:lstStyle/>
          <a:p>
            <a:r>
              <a:rPr lang="cs-CZ" sz="1600" dirty="0">
                <a:latin typeface="Aptos Display" panose="020B0004020202020204" pitchFamily="34" charset="0"/>
                <a:ea typeface="Times New Roman" panose="02020603050405020304" pitchFamily="18" charset="0"/>
                <a:cs typeface="Times New Roman" panose="02020603050405020304" pitchFamily="18" charset="0"/>
              </a:rPr>
              <a:t>V obou srovnávaných věkových kategoriích klesal ve sledovaném období podíl osob, které setrvávaly v nezaměstnanosti.</a:t>
            </a:r>
            <a:endParaRPr lang="cs-CZ" sz="1600" dirty="0"/>
          </a:p>
        </p:txBody>
      </p:sp>
      <p:graphicFrame>
        <p:nvGraphicFramePr>
          <p:cNvPr id="10" name="Graf 9">
            <a:extLst>
              <a:ext uri="{FF2B5EF4-FFF2-40B4-BE49-F238E27FC236}">
                <a16:creationId xmlns:a16="http://schemas.microsoft.com/office/drawing/2014/main" id="{161B7CC2-9994-EF35-9F0B-8C81BFE34116}"/>
              </a:ext>
            </a:extLst>
          </p:cNvPr>
          <p:cNvGraphicFramePr>
            <a:graphicFrameLocks/>
          </p:cNvGraphicFramePr>
          <p:nvPr>
            <p:extLst>
              <p:ext uri="{D42A27DB-BD31-4B8C-83A1-F6EECF244321}">
                <p14:modId xmlns:p14="http://schemas.microsoft.com/office/powerpoint/2010/main" val="342269298"/>
              </p:ext>
            </p:extLst>
          </p:nvPr>
        </p:nvGraphicFramePr>
        <p:xfrm>
          <a:off x="1053372" y="1410993"/>
          <a:ext cx="7558193" cy="3681867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465362092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Office">
  <a:themeElements>
    <a:clrScheme name="Motiv 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Motiv Office">
      <a:majorFont>
        <a:latin typeface="Aptos Display" panose="0211000402020202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Aptos" panose="0211000402020202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Motiv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2816</TotalTime>
  <Words>724</Words>
  <Application>Microsoft Office PowerPoint</Application>
  <PresentationFormat>A4 (210 × 297 mm)</PresentationFormat>
  <Paragraphs>81</Paragraphs>
  <Slides>11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7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9" baseType="lpstr">
      <vt:lpstr>Aptos</vt:lpstr>
      <vt:lpstr>Aptos Display</vt:lpstr>
      <vt:lpstr>Arial</vt:lpstr>
      <vt:lpstr>Calibri</vt:lpstr>
      <vt:lpstr>Nunito Sans</vt:lpstr>
      <vt:lpstr>Nunito Sans ExtraLight</vt:lpstr>
      <vt:lpstr>Nunito Sans SemiBold</vt:lpstr>
      <vt:lpstr>Motiv Office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Vyhlídal Jiří</dc:creator>
  <cp:lastModifiedBy>Tomáš Sirovátka</cp:lastModifiedBy>
  <cp:revision>14</cp:revision>
  <cp:lastPrinted>2025-05-19T13:35:34Z</cp:lastPrinted>
  <dcterms:created xsi:type="dcterms:W3CDTF">2025-05-19T10:48:46Z</dcterms:created>
  <dcterms:modified xsi:type="dcterms:W3CDTF">2025-05-25T17:34:04Z</dcterms:modified>
</cp:coreProperties>
</file>