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2" r:id="rId4"/>
    <p:sldMasterId id="2147483681" r:id="rId5"/>
  </p:sldMasterIdLst>
  <p:notesMasterIdLst>
    <p:notesMasterId r:id="rId15"/>
  </p:notesMasterIdLst>
  <p:sldIdLst>
    <p:sldId id="299" r:id="rId6"/>
    <p:sldId id="353" r:id="rId7"/>
    <p:sldId id="356" r:id="rId8"/>
    <p:sldId id="357" r:id="rId9"/>
    <p:sldId id="382" r:id="rId10"/>
    <p:sldId id="413" r:id="rId11"/>
    <p:sldId id="327" r:id="rId12"/>
    <p:sldId id="401" r:id="rId13"/>
    <p:sldId id="301" r:id="rId14"/>
  </p:sldIdLst>
  <p:sldSz cx="9144000" cy="6858000" type="screen4x3"/>
  <p:notesSz cx="6888163" cy="10021888"/>
  <p:embeddedFontLst>
    <p:embeddedFont>
      <p:font typeface="Nunito Sans" panose="00000500000000000000" pitchFamily="2" charset="-18"/>
      <p:regular r:id="rId16"/>
      <p:bold r:id="rId17"/>
      <p:italic r:id="rId18"/>
      <p:boldItalic r:id="rId19"/>
    </p:embeddedFont>
    <p:embeddedFont>
      <p:font typeface="Nunito Sans ExtraBold" pitchFamily="2" charset="-18"/>
      <p:bold r:id="rId20"/>
      <p:boldItalic r:id="rId21"/>
    </p:embeddedFont>
    <p:embeddedFont>
      <p:font typeface="Nunito Sans ExtraLight" panose="00000300000000000000" pitchFamily="2" charset="-18"/>
      <p:regular r:id="rId22"/>
      <p:italic r:id="rId23"/>
    </p:embeddedFont>
    <p:embeddedFont>
      <p:font typeface="Nunito Sans SemiBold" panose="00000700000000000000" pitchFamily="2" charset="-18"/>
      <p:bold r:id="rId24"/>
      <p:boldItalic r:id="rId2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CF8"/>
    <a:srgbClr val="ECECEC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2DE63D5-997A-4646-A377-4702673A728D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6723" autoAdjust="0"/>
  </p:normalViewPr>
  <p:slideViewPr>
    <p:cSldViewPr snapToGrid="0" showGuides="1">
      <p:cViewPr varScale="1">
        <p:scale>
          <a:sx n="64" d="100"/>
          <a:sy n="64" d="100"/>
        </p:scale>
        <p:origin x="132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9.fntdata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AHA-FS2\S_SPOLECNY\3-T&#253;m%20rodinn&#233;%20politiky(VT-Paloncyov&#225;)\AKTU&#193;LN&#205;%20PROJEKTY\2023-2024%20Osvojen&#237;\text%20final\kniha\grafy%20statistiky_kniha\d&#283;ti%202018-2022%20-%20jen%20&#269;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AHA-FS2\S_SPOLECNY\3-T&#253;m%20rodinn&#233;%20politiky(VT-Paloncyov&#225;)\AKTU&#193;LN&#205;%20PROJEKTY\2023-2024%20Osvojen&#237;\text%20final\kniha\grafy%20statistiky_kniha\d&#283;ti%202018-2022%20-%20jen%20&#269;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AHA-FS2\S_SPOLECNY\3-T&#253;m%20rodinn&#233;%20politiky(VT-Paloncyov&#225;)\AKTU&#193;LN&#205;%20PROJEKTY\2023-2024%20Osvojen&#237;\text%20final\kniha\grafy%20statistiky_kniha\d&#283;ti%202018-2022%20-%20jen%20&#269;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AHA-FS2\S_SPOLECNY\3-T&#253;m%20rodinn&#233;%20politiky(VT-Paloncyov&#225;)\AKTU&#193;LN&#205;%20PROJEKTY\2023-2024%20Osvojen&#237;\text%20final\kniha\grafy%20statistiky_kniha\&#382;adatel&#233;%202018-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AHA-FS2\S_SPOLECNY\3-T&#253;m%20rodinn&#233;%20politiky(VT-Paloncyov&#225;)\AKTU&#193;LN&#205;%20PROJEKTY\2023-2024%20Osvojen&#237;\text%20final\kniha\grafy%20statistiky_kniha\&#382;adatel&#233;%202018-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r>
              <a:rPr lang="en-US" b="1"/>
              <a:t>Podíly dětí svěřených do jednotlivých forem NRP </a:t>
            </a:r>
            <a:r>
              <a:rPr lang="cs-CZ" b="1"/>
              <a:t>z celkového počtu </a:t>
            </a:r>
            <a:r>
              <a:rPr lang="en-US" b="1"/>
              <a:t>v letech 2018 - 202</a:t>
            </a:r>
            <a:r>
              <a:rPr lang="cs-CZ" b="1"/>
              <a:t>4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Nunito Sans" pitchFamily="2" charset="-18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'děti v NRP 2018-2022 (čb)'!$N$5</c:f>
              <c:strCache>
                <c:ptCount val="1"/>
                <c:pt idx="0">
                  <c:v>Péče budoucího osvojitele / péče před osvojením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'děti v NRP 2018-2022 (čb)'!$O$4:$U$4</c:f>
              <c:strCache>
                <c:ptCount val="7"/>
                <c:pt idx="0">
                  <c:v>2018                             (N = 5 054)</c:v>
                </c:pt>
                <c:pt idx="1">
                  <c:v>2019                              (N = 5 188)</c:v>
                </c:pt>
                <c:pt idx="2">
                  <c:v>2020                              (N = 4 677)</c:v>
                </c:pt>
                <c:pt idx="3">
                  <c:v>2021                              (N = 4 748)</c:v>
                </c:pt>
                <c:pt idx="4">
                  <c:v>2022                              (N = 4 811)</c:v>
                </c:pt>
                <c:pt idx="5">
                  <c:v>2023                              (N = 5178)</c:v>
                </c:pt>
                <c:pt idx="6">
                  <c:v>2024                          (N = 5298)</c:v>
                </c:pt>
              </c:strCache>
            </c:strRef>
          </c:cat>
          <c:val>
            <c:numRef>
              <c:f>'děti v NRP 2018-2022 (čb)'!$O$5:$U$5</c:f>
              <c:numCache>
                <c:formatCode>0</c:formatCode>
                <c:ptCount val="7"/>
                <c:pt idx="0">
                  <c:v>7.8353779184804111</c:v>
                </c:pt>
                <c:pt idx="1">
                  <c:v>7.5751734772552037</c:v>
                </c:pt>
                <c:pt idx="2">
                  <c:v>9.6001710498182593</c:v>
                </c:pt>
                <c:pt idx="3">
                  <c:v>7.8559393428812125</c:v>
                </c:pt>
                <c:pt idx="4">
                  <c:v>9.0417792558719601</c:v>
                </c:pt>
                <c:pt idx="5">
                  <c:v>8.4009269988412516</c:v>
                </c:pt>
                <c:pt idx="6">
                  <c:v>7.2480181200453009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82-45D6-A71A-2707185DBA98}"/>
            </c:ext>
          </c:extLst>
        </c:ser>
        <c:ser>
          <c:idx val="1"/>
          <c:order val="1"/>
          <c:tx>
            <c:strRef>
              <c:f>'děti v NRP 2018-2022 (čb)'!$N$6</c:f>
              <c:strCache>
                <c:ptCount val="1"/>
                <c:pt idx="0">
                  <c:v>Osvojení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'děti v NRP 2018-2022 (čb)'!$O$4:$U$4</c:f>
              <c:strCache>
                <c:ptCount val="7"/>
                <c:pt idx="0">
                  <c:v>2018                             (N = 5 054)</c:v>
                </c:pt>
                <c:pt idx="1">
                  <c:v>2019                              (N = 5 188)</c:v>
                </c:pt>
                <c:pt idx="2">
                  <c:v>2020                              (N = 4 677)</c:v>
                </c:pt>
                <c:pt idx="3">
                  <c:v>2021                              (N = 4 748)</c:v>
                </c:pt>
                <c:pt idx="4">
                  <c:v>2022                              (N = 4 811)</c:v>
                </c:pt>
                <c:pt idx="5">
                  <c:v>2023                              (N = 5178)</c:v>
                </c:pt>
                <c:pt idx="6">
                  <c:v>2024                          (N = 5298)</c:v>
                </c:pt>
              </c:strCache>
            </c:strRef>
          </c:cat>
          <c:val>
            <c:numRef>
              <c:f>'děti v NRP 2018-2022 (čb)'!$O$6:$U$6</c:f>
              <c:numCache>
                <c:formatCode>0</c:formatCode>
                <c:ptCount val="7"/>
                <c:pt idx="0">
                  <c:v>6.9449940641076378</c:v>
                </c:pt>
                <c:pt idx="1">
                  <c:v>6.5728604471858132</c:v>
                </c:pt>
                <c:pt idx="2">
                  <c:v>6.6709429121231549</c:v>
                </c:pt>
                <c:pt idx="3">
                  <c:v>7.7716933445661329</c:v>
                </c:pt>
                <c:pt idx="4">
                  <c:v>6.2772812305134069</c:v>
                </c:pt>
                <c:pt idx="5">
                  <c:v>7.6284279644650441</c:v>
                </c:pt>
                <c:pt idx="6">
                  <c:v>5.5492638731596831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82-45D6-A71A-2707185DBA98}"/>
            </c:ext>
          </c:extLst>
        </c:ser>
        <c:ser>
          <c:idx val="2"/>
          <c:order val="2"/>
          <c:tx>
            <c:strRef>
              <c:f>'děti v NRP 2018-2022 (čb)'!$N$7</c:f>
              <c:strCache>
                <c:ptCount val="1"/>
                <c:pt idx="0">
                  <c:v>Svěření do péče jiné osoby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'děti v NRP 2018-2022 (čb)'!$O$4:$U$4</c:f>
              <c:strCache>
                <c:ptCount val="7"/>
                <c:pt idx="0">
                  <c:v>2018                             (N = 5 054)</c:v>
                </c:pt>
                <c:pt idx="1">
                  <c:v>2019                              (N = 5 188)</c:v>
                </c:pt>
                <c:pt idx="2">
                  <c:v>2020                              (N = 4 677)</c:v>
                </c:pt>
                <c:pt idx="3">
                  <c:v>2021                              (N = 4 748)</c:v>
                </c:pt>
                <c:pt idx="4">
                  <c:v>2022                              (N = 4 811)</c:v>
                </c:pt>
                <c:pt idx="5">
                  <c:v>2023                              (N = 5178)</c:v>
                </c:pt>
                <c:pt idx="6">
                  <c:v>2024                          (N = 5298)</c:v>
                </c:pt>
              </c:strCache>
            </c:strRef>
          </c:cat>
          <c:val>
            <c:numRef>
              <c:f>'děti v NRP 2018-2022 (čb)'!$O$7:$U$7</c:f>
              <c:numCache>
                <c:formatCode>0</c:formatCode>
                <c:ptCount val="7"/>
                <c:pt idx="0">
                  <c:v>25.366046695686585</c:v>
                </c:pt>
                <c:pt idx="1">
                  <c:v>27.929838087895142</c:v>
                </c:pt>
                <c:pt idx="2">
                  <c:v>26.405815693820827</c:v>
                </c:pt>
                <c:pt idx="3">
                  <c:v>24.831508003369841</c:v>
                </c:pt>
                <c:pt idx="4">
                  <c:v>28.642693826647264</c:v>
                </c:pt>
                <c:pt idx="5">
                  <c:v>27.191966010042488</c:v>
                </c:pt>
                <c:pt idx="6">
                  <c:v>23.839184597961495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82-45D6-A71A-2707185DBA98}"/>
            </c:ext>
          </c:extLst>
        </c:ser>
        <c:ser>
          <c:idx val="3"/>
          <c:order val="3"/>
          <c:tx>
            <c:strRef>
              <c:f>'děti v NRP 2018-2022 (čb)'!$N$8</c:f>
              <c:strCache>
                <c:ptCount val="1"/>
                <c:pt idx="0">
                  <c:v>Předpěstounská péče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'děti v NRP 2018-2022 (čb)'!$O$4:$U$4</c:f>
              <c:strCache>
                <c:ptCount val="7"/>
                <c:pt idx="0">
                  <c:v>2018                             (N = 5 054)</c:v>
                </c:pt>
                <c:pt idx="1">
                  <c:v>2019                              (N = 5 188)</c:v>
                </c:pt>
                <c:pt idx="2">
                  <c:v>2020                              (N = 4 677)</c:v>
                </c:pt>
                <c:pt idx="3">
                  <c:v>2021                              (N = 4 748)</c:v>
                </c:pt>
                <c:pt idx="4">
                  <c:v>2022                              (N = 4 811)</c:v>
                </c:pt>
                <c:pt idx="5">
                  <c:v>2023                              (N = 5178)</c:v>
                </c:pt>
                <c:pt idx="6">
                  <c:v>2024                          (N = 5298)</c:v>
                </c:pt>
              </c:strCache>
            </c:strRef>
          </c:cat>
          <c:val>
            <c:numRef>
              <c:f>'děti v NRP 2018-2022 (čb)'!$O$8:$U$8</c:f>
              <c:numCache>
                <c:formatCode>0</c:formatCode>
                <c:ptCount val="7"/>
                <c:pt idx="0">
                  <c:v>3.4626038781163437</c:v>
                </c:pt>
                <c:pt idx="1">
                  <c:v>3.084040092521203</c:v>
                </c:pt>
                <c:pt idx="2">
                  <c:v>2.5443660466110756</c:v>
                </c:pt>
                <c:pt idx="3">
                  <c:v>2.6537489469250208</c:v>
                </c:pt>
                <c:pt idx="4">
                  <c:v>2.2032841405113279</c:v>
                </c:pt>
                <c:pt idx="5">
                  <c:v>2.7423715720355348</c:v>
                </c:pt>
                <c:pt idx="6">
                  <c:v>3.0766326915817293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82-45D6-A71A-2707185DBA98}"/>
            </c:ext>
          </c:extLst>
        </c:ser>
        <c:ser>
          <c:idx val="4"/>
          <c:order val="4"/>
          <c:tx>
            <c:strRef>
              <c:f>'děti v NRP 2018-2022 (čb)'!$N$9</c:f>
              <c:strCache>
                <c:ptCount val="1"/>
                <c:pt idx="0">
                  <c:v>Pěstounská péče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'děti v NRP 2018-2022 (čb)'!$O$4:$U$4</c:f>
              <c:strCache>
                <c:ptCount val="7"/>
                <c:pt idx="0">
                  <c:v>2018                             (N = 5 054)</c:v>
                </c:pt>
                <c:pt idx="1">
                  <c:v>2019                              (N = 5 188)</c:v>
                </c:pt>
                <c:pt idx="2">
                  <c:v>2020                              (N = 4 677)</c:v>
                </c:pt>
                <c:pt idx="3">
                  <c:v>2021                              (N = 4 748)</c:v>
                </c:pt>
                <c:pt idx="4">
                  <c:v>2022                              (N = 4 811)</c:v>
                </c:pt>
                <c:pt idx="5">
                  <c:v>2023                              (N = 5178)</c:v>
                </c:pt>
                <c:pt idx="6">
                  <c:v>2024                          (N = 5298)</c:v>
                </c:pt>
              </c:strCache>
            </c:strRef>
          </c:cat>
          <c:val>
            <c:numRef>
              <c:f>'děti v NRP 2018-2022 (čb)'!$O$9:$U$9</c:f>
              <c:numCache>
                <c:formatCode>0</c:formatCode>
                <c:ptCount val="7"/>
                <c:pt idx="0">
                  <c:v>34.962406015037594</c:v>
                </c:pt>
                <c:pt idx="1">
                  <c:v>33.191981495759443</c:v>
                </c:pt>
                <c:pt idx="2">
                  <c:v>33.440239469745563</c:v>
                </c:pt>
                <c:pt idx="3">
                  <c:v>34.877843302443132</c:v>
                </c:pt>
                <c:pt idx="4">
                  <c:v>32.051548534608187</c:v>
                </c:pt>
                <c:pt idx="5">
                  <c:v>31.18964851293936</c:v>
                </c:pt>
                <c:pt idx="6">
                  <c:v>35.768214420536054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82-45D6-A71A-2707185DBA98}"/>
            </c:ext>
          </c:extLst>
        </c:ser>
        <c:ser>
          <c:idx val="5"/>
          <c:order val="5"/>
          <c:tx>
            <c:strRef>
              <c:f>'děti v NRP 2018-2022 (čb)'!$N$10</c:f>
              <c:strCache>
                <c:ptCount val="1"/>
                <c:pt idx="0">
                  <c:v>Pěstounská péče na přechodnou dobu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'děti v NRP 2018-2022 (čb)'!$O$4:$U$4</c:f>
              <c:strCache>
                <c:ptCount val="7"/>
                <c:pt idx="0">
                  <c:v>2018                             (N = 5 054)</c:v>
                </c:pt>
                <c:pt idx="1">
                  <c:v>2019                              (N = 5 188)</c:v>
                </c:pt>
                <c:pt idx="2">
                  <c:v>2020                              (N = 4 677)</c:v>
                </c:pt>
                <c:pt idx="3">
                  <c:v>2021                              (N = 4 748)</c:v>
                </c:pt>
                <c:pt idx="4">
                  <c:v>2022                              (N = 4 811)</c:v>
                </c:pt>
                <c:pt idx="5">
                  <c:v>2023                              (N = 5178)</c:v>
                </c:pt>
                <c:pt idx="6">
                  <c:v>2024                          (N = 5298)</c:v>
                </c:pt>
              </c:strCache>
            </c:strRef>
          </c:cat>
          <c:val>
            <c:numRef>
              <c:f>'děti v NRP 2018-2022 (čb)'!$O$10:$U$10</c:f>
              <c:numCache>
                <c:formatCode>0</c:formatCode>
                <c:ptCount val="7"/>
                <c:pt idx="0">
                  <c:v>13.27661258409181</c:v>
                </c:pt>
                <c:pt idx="1">
                  <c:v>13.550501156515034</c:v>
                </c:pt>
                <c:pt idx="2">
                  <c:v>13.170836005986745</c:v>
                </c:pt>
                <c:pt idx="3">
                  <c:v>14.005897219882055</c:v>
                </c:pt>
                <c:pt idx="4">
                  <c:v>13.947204323425483</c:v>
                </c:pt>
                <c:pt idx="5">
                  <c:v>16.08729239088451</c:v>
                </c:pt>
                <c:pt idx="6">
                  <c:v>17.742544356360892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82-45D6-A71A-2707185DBA98}"/>
            </c:ext>
          </c:extLst>
        </c:ser>
        <c:ser>
          <c:idx val="6"/>
          <c:order val="6"/>
          <c:tx>
            <c:strRef>
              <c:f>'děti v NRP 2018-2022 (čb)'!$N$11</c:f>
              <c:strCache>
                <c:ptCount val="1"/>
                <c:pt idx="0">
                  <c:v>Poručenství s osobní péčí 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'děti v NRP 2018-2022 (čb)'!$O$4:$U$4</c:f>
              <c:strCache>
                <c:ptCount val="7"/>
                <c:pt idx="0">
                  <c:v>2018                             (N = 5 054)</c:v>
                </c:pt>
                <c:pt idx="1">
                  <c:v>2019                              (N = 5 188)</c:v>
                </c:pt>
                <c:pt idx="2">
                  <c:v>2020                              (N = 4 677)</c:v>
                </c:pt>
                <c:pt idx="3">
                  <c:v>2021                              (N = 4 748)</c:v>
                </c:pt>
                <c:pt idx="4">
                  <c:v>2022                              (N = 4 811)</c:v>
                </c:pt>
                <c:pt idx="5">
                  <c:v>2023                              (N = 5178)</c:v>
                </c:pt>
                <c:pt idx="6">
                  <c:v>2024                          (N = 5298)</c:v>
                </c:pt>
              </c:strCache>
            </c:strRef>
          </c:cat>
          <c:val>
            <c:numRef>
              <c:f>'děti v NRP 2018-2022 (čb)'!$O$11:$U$11</c:f>
              <c:numCache>
                <c:formatCode>0</c:formatCode>
                <c:ptCount val="7"/>
                <c:pt idx="0">
                  <c:v>8.1519588444796209</c:v>
                </c:pt>
                <c:pt idx="1">
                  <c:v>8.0956052428681584</c:v>
                </c:pt>
                <c:pt idx="2">
                  <c:v>8.1676288218943771</c:v>
                </c:pt>
                <c:pt idx="3">
                  <c:v>8.0033698399326028</c:v>
                </c:pt>
                <c:pt idx="4">
                  <c:v>7.8362086884223654</c:v>
                </c:pt>
                <c:pt idx="5">
                  <c:v>6.7593665507918121</c:v>
                </c:pt>
                <c:pt idx="6">
                  <c:v>6.7761419403548508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82-45D6-A71A-2707185DB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6634624"/>
        <c:axId val="566634296"/>
      </c:barChart>
      <c:catAx>
        <c:axId val="56663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566634296"/>
        <c:crosses val="autoZero"/>
        <c:auto val="1"/>
        <c:lblAlgn val="ctr"/>
        <c:lblOffset val="100"/>
        <c:noMultiLvlLbl val="0"/>
      </c:catAx>
      <c:valAx>
        <c:axId val="56663429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r>
                  <a:rPr lang="cs-CZ"/>
                  <a:t>v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Sans" pitchFamily="2" charset="-18"/>
                  <a:ea typeface="+mn-ea"/>
                  <a:cs typeface="+mn-cs"/>
                </a:defRPr>
              </a:pPr>
              <a:endParaRPr lang="cs-CZ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56663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unito Sans" pitchFamily="2" charset="-18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Nunito Sans" pitchFamily="2" charset="-18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'krajská evidence - zař+vy (frp)'!$C$33</c:f>
              <c:strCache>
                <c:ptCount val="1"/>
                <c:pt idx="0">
                  <c:v>Děti zařazené do evidence ve sledovaném roce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079-4282-B4FF-A875EE7ABE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'krajská evidence - zař+vy (frp)'!$D$32:$G$32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'krajská evidence - zař+vy (frp)'!$D$33:$G$33</c:f>
              <c:numCache>
                <c:formatCode>#\ ##0</c:formatCode>
                <c:ptCount val="4"/>
                <c:pt idx="0">
                  <c:v>2036</c:v>
                </c:pt>
                <c:pt idx="1">
                  <c:v>2130</c:v>
                </c:pt>
                <c:pt idx="2">
                  <c:v>2019</c:v>
                </c:pt>
                <c:pt idx="3">
                  <c:v>2190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79-4282-B4FF-A875EE7ABE1B}"/>
            </c:ext>
          </c:extLst>
        </c:ser>
        <c:ser>
          <c:idx val="1"/>
          <c:order val="1"/>
          <c:tx>
            <c:strRef>
              <c:f>'krajská evidence - zař+vy (frp)'!$C$34</c:f>
              <c:strCache>
                <c:ptCount val="1"/>
                <c:pt idx="0">
                  <c:v>...z toho děti splňující podmínky pro osvojení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7552446854212185E-3"/>
                  <c:y val="6.33579725448776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79-4282-B4FF-A875EE7ABE1B}"/>
                </c:ext>
              </c:extLst>
            </c:dLbl>
            <c:dLbl>
              <c:idx val="1"/>
              <c:layout>
                <c:manualLayout>
                  <c:x val="1.5850815618070728E-3"/>
                  <c:y val="4.5595517601457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79-4282-B4FF-A875EE7ABE1B}"/>
                </c:ext>
              </c:extLst>
            </c:dLbl>
            <c:dLbl>
              <c:idx val="2"/>
              <c:layout>
                <c:manualLayout>
                  <c:x val="4.7552446854212185E-3"/>
                  <c:y val="1.89479227513172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79-4282-B4FF-A875EE7ABE1B}"/>
                </c:ext>
              </c:extLst>
            </c:dLbl>
            <c:dLbl>
              <c:idx val="3"/>
              <c:layout>
                <c:manualLayout>
                  <c:x val="-1.1623797174155014E-16"/>
                  <c:y val="3.3107025050930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79-4282-B4FF-A875EE7ABE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'krajská evidence - zař+vy (frp)'!$D$32:$G$32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'krajská evidence - zař+vy (frp)'!$D$34:$G$34</c:f>
              <c:numCache>
                <c:formatCode>0</c:formatCode>
                <c:ptCount val="4"/>
                <c:pt idx="0">
                  <c:v>206</c:v>
                </c:pt>
                <c:pt idx="1">
                  <c:v>200</c:v>
                </c:pt>
                <c:pt idx="2">
                  <c:v>191</c:v>
                </c:pt>
                <c:pt idx="3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79-4282-B4FF-A875EE7AB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20"/>
        <c:axId val="659513976"/>
        <c:axId val="659517256"/>
      </c:barChart>
      <c:catAx>
        <c:axId val="659513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659517256"/>
        <c:crosses val="autoZero"/>
        <c:auto val="1"/>
        <c:lblAlgn val="ctr"/>
        <c:lblOffset val="100"/>
        <c:noMultiLvlLbl val="0"/>
      </c:catAx>
      <c:valAx>
        <c:axId val="659517256"/>
        <c:scaling>
          <c:orientation val="minMax"/>
          <c:max val="2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659513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unito Sans" pitchFamily="2" charset="-18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Nunito Sans" pitchFamily="2" charset="-18"/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'celková evidence dětí (čb)'!$C$2</c:f>
              <c:strCache>
                <c:ptCount val="1"/>
                <c:pt idx="0">
                  <c:v>Počet dětí zařazených v evidenci k 31. 12. sledovaného roku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'celková evidence dětí (čb)'!$B$3:$B$6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'celková evidence dětí (čb)'!$C$3:$C$6</c:f>
              <c:numCache>
                <c:formatCode>#\ ##0</c:formatCode>
                <c:ptCount val="4"/>
                <c:pt idx="0">
                  <c:v>6874</c:v>
                </c:pt>
                <c:pt idx="1">
                  <c:v>7094</c:v>
                </c:pt>
                <c:pt idx="2">
                  <c:v>6813</c:v>
                </c:pt>
                <c:pt idx="3" formatCode="General">
                  <c:v>6833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6-494C-8025-FA4964816961}"/>
            </c:ext>
          </c:extLst>
        </c:ser>
        <c:ser>
          <c:idx val="1"/>
          <c:order val="1"/>
          <c:tx>
            <c:strRef>
              <c:f>'celková evidence dětí (čb)'!$D$2</c:f>
              <c:strCache>
                <c:ptCount val="1"/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'celková evidence dětí (čb)'!$B$3:$B$6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'celková evidence dětí (čb)'!$D$3:$D$6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D966-494C-8025-FA4964816961}"/>
            </c:ext>
          </c:extLst>
        </c:ser>
        <c:ser>
          <c:idx val="2"/>
          <c:order val="2"/>
          <c:tx>
            <c:strRef>
              <c:f>'celková evidence dětí (čb)'!$E$2</c:f>
              <c:strCache>
                <c:ptCount val="1"/>
                <c:pt idx="0">
                  <c:v>...z toho děti splňující podmínky pro osvojení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872068582349033E-2"/>
                  <c:y val="1.69902039804079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66-494C-8025-FA4964816961}"/>
                </c:ext>
              </c:extLst>
            </c:dLbl>
            <c:dLbl>
              <c:idx val="1"/>
              <c:layout>
                <c:manualLayout>
                  <c:x val="2.7877228635350391E-2"/>
                  <c:y val="1.66349432698865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776824034334763E-2"/>
                      <c:h val="5.11486707725890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966-494C-8025-FA4964816961}"/>
                </c:ext>
              </c:extLst>
            </c:dLbl>
            <c:dLbl>
              <c:idx val="2"/>
              <c:layout>
                <c:manualLayout>
                  <c:x val="2.5723472668810289E-2"/>
                  <c:y val="1.15397209012239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66-494C-8025-FA4964816961}"/>
                </c:ext>
              </c:extLst>
            </c:dLbl>
            <c:dLbl>
              <c:idx val="3"/>
              <c:layout>
                <c:manualLayout>
                  <c:x val="3.0042918454935466E-2"/>
                  <c:y val="1.12138457940282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66-494C-8025-FA49648169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'celková evidence dětí (čb)'!$B$3:$B$6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'celková evidence dětí (čb)'!$E$3:$E$6</c:f>
              <c:numCache>
                <c:formatCode>General</c:formatCode>
                <c:ptCount val="4"/>
                <c:pt idx="0">
                  <c:v>297</c:v>
                </c:pt>
                <c:pt idx="1">
                  <c:v>314</c:v>
                </c:pt>
                <c:pt idx="2">
                  <c:v>275</c:v>
                </c:pt>
                <c:pt idx="3">
                  <c:v>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66-494C-8025-FA49648169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77"/>
        <c:axId val="743747584"/>
        <c:axId val="743751424"/>
      </c:barChart>
      <c:catAx>
        <c:axId val="74374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743751424"/>
        <c:crosses val="autoZero"/>
        <c:auto val="1"/>
        <c:lblAlgn val="ctr"/>
        <c:lblOffset val="100"/>
        <c:noMultiLvlLbl val="0"/>
      </c:catAx>
      <c:valAx>
        <c:axId val="74375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74374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unito Sans" pitchFamily="2" charset="-18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Nunito Sans" pitchFamily="2" charset="-18"/>
        </a:defRPr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'zařazení v evidenci k 31.12 (č)'!$C$5</c:f>
              <c:strCache>
                <c:ptCount val="1"/>
                <c:pt idx="0">
                  <c:v>Žadatelé o osvojení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'zařazení v evidenci k 31.12 (č)'!$D$4:$H$4</c:f>
              <c:strCache>
                <c:ptCount val="5"/>
                <c:pt idx="0">
                  <c:v>2020 (N = 2076)</c:v>
                </c:pt>
                <c:pt idx="1">
                  <c:v>2021 (N = 2138)</c:v>
                </c:pt>
                <c:pt idx="2">
                  <c:v>2022 (N = 2134)</c:v>
                </c:pt>
                <c:pt idx="3">
                  <c:v>2023 (N = 2078)</c:v>
                </c:pt>
                <c:pt idx="4">
                  <c:v>2024 N = 2184)</c:v>
                </c:pt>
              </c:strCache>
            </c:strRef>
          </c:cat>
          <c:val>
            <c:numRef>
              <c:f>'zařazení v evidenci k 31.12 (č)'!$D$5:$H$5</c:f>
              <c:numCache>
                <c:formatCode>General</c:formatCode>
                <c:ptCount val="5"/>
                <c:pt idx="0">
                  <c:v>1280</c:v>
                </c:pt>
                <c:pt idx="1">
                  <c:v>1289</c:v>
                </c:pt>
                <c:pt idx="2">
                  <c:v>1238</c:v>
                </c:pt>
                <c:pt idx="3">
                  <c:v>1169</c:v>
                </c:pt>
                <c:pt idx="4">
                  <c:v>1214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D3-481A-9A46-8D44D8374A79}"/>
            </c:ext>
          </c:extLst>
        </c:ser>
        <c:ser>
          <c:idx val="1"/>
          <c:order val="1"/>
          <c:tx>
            <c:strRef>
              <c:f>'zařazení v evidenci k 31.12 (č)'!$C$6</c:f>
              <c:strCache>
                <c:ptCount val="1"/>
                <c:pt idx="0">
                  <c:v>Žadatelé o pěstounskou péči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'zařazení v evidenci k 31.12 (č)'!$D$4:$H$4</c:f>
              <c:strCache>
                <c:ptCount val="5"/>
                <c:pt idx="0">
                  <c:v>2020 (N = 2076)</c:v>
                </c:pt>
                <c:pt idx="1">
                  <c:v>2021 (N = 2138)</c:v>
                </c:pt>
                <c:pt idx="2">
                  <c:v>2022 (N = 2134)</c:v>
                </c:pt>
                <c:pt idx="3">
                  <c:v>2023 (N = 2078)</c:v>
                </c:pt>
                <c:pt idx="4">
                  <c:v>2024 N = 2184)</c:v>
                </c:pt>
              </c:strCache>
            </c:strRef>
          </c:cat>
          <c:val>
            <c:numRef>
              <c:f>'zařazení v evidenci k 31.12 (č)'!$D$6:$H$6</c:f>
              <c:numCache>
                <c:formatCode>General</c:formatCode>
                <c:ptCount val="5"/>
                <c:pt idx="0">
                  <c:v>543</c:v>
                </c:pt>
                <c:pt idx="1">
                  <c:v>635</c:v>
                </c:pt>
                <c:pt idx="2">
                  <c:v>587</c:v>
                </c:pt>
                <c:pt idx="3">
                  <c:v>617</c:v>
                </c:pt>
                <c:pt idx="4">
                  <c:v>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D3-481A-9A46-8D44D8374A79}"/>
            </c:ext>
          </c:extLst>
        </c:ser>
        <c:ser>
          <c:idx val="2"/>
          <c:order val="2"/>
          <c:tx>
            <c:strRef>
              <c:f>'zařazení v evidenci k 31.12 (č)'!$C$7</c:f>
              <c:strCache>
                <c:ptCount val="1"/>
                <c:pt idx="0">
                  <c:v>Žadatelé o zařazení do evidence osob, které mohou vykonávat pěstounskou péči na přechodnou dobu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'zařazení v evidenci k 31.12 (č)'!$D$4:$H$4</c:f>
              <c:strCache>
                <c:ptCount val="5"/>
                <c:pt idx="0">
                  <c:v>2020 (N = 2076)</c:v>
                </c:pt>
                <c:pt idx="1">
                  <c:v>2021 (N = 2138)</c:v>
                </c:pt>
                <c:pt idx="2">
                  <c:v>2022 (N = 2134)</c:v>
                </c:pt>
                <c:pt idx="3">
                  <c:v>2023 (N = 2078)</c:v>
                </c:pt>
                <c:pt idx="4">
                  <c:v>2024 N = 2184)</c:v>
                </c:pt>
              </c:strCache>
            </c:strRef>
          </c:cat>
          <c:val>
            <c:numRef>
              <c:f>'zařazení v evidenci k 31.12 (č)'!$D$7:$H$7</c:f>
              <c:numCache>
                <c:formatCode>General</c:formatCode>
                <c:ptCount val="5"/>
                <c:pt idx="0">
                  <c:v>253</c:v>
                </c:pt>
                <c:pt idx="1">
                  <c:v>214</c:v>
                </c:pt>
                <c:pt idx="2">
                  <c:v>309</c:v>
                </c:pt>
                <c:pt idx="3">
                  <c:v>292</c:v>
                </c:pt>
                <c:pt idx="4">
                  <c:v>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D3-481A-9A46-8D44D8374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1841647"/>
        <c:axId val="861864687"/>
      </c:barChart>
      <c:catAx>
        <c:axId val="861841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861864687"/>
        <c:crosses val="autoZero"/>
        <c:auto val="1"/>
        <c:lblAlgn val="ctr"/>
        <c:lblOffset val="100"/>
        <c:noMultiLvlLbl val="0"/>
      </c:catAx>
      <c:valAx>
        <c:axId val="861864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861841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unito Sans" pitchFamily="2" charset="-18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latin typeface="Nunito Sans" pitchFamily="2" charset="-18"/>
        </a:defRPr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'podané žádosti 2018-2023 (čb)'!$A$4</c:f>
              <c:strCache>
                <c:ptCount val="1"/>
                <c:pt idx="0">
                  <c:v>Žadatelé o osvojení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'podané žádosti 2018-2023 (čb)'!$B$3:$H$3</c:f>
              <c:strCache>
                <c:ptCount val="7"/>
                <c:pt idx="0">
                  <c:v>2018 (N = 1060)</c:v>
                </c:pt>
                <c:pt idx="1">
                  <c:v>2019 (N = 1029)</c:v>
                </c:pt>
                <c:pt idx="2">
                  <c:v>2020 (N = 921)</c:v>
                </c:pt>
                <c:pt idx="3">
                  <c:v>2021 (N = 1040)</c:v>
                </c:pt>
                <c:pt idx="4">
                  <c:v>2022 (N = 1071)</c:v>
                </c:pt>
                <c:pt idx="5">
                  <c:v>2023 (N = 1033)</c:v>
                </c:pt>
                <c:pt idx="6">
                  <c:v>2024 (N = 1074)</c:v>
                </c:pt>
              </c:strCache>
            </c:strRef>
          </c:cat>
          <c:val>
            <c:numRef>
              <c:f>'podané žádosti 2018-2023 (čb)'!$B$4:$H$4</c:f>
              <c:numCache>
                <c:formatCode>General</c:formatCode>
                <c:ptCount val="7"/>
                <c:pt idx="0">
                  <c:v>497</c:v>
                </c:pt>
                <c:pt idx="1">
                  <c:v>525</c:v>
                </c:pt>
                <c:pt idx="2">
                  <c:v>485</c:v>
                </c:pt>
                <c:pt idx="3">
                  <c:v>540</c:v>
                </c:pt>
                <c:pt idx="4">
                  <c:v>483</c:v>
                </c:pt>
                <c:pt idx="5">
                  <c:v>436</c:v>
                </c:pt>
                <c:pt idx="6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65-44A6-9F4B-E2A39C87B3ED}"/>
            </c:ext>
          </c:extLst>
        </c:ser>
        <c:ser>
          <c:idx val="1"/>
          <c:order val="1"/>
          <c:tx>
            <c:strRef>
              <c:f>'podané žádosti 2018-2023 (čb)'!$A$5</c:f>
              <c:strCache>
                <c:ptCount val="1"/>
                <c:pt idx="0">
                  <c:v>Žadatelé o pěstounskou péči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'podané žádosti 2018-2023 (čb)'!$B$3:$H$3</c:f>
              <c:strCache>
                <c:ptCount val="7"/>
                <c:pt idx="0">
                  <c:v>2018 (N = 1060)</c:v>
                </c:pt>
                <c:pt idx="1">
                  <c:v>2019 (N = 1029)</c:v>
                </c:pt>
                <c:pt idx="2">
                  <c:v>2020 (N = 921)</c:v>
                </c:pt>
                <c:pt idx="3">
                  <c:v>2021 (N = 1040)</c:v>
                </c:pt>
                <c:pt idx="4">
                  <c:v>2022 (N = 1071)</c:v>
                </c:pt>
                <c:pt idx="5">
                  <c:v>2023 (N = 1033)</c:v>
                </c:pt>
                <c:pt idx="6">
                  <c:v>2024 (N = 1074)</c:v>
                </c:pt>
              </c:strCache>
            </c:strRef>
          </c:cat>
          <c:val>
            <c:numRef>
              <c:f>'podané žádosti 2018-2023 (čb)'!$B$5:$H$5</c:f>
              <c:numCache>
                <c:formatCode>General</c:formatCode>
                <c:ptCount val="7"/>
                <c:pt idx="0">
                  <c:v>417</c:v>
                </c:pt>
                <c:pt idx="1">
                  <c:v>389</c:v>
                </c:pt>
                <c:pt idx="2">
                  <c:v>315</c:v>
                </c:pt>
                <c:pt idx="3">
                  <c:v>380</c:v>
                </c:pt>
                <c:pt idx="4">
                  <c:v>367</c:v>
                </c:pt>
                <c:pt idx="5">
                  <c:v>397</c:v>
                </c:pt>
                <c:pt idx="6">
                  <c:v>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65-44A6-9F4B-E2A39C87B3ED}"/>
            </c:ext>
          </c:extLst>
        </c:ser>
        <c:ser>
          <c:idx val="2"/>
          <c:order val="2"/>
          <c:tx>
            <c:strRef>
              <c:f>'podané žádosti 2018-2023 (čb)'!$A$6</c:f>
              <c:strCache>
                <c:ptCount val="1"/>
                <c:pt idx="0">
                  <c:v>Žadatelé o zařazení do evidence osob, které mohou vykonávat pěstounskou péči na přechodnou dobu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Nunito Sans" pitchFamily="2" charset="-18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'podané žádosti 2018-2023 (čb)'!$B$3:$H$3</c:f>
              <c:strCache>
                <c:ptCount val="7"/>
                <c:pt idx="0">
                  <c:v>2018 (N = 1060)</c:v>
                </c:pt>
                <c:pt idx="1">
                  <c:v>2019 (N = 1029)</c:v>
                </c:pt>
                <c:pt idx="2">
                  <c:v>2020 (N = 921)</c:v>
                </c:pt>
                <c:pt idx="3">
                  <c:v>2021 (N = 1040)</c:v>
                </c:pt>
                <c:pt idx="4">
                  <c:v>2022 (N = 1071)</c:v>
                </c:pt>
                <c:pt idx="5">
                  <c:v>2023 (N = 1033)</c:v>
                </c:pt>
                <c:pt idx="6">
                  <c:v>2024 (N = 1074)</c:v>
                </c:pt>
              </c:strCache>
            </c:strRef>
          </c:cat>
          <c:val>
            <c:numRef>
              <c:f>'podané žádosti 2018-2023 (čb)'!$B$6:$H$6</c:f>
              <c:numCache>
                <c:formatCode>General</c:formatCode>
                <c:ptCount val="7"/>
                <c:pt idx="0">
                  <c:v>146</c:v>
                </c:pt>
                <c:pt idx="1">
                  <c:v>115</c:v>
                </c:pt>
                <c:pt idx="2">
                  <c:v>121</c:v>
                </c:pt>
                <c:pt idx="3">
                  <c:v>120</c:v>
                </c:pt>
                <c:pt idx="4">
                  <c:v>221</c:v>
                </c:pt>
                <c:pt idx="5">
                  <c:v>200</c:v>
                </c:pt>
                <c:pt idx="6">
                  <c:v>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65-44A6-9F4B-E2A39C87B3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1847887"/>
        <c:axId val="861851247"/>
      </c:barChart>
      <c:catAx>
        <c:axId val="861847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861851247"/>
        <c:crosses val="autoZero"/>
        <c:auto val="1"/>
        <c:lblAlgn val="ctr"/>
        <c:lblOffset val="100"/>
        <c:noMultiLvlLbl val="0"/>
      </c:catAx>
      <c:valAx>
        <c:axId val="861851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unito Sans" pitchFamily="2" charset="-18"/>
                <a:ea typeface="+mn-ea"/>
                <a:cs typeface="+mn-cs"/>
              </a:defRPr>
            </a:pPr>
            <a:endParaRPr lang="cs-CZ"/>
          </a:p>
        </c:txPr>
        <c:crossAx val="861847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unito Sans" pitchFamily="2" charset="-18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Nunito Sans" pitchFamily="2" charset="-18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272130D7-C2B0-4B77-B153-F0FCDEE50F9C}" type="datetimeFigureOut">
              <a:rPr lang="cs-CZ" smtClean="0"/>
              <a:t>10.06.2025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5B4100E3-1BB0-487B-BDAD-CAD8FB554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53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">
            <a:extLst>
              <a:ext uri="{FF2B5EF4-FFF2-40B4-BE49-F238E27FC236}">
                <a16:creationId xmlns:a16="http://schemas.microsoft.com/office/drawing/2014/main" id="{F5844131-F511-F386-6DC5-BD027598F98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41975FDE-C590-87AA-7EC5-7D3F0FFF229B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62240DB7-E33A-0583-1104-D59DBE0520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3" name="Jméno prezentujícího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606675"/>
            <a:ext cx="6147266" cy="12176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Jméno prezentujícího</a:t>
            </a:r>
          </a:p>
        </p:txBody>
      </p:sp>
      <p:sp>
        <p:nvSpPr>
          <p:cNvPr id="28" name="Hlavní 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6732589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tx2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Hlavní nadpis </a:t>
            </a:r>
            <a:br>
              <a:rPr lang="cs-CZ" dirty="0"/>
            </a:br>
            <a:r>
              <a:rPr lang="cs-CZ" dirty="0"/>
              <a:t>prezentace</a:t>
            </a:r>
          </a:p>
        </p:txBody>
      </p:sp>
      <p:pic>
        <p:nvPicPr>
          <p:cNvPr id="5" name="Kasiopea">
            <a:extLst>
              <a:ext uri="{FF2B5EF4-FFF2-40B4-BE49-F238E27FC236}">
                <a16:creationId xmlns:a16="http://schemas.microsoft.com/office/drawing/2014/main" id="{344415B8-BA83-8A12-CFCF-614A1ED713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3360131"/>
            <a:ext cx="7200900" cy="26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306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754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686">
          <p15:clr>
            <a:srgbClr val="FBAE40"/>
          </p15:clr>
        </p15:guide>
        <p15:guide id="19" orient="horz" pos="2273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09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vlože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6" name="Linka">
            <a:extLst>
              <a:ext uri="{FF2B5EF4-FFF2-40B4-BE49-F238E27FC236}">
                <a16:creationId xmlns:a16="http://schemas.microsoft.com/office/drawing/2014/main" id="{E875174A-20F5-D6F9-DCBD-BA1F88291A7A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3A63378-2222-3615-1E41-E944438D1E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3" name="Zástupný symbol obrázku">
            <a:extLst>
              <a:ext uri="{FF2B5EF4-FFF2-40B4-BE49-F238E27FC236}">
                <a16:creationId xmlns:a16="http://schemas.microsoft.com/office/drawing/2014/main" id="{C460DA2D-14A0-C170-2C55-D56208D7CB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6263" y="1341438"/>
            <a:ext cx="7991475" cy="4895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015775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 v kontejneru</a:t>
            </a:r>
          </a:p>
        </p:txBody>
      </p:sp>
    </p:spTree>
    <p:extLst>
      <p:ext uri="{BB962C8B-B14F-4D97-AF65-F5344CB8AC3E}">
        <p14:creationId xmlns:p14="http://schemas.microsoft.com/office/powerpoint/2010/main" val="28893182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bílé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821504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černé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3311883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1 sloupec+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C7F32E6D-08AB-FF05-3D80-122F290FDE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6DD88A00-996C-8973-76B5-1B31500BB3E0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8C0EBD4-F4FF-7854-5F1C-6F4A21C8A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F3E4D909-D4FC-2FC7-4588-DB9FA05E82D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9AF77C70-38C2-6DE3-71BA-C184E24A207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obsah">
            <a:extLst>
              <a:ext uri="{FF2B5EF4-FFF2-40B4-BE49-F238E27FC236}">
                <a16:creationId xmlns:a16="http://schemas.microsoft.com/office/drawing/2014/main" id="{FE54D9B4-F806-EF92-7893-24EF063F41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76263" y="1341438"/>
            <a:ext cx="3887787" cy="4895850"/>
          </a:xfrm>
          <a:prstGeom prst="rect">
            <a:avLst/>
          </a:prstGeom>
        </p:spPr>
        <p:txBody>
          <a:bodyPr/>
          <a:lstStyle>
            <a:lvl1pPr>
              <a:buClr>
                <a:srgbClr val="F0CA81"/>
              </a:buClr>
              <a:defRPr lang="cs-CZ" dirty="0"/>
            </a:lvl1pPr>
            <a:lvl2pPr>
              <a:buClr>
                <a:srgbClr val="F0CA81"/>
              </a:buClr>
              <a:defRPr lang="cs-CZ" dirty="0"/>
            </a:lvl2pPr>
            <a:lvl3pPr>
              <a:buClr>
                <a:srgbClr val="F0CA81"/>
              </a:buClr>
              <a:defRPr lang="cs-CZ" dirty="0"/>
            </a:lvl3pPr>
            <a:lvl4pPr>
              <a:buClr>
                <a:srgbClr val="F0CA81"/>
              </a:buClr>
              <a:defRPr lang="cs-CZ" dirty="0"/>
            </a:lvl4pPr>
            <a:lvl5pPr>
              <a:buClr>
                <a:srgbClr val="F0CA81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</a:t>
            </a:r>
          </a:p>
        </p:txBody>
      </p:sp>
    </p:spTree>
    <p:extLst>
      <p:ext uri="{BB962C8B-B14F-4D97-AF65-F5344CB8AC3E}">
        <p14:creationId xmlns:p14="http://schemas.microsoft.com/office/powerpoint/2010/main" val="978216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F6F2CC44-C935-B1AD-2E33-83157421C0B3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D4AEF6E3-428A-0ED8-243E-E71F4A2BFA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1" name="Autor citátu">
            <a:extLst>
              <a:ext uri="{FF2B5EF4-FFF2-40B4-BE49-F238E27FC236}">
                <a16:creationId xmlns:a16="http://schemas.microsoft.com/office/drawing/2014/main" id="{3C16AE21-9C94-0A3A-2490-491BEFD0AB0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43100" y="5008694"/>
            <a:ext cx="5257799" cy="4524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 dirty="0"/>
              <a:t>Autor citátu</a:t>
            </a:r>
          </a:p>
        </p:txBody>
      </p:sp>
      <p:sp>
        <p:nvSpPr>
          <p:cNvPr id="4" name="Znění citátu">
            <a:extLst>
              <a:ext uri="{FF2B5EF4-FFF2-40B4-BE49-F238E27FC236}">
                <a16:creationId xmlns:a16="http://schemas.microsoft.com/office/drawing/2014/main" id="{4AC70CB8-C943-921A-287D-F17FE82185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73150" y="2248694"/>
            <a:ext cx="7021513" cy="19877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i="1"/>
            </a:lvl1pPr>
          </a:lstStyle>
          <a:p>
            <a:pPr lvl="0"/>
            <a:r>
              <a:rPr lang="cs-CZ" dirty="0"/>
              <a:t>Znění citátu</a:t>
            </a:r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252436" y="494824"/>
            <a:ext cx="639127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9000" dirty="0">
                <a:solidFill>
                  <a:srgbClr val="F0CA81"/>
                </a:solidFill>
                <a:latin typeface="Nunito Sans ExtraBold" panose="00000900000000000000" pitchFamily="2" charset="0"/>
              </a:rPr>
              <a:t>„</a:t>
            </a:r>
          </a:p>
        </p:txBody>
      </p:sp>
    </p:spTree>
    <p:extLst>
      <p:ext uri="{BB962C8B-B14F-4D97-AF65-F5344CB8AC3E}">
        <p14:creationId xmlns:p14="http://schemas.microsoft.com/office/powerpoint/2010/main" val="2959807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obrázku">
            <a:extLst>
              <a:ext uri="{FF2B5EF4-FFF2-40B4-BE49-F238E27FC236}">
                <a16:creationId xmlns:a16="http://schemas.microsoft.com/office/drawing/2014/main" id="{67F916BF-700F-6397-9D63-79FC42A5926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/>
          <a:p>
            <a:fld id="{E4645AEE-F697-459C-A803-FD4DBA44348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C228F720-861F-B465-C654-21ED58E1793D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8FD2CF7F-76EA-2F77-D4BC-8170FAAD46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8" name="Rámeček">
            <a:extLst>
              <a:ext uri="{FF2B5EF4-FFF2-40B4-BE49-F238E27FC236}">
                <a16:creationId xmlns:a16="http://schemas.microsoft.com/office/drawing/2014/main" id="{53A44394-BB8F-F68A-4FBD-C058A39E3BE4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2" name="Uvozovky-výplň">
            <a:extLst>
              <a:ext uri="{FF2B5EF4-FFF2-40B4-BE49-F238E27FC236}">
                <a16:creationId xmlns:a16="http://schemas.microsoft.com/office/drawing/2014/main" id="{A2DBB954-B810-9FAD-E3A0-A95CD186827F}"/>
              </a:ext>
            </a:extLst>
          </p:cNvPr>
          <p:cNvSpPr/>
          <p:nvPr userDrawn="1"/>
        </p:nvSpPr>
        <p:spPr>
          <a:xfrm>
            <a:off x="360363" y="1113183"/>
            <a:ext cx="469127" cy="469127"/>
          </a:xfrm>
          <a:prstGeom prst="ellipse">
            <a:avLst/>
          </a:prstGeom>
          <a:solidFill>
            <a:srgbClr val="F0C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08623" y="863080"/>
            <a:ext cx="33528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4000" dirty="0">
                <a:solidFill>
                  <a:schemeClr val="accent1"/>
                </a:solidFill>
                <a:latin typeface="Nunito Sans ExtraBold" panose="00000900000000000000" pitchFamily="2" charset="0"/>
              </a:rPr>
              <a:t>„</a:t>
            </a:r>
            <a:endParaRPr lang="cs-CZ" dirty="0">
              <a:solidFill>
                <a:schemeClr val="accent1"/>
              </a:solidFill>
              <a:latin typeface="Nunito Sans ExtraBold" panose="00000900000000000000" pitchFamily="2" charset="0"/>
            </a:endParaRPr>
          </a:p>
        </p:txBody>
      </p:sp>
      <p:sp>
        <p:nvSpPr>
          <p:cNvPr id="21" name="Autor citátu">
            <a:extLst>
              <a:ext uri="{FF2B5EF4-FFF2-40B4-BE49-F238E27FC236}">
                <a16:creationId xmlns:a16="http://schemas.microsoft.com/office/drawing/2014/main" id="{38D54918-6EA2-7F62-8718-8923C86B849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8538" y="4460846"/>
            <a:ext cx="3465512" cy="882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 dirty="0"/>
              <a:t>Autor citátu</a:t>
            </a:r>
          </a:p>
        </p:txBody>
      </p:sp>
      <p:sp>
        <p:nvSpPr>
          <p:cNvPr id="17" name="Znění citátu">
            <a:extLst>
              <a:ext uri="{FF2B5EF4-FFF2-40B4-BE49-F238E27FC236}">
                <a16:creationId xmlns:a16="http://schemas.microsoft.com/office/drawing/2014/main" id="{F8E5569D-C899-231E-9B57-ACBB0173DED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2127386"/>
            <a:ext cx="3473450" cy="15540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i="1"/>
            </a:lvl1pPr>
            <a:lvl2pPr>
              <a:defRPr sz="1800" i="1"/>
            </a:lvl2pPr>
            <a:lvl3pPr>
              <a:defRPr sz="1800" i="1"/>
            </a:lvl3pPr>
            <a:lvl4pPr>
              <a:defRPr sz="1800" i="1"/>
            </a:lvl4pPr>
            <a:lvl5pPr>
              <a:defRPr sz="1800" i="1"/>
            </a:lvl5pPr>
          </a:lstStyle>
          <a:p>
            <a:r>
              <a:rPr lang="cs-CZ" i="1" dirty="0">
                <a:solidFill>
                  <a:schemeClr val="tx2"/>
                </a:solidFill>
              </a:rPr>
              <a:t>Znění citátu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851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nka">
            <a:extLst>
              <a:ext uri="{FF2B5EF4-FFF2-40B4-BE49-F238E27FC236}">
                <a16:creationId xmlns:a16="http://schemas.microsoft.com/office/drawing/2014/main" id="{FE1614AF-E199-9443-F7D5-3721A9DCE17B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F4B8D5DD-4A64-5692-23AA-E6279B65E8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9" name="Adresa">
            <a:extLst>
              <a:ext uri="{FF2B5EF4-FFF2-40B4-BE49-F238E27FC236}">
                <a16:creationId xmlns:a16="http://schemas.microsoft.com/office/drawing/2014/main" id="{B651F30A-2B21-D5ED-DABE-2DE0FA00656D}"/>
              </a:ext>
            </a:extLst>
          </p:cNvPr>
          <p:cNvSpPr txBox="1"/>
          <p:nvPr userDrawn="1"/>
        </p:nvSpPr>
        <p:spPr>
          <a:xfrm>
            <a:off x="5533293" y="5274793"/>
            <a:ext cx="3285698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Výzkumný ústav práce a sociálních věcí, v. v. i.</a:t>
            </a:r>
          </a:p>
          <a:p>
            <a:pPr lvl="0">
              <a:spcAft>
                <a:spcPts val="300"/>
              </a:spcAft>
            </a:pPr>
            <a:r>
              <a:rPr lang="cs-CZ" sz="1200" dirty="0" err="1">
                <a:solidFill>
                  <a:schemeClr val="tx1"/>
                </a:solidFill>
              </a:rPr>
              <a:t>Research</a:t>
            </a:r>
            <a:r>
              <a:rPr lang="cs-CZ" sz="1200" dirty="0">
                <a:solidFill>
                  <a:schemeClr val="tx1"/>
                </a:solidFill>
              </a:rPr>
              <a:t> Institute </a:t>
            </a:r>
            <a:r>
              <a:rPr lang="cs-CZ" sz="1200" dirty="0" err="1">
                <a:solidFill>
                  <a:schemeClr val="tx1"/>
                </a:solidFill>
              </a:rPr>
              <a:t>for</a:t>
            </a:r>
            <a:r>
              <a:rPr lang="cs-CZ" sz="1200" dirty="0">
                <a:solidFill>
                  <a:schemeClr val="tx1"/>
                </a:solidFill>
              </a:rPr>
              <a:t> </a:t>
            </a:r>
            <a:r>
              <a:rPr lang="cs-CZ" sz="1200" dirty="0" err="1">
                <a:solidFill>
                  <a:schemeClr val="tx1"/>
                </a:solidFill>
              </a:rPr>
              <a:t>Labour</a:t>
            </a:r>
            <a:r>
              <a:rPr lang="cs-CZ" sz="1200" dirty="0">
                <a:solidFill>
                  <a:schemeClr val="tx1"/>
                </a:solidFill>
              </a:rPr>
              <a:t> and </a:t>
            </a:r>
            <a:r>
              <a:rPr lang="cs-CZ" sz="1200" dirty="0" err="1">
                <a:solidFill>
                  <a:schemeClr val="tx1"/>
                </a:solidFill>
              </a:rPr>
              <a:t>Social</a:t>
            </a:r>
            <a:r>
              <a:rPr lang="cs-CZ" sz="1200" dirty="0">
                <a:solidFill>
                  <a:schemeClr val="tx1"/>
                </a:solidFill>
              </a:rPr>
              <a:t> </a:t>
            </a:r>
            <a:r>
              <a:rPr lang="cs-CZ" sz="1200" dirty="0" err="1">
                <a:solidFill>
                  <a:schemeClr val="tx1"/>
                </a:solidFill>
              </a:rPr>
              <a:t>Affairs</a:t>
            </a:r>
            <a:endParaRPr lang="cs-CZ" sz="1200" dirty="0">
              <a:solidFill>
                <a:schemeClr val="tx1"/>
              </a:solidFill>
            </a:endParaRP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Dělnická 213/12, 170 00  Praha 7</a:t>
            </a: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rilsa@rilsa.cz, T: +420 211 152 711</a:t>
            </a: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www.rilsa.cz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E-mail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766066"/>
            <a:ext cx="5364163" cy="4301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E-mail prezentujícího</a:t>
            </a:r>
          </a:p>
        </p:txBody>
      </p:sp>
      <p:sp>
        <p:nvSpPr>
          <p:cNvPr id="28" name="Poděkování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5364163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tx2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pic>
        <p:nvPicPr>
          <p:cNvPr id="4" name="Kasiopea">
            <a:extLst>
              <a:ext uri="{FF2B5EF4-FFF2-40B4-BE49-F238E27FC236}">
                <a16:creationId xmlns:a16="http://schemas.microsoft.com/office/drawing/2014/main" id="{4745F7AE-39A3-C1AB-3E21-A7EB42C77CE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3360131"/>
            <a:ext cx="7200900" cy="26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493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754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686">
          <p15:clr>
            <a:srgbClr val="FBAE40"/>
          </p15:clr>
        </p15:guide>
        <p15:guide id="19" orient="horz" pos="2273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0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óna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">
            <a:extLst>
              <a:ext uri="{FF2B5EF4-FFF2-40B4-BE49-F238E27FC236}">
                <a16:creationId xmlns:a16="http://schemas.microsoft.com/office/drawing/2014/main" id="{A8F8CF10-0360-0841-4CE8-9459E1C616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 sz="1000"/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A842091D-C241-C26D-CE9E-E96AB5FDF63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cs-CZ" dirty="0"/>
          </a:p>
        </p:txBody>
      </p:sp>
      <p:cxnSp>
        <p:nvCxnSpPr>
          <p:cNvPr id="9" name="Linka">
            <a:extLst>
              <a:ext uri="{FF2B5EF4-FFF2-40B4-BE49-F238E27FC236}">
                <a16:creationId xmlns:a16="http://schemas.microsoft.com/office/drawing/2014/main" id="{0A6CB79C-AA19-5040-EFEF-2A954DA897E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EB4E130F-4D5B-DBCF-3F7C-A785C0C3DE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Výplň">
            <a:extLst>
              <a:ext uri="{FF2B5EF4-FFF2-40B4-BE49-F238E27FC236}">
                <a16:creationId xmlns:a16="http://schemas.microsoft.com/office/drawing/2014/main" id="{4BDF2C98-C4D2-C70A-BCD0-C0B4A1ABD97F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5222AAD-0508-B5FF-2F41-2C6CAF1B2CD9}"/>
              </a:ext>
            </a:extLst>
          </p:cNvPr>
          <p:cNvCxnSpPr>
            <a:cxnSpLocks/>
          </p:cNvCxnSpPr>
          <p:nvPr userDrawn="1"/>
        </p:nvCxnSpPr>
        <p:spPr>
          <a:xfrm>
            <a:off x="172720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047146C-E65F-B89F-1E55-ACF5DA6D77CB}"/>
              </a:ext>
            </a:extLst>
          </p:cNvPr>
          <p:cNvCxnSpPr>
            <a:cxnSpLocks/>
          </p:cNvCxnSpPr>
          <p:nvPr userDrawn="1"/>
        </p:nvCxnSpPr>
        <p:spPr>
          <a:xfrm>
            <a:off x="194310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6E12A61C-C4A5-51F4-BFC4-9850A0BB02D9}"/>
              </a:ext>
            </a:extLst>
          </p:cNvPr>
          <p:cNvCxnSpPr>
            <a:cxnSpLocks/>
          </p:cNvCxnSpPr>
          <p:nvPr userDrawn="1"/>
        </p:nvCxnSpPr>
        <p:spPr>
          <a:xfrm>
            <a:off x="3090655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8587ED26-E48F-C057-E051-6A369C769112}"/>
              </a:ext>
            </a:extLst>
          </p:cNvPr>
          <p:cNvCxnSpPr>
            <a:cxnSpLocks/>
          </p:cNvCxnSpPr>
          <p:nvPr userDrawn="1"/>
        </p:nvCxnSpPr>
        <p:spPr>
          <a:xfrm>
            <a:off x="3325025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1BE15A73-1916-F48E-F62D-2CDFB69883F2}"/>
              </a:ext>
            </a:extLst>
          </p:cNvPr>
          <p:cNvCxnSpPr>
            <a:cxnSpLocks/>
          </p:cNvCxnSpPr>
          <p:nvPr userDrawn="1"/>
        </p:nvCxnSpPr>
        <p:spPr>
          <a:xfrm>
            <a:off x="446405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A34BECAC-E6AF-B5CA-0B05-B3FE372D8D68}"/>
              </a:ext>
            </a:extLst>
          </p:cNvPr>
          <p:cNvCxnSpPr>
            <a:cxnSpLocks/>
          </p:cNvCxnSpPr>
          <p:nvPr userDrawn="1"/>
        </p:nvCxnSpPr>
        <p:spPr>
          <a:xfrm>
            <a:off x="467995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AE23DED9-F8A3-7A75-5BBF-424C67D0894A}"/>
              </a:ext>
            </a:extLst>
          </p:cNvPr>
          <p:cNvCxnSpPr>
            <a:cxnSpLocks/>
          </p:cNvCxnSpPr>
          <p:nvPr userDrawn="1"/>
        </p:nvCxnSpPr>
        <p:spPr>
          <a:xfrm>
            <a:off x="5832475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CA28248-32C9-1D5A-EFCA-45D61EE0C2E9}"/>
              </a:ext>
            </a:extLst>
          </p:cNvPr>
          <p:cNvCxnSpPr>
            <a:cxnSpLocks/>
          </p:cNvCxnSpPr>
          <p:nvPr userDrawn="1"/>
        </p:nvCxnSpPr>
        <p:spPr>
          <a:xfrm>
            <a:off x="6048375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1965C58B-1D0E-1AFA-6882-A621740BAD13}"/>
              </a:ext>
            </a:extLst>
          </p:cNvPr>
          <p:cNvCxnSpPr>
            <a:cxnSpLocks/>
          </p:cNvCxnSpPr>
          <p:nvPr userDrawn="1"/>
        </p:nvCxnSpPr>
        <p:spPr>
          <a:xfrm>
            <a:off x="7200900" y="1336851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7316813F-307D-74E9-9D1C-AC6CF81F460D}"/>
              </a:ext>
            </a:extLst>
          </p:cNvPr>
          <p:cNvCxnSpPr>
            <a:cxnSpLocks/>
          </p:cNvCxnSpPr>
          <p:nvPr userDrawn="1"/>
        </p:nvCxnSpPr>
        <p:spPr>
          <a:xfrm>
            <a:off x="742177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6F68309C-F9DA-BFB1-B1F9-041B231EC382}"/>
              </a:ext>
            </a:extLst>
          </p:cNvPr>
          <p:cNvCxnSpPr>
            <a:stCxn id="4" idx="1"/>
            <a:endCxn id="4" idx="3"/>
          </p:cNvCxnSpPr>
          <p:nvPr userDrawn="1"/>
        </p:nvCxnSpPr>
        <p:spPr>
          <a:xfrm>
            <a:off x="576263" y="3789363"/>
            <a:ext cx="7991475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Linka horní">
            <a:extLst>
              <a:ext uri="{FF2B5EF4-FFF2-40B4-BE49-F238E27FC236}">
                <a16:creationId xmlns:a16="http://schemas.microsoft.com/office/drawing/2014/main" id="{A24E77EC-7A36-66B8-2FD3-5E87F4833EA5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4FABAF2C-E212-0337-97B6-F3225A8B56C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28" name="Pod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5364163" cy="3691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Zóna obsahu a vodítka	</a:t>
            </a:r>
          </a:p>
        </p:txBody>
      </p:sp>
      <p:sp>
        <p:nvSpPr>
          <p:cNvPr id="30" name="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5364162" cy="2397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pro PPTX design</a:t>
            </a:r>
          </a:p>
        </p:txBody>
      </p:sp>
    </p:spTree>
    <p:extLst>
      <p:ext uri="{BB962C8B-B14F-4D97-AF65-F5344CB8AC3E}">
        <p14:creationId xmlns:p14="http://schemas.microsoft.com/office/powerpoint/2010/main" val="3401810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">
            <a:extLst>
              <a:ext uri="{FF2B5EF4-FFF2-40B4-BE49-F238E27FC236}">
                <a16:creationId xmlns:a16="http://schemas.microsoft.com/office/drawing/2014/main" id="{F5844131-F511-F386-6DC5-BD027598F98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41975FDE-C590-87AA-7EC5-7D3F0FFF229B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62240DB7-E33A-0583-1104-D59DBE0520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3" name="Jméno prezentujícího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606675"/>
            <a:ext cx="6147266" cy="12176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Jméno prezentujícího</a:t>
            </a:r>
          </a:p>
        </p:txBody>
      </p:sp>
      <p:sp>
        <p:nvSpPr>
          <p:cNvPr id="28" name="Hlavní 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6732589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tx2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Hlavní nadpis </a:t>
            </a:r>
            <a:br>
              <a:rPr lang="cs-CZ" dirty="0"/>
            </a:br>
            <a:r>
              <a:rPr lang="cs-CZ" dirty="0"/>
              <a:t>prezentace</a:t>
            </a:r>
          </a:p>
        </p:txBody>
      </p:sp>
      <p:pic>
        <p:nvPicPr>
          <p:cNvPr id="5" name="Kasiopea">
            <a:extLst>
              <a:ext uri="{FF2B5EF4-FFF2-40B4-BE49-F238E27FC236}">
                <a16:creationId xmlns:a16="http://schemas.microsoft.com/office/drawing/2014/main" id="{344415B8-BA83-8A12-CFCF-614A1ED713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3360131"/>
            <a:ext cx="7200900" cy="26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524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754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686">
          <p15:clr>
            <a:srgbClr val="FBAE40"/>
          </p15:clr>
        </p15:guide>
        <p15:guide id="12" orient="horz" pos="2273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0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Volný snímek univerzální</a:t>
            </a:r>
          </a:p>
        </p:txBody>
      </p:sp>
    </p:spTree>
    <p:extLst>
      <p:ext uri="{BB962C8B-B14F-4D97-AF65-F5344CB8AC3E}">
        <p14:creationId xmlns:p14="http://schemas.microsoft.com/office/powerpoint/2010/main" val="334864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67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Volný snímek univerzální</a:t>
            </a:r>
          </a:p>
        </p:txBody>
      </p:sp>
    </p:spTree>
    <p:extLst>
      <p:ext uri="{BB962C8B-B14F-4D97-AF65-F5344CB8AC3E}">
        <p14:creationId xmlns:p14="http://schemas.microsoft.com/office/powerpoint/2010/main" val="3713596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Zástupný text">
            <a:extLst>
              <a:ext uri="{FF2B5EF4-FFF2-40B4-BE49-F238E27FC236}">
                <a16:creationId xmlns:a16="http://schemas.microsoft.com/office/drawing/2014/main" id="{644F9D25-CC36-0A98-F40A-8D611CCDA6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sz="2100" dirty="0"/>
            </a:lvl1pPr>
            <a:lvl2pPr>
              <a:buClr>
                <a:schemeClr val="accent3"/>
              </a:buClr>
              <a:defRPr lang="cs-CZ" sz="1800" dirty="0"/>
            </a:lvl2pPr>
            <a:lvl3pPr>
              <a:buClr>
                <a:schemeClr val="accent3"/>
              </a:buClr>
              <a:defRPr lang="cs-CZ" sz="1500" dirty="0"/>
            </a:lvl3pPr>
            <a:lvl4pPr>
              <a:buClr>
                <a:schemeClr val="accent3"/>
              </a:buClr>
              <a:defRPr lang="cs-CZ" sz="1350" dirty="0"/>
            </a:lvl4pPr>
            <a:lvl5pPr>
              <a:buClr>
                <a:schemeClr val="accent3"/>
              </a:buClr>
              <a:defRPr lang="cs-CZ" sz="1350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Text jednostránkový</a:t>
            </a:r>
          </a:p>
        </p:txBody>
      </p:sp>
    </p:spTree>
    <p:extLst>
      <p:ext uri="{BB962C8B-B14F-4D97-AF65-F5344CB8AC3E}">
        <p14:creationId xmlns:p14="http://schemas.microsoft.com/office/powerpoint/2010/main" val="1897267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67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>
              <a:solidFill>
                <a:srgbClr val="636363"/>
              </a:solidFill>
            </a:endParaRPr>
          </a:p>
        </p:txBody>
      </p: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tabulku">
            <a:extLst>
              <a:ext uri="{FF2B5EF4-FFF2-40B4-BE49-F238E27FC236}">
                <a16:creationId xmlns:a16="http://schemas.microsoft.com/office/drawing/2014/main" id="{D5D935D0-CE5C-78C0-DAD2-890531280D9C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576263" y="1376362"/>
            <a:ext cx="7991475" cy="486092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  <a:defRPr lang="cs-CZ" dirty="0"/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Tabulka celostránková</a:t>
            </a:r>
          </a:p>
        </p:txBody>
      </p:sp>
    </p:spTree>
    <p:extLst>
      <p:ext uri="{BB962C8B-B14F-4D97-AF65-F5344CB8AC3E}">
        <p14:creationId xmlns:p14="http://schemas.microsoft.com/office/powerpoint/2010/main" val="34473434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67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4" name="Zástupný objekt grafu">
            <a:extLst>
              <a:ext uri="{FF2B5EF4-FFF2-40B4-BE49-F238E27FC236}">
                <a16:creationId xmlns:a16="http://schemas.microsoft.com/office/drawing/2014/main" id="{1979B4C0-B639-2DB0-8C3F-BD8DAD66C41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/>
            </a:lvl1pPr>
          </a:lstStyle>
          <a:p>
            <a:r>
              <a:rPr lang="cs-CZ"/>
              <a:t>Kliknutím na ikonu přidáte graf.</a:t>
            </a:r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Graf jednostránkový</a:t>
            </a:r>
          </a:p>
        </p:txBody>
      </p:sp>
    </p:spTree>
    <p:extLst>
      <p:ext uri="{BB962C8B-B14F-4D97-AF65-F5344CB8AC3E}">
        <p14:creationId xmlns:p14="http://schemas.microsoft.com/office/powerpoint/2010/main" val="24431163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67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Zástupný obsah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7991475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sz="2100"/>
            </a:lvl1pPr>
            <a:lvl2pPr>
              <a:buClr>
                <a:schemeClr val="accent3"/>
              </a:buClr>
              <a:defRPr lang="cs-CZ" sz="1800"/>
            </a:lvl2pPr>
            <a:lvl3pPr>
              <a:buClr>
                <a:schemeClr val="accent3"/>
              </a:buClr>
              <a:defRPr lang="cs-CZ" sz="1500"/>
            </a:lvl3pPr>
            <a:lvl4pPr>
              <a:buClr>
                <a:schemeClr val="accent3"/>
              </a:buClr>
              <a:defRPr lang="cs-CZ" sz="1350"/>
            </a:lvl4pPr>
            <a:lvl5pPr>
              <a:buClr>
                <a:schemeClr val="accent3"/>
              </a:buClr>
              <a:defRPr lang="cs-CZ" sz="135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1 stránka</a:t>
            </a:r>
          </a:p>
        </p:txBody>
      </p:sp>
    </p:spTree>
    <p:extLst>
      <p:ext uri="{BB962C8B-B14F-4D97-AF65-F5344CB8AC3E}">
        <p14:creationId xmlns:p14="http://schemas.microsoft.com/office/powerpoint/2010/main" val="2714397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67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9" name="Zástupný obsah P">
            <a:extLst>
              <a:ext uri="{FF2B5EF4-FFF2-40B4-BE49-F238E27FC236}">
                <a16:creationId xmlns:a16="http://schemas.microsoft.com/office/drawing/2014/main" id="{D7D6BF85-009B-B387-E9F3-76A56730AC1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79951" y="1376363"/>
            <a:ext cx="3887787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/>
            </a:lvl1pPr>
            <a:lvl2pPr>
              <a:buClr>
                <a:schemeClr val="accent3"/>
              </a:buClr>
              <a:defRPr lang="cs-CZ"/>
            </a:lvl2pPr>
            <a:lvl3pPr>
              <a:buClr>
                <a:schemeClr val="accent3"/>
              </a:buClr>
              <a:defRPr lang="cs-CZ"/>
            </a:lvl3pPr>
            <a:lvl4pPr>
              <a:buClr>
                <a:schemeClr val="accent3"/>
              </a:buClr>
              <a:defRPr lang="cs-CZ"/>
            </a:lvl4pPr>
            <a:lvl5pPr>
              <a:buClr>
                <a:schemeClr val="accent3"/>
              </a:buClr>
              <a:defRPr lang="cs-CZ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L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3887787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2 sloupce</a:t>
            </a:r>
          </a:p>
        </p:txBody>
      </p:sp>
    </p:spTree>
    <p:extLst>
      <p:ext uri="{BB962C8B-B14F-4D97-AF65-F5344CB8AC3E}">
        <p14:creationId xmlns:p14="http://schemas.microsoft.com/office/powerpoint/2010/main" val="3779637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67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0" name="Zástupný obsah P">
            <a:extLst>
              <a:ext uri="{FF2B5EF4-FFF2-40B4-BE49-F238E27FC236}">
                <a16:creationId xmlns:a16="http://schemas.microsoft.com/office/drawing/2014/main" id="{86F2F394-F7FA-E214-BA6A-8E5D938F3C1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048375" y="1377284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obsah S">
            <a:extLst>
              <a:ext uri="{FF2B5EF4-FFF2-40B4-BE49-F238E27FC236}">
                <a16:creationId xmlns:a16="http://schemas.microsoft.com/office/drawing/2014/main" id="{FAD4D5B3-B24E-316F-5D6E-FF6B6D9A743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11525" y="1392340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L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4" y="1392340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3 sloupce</a:t>
            </a:r>
          </a:p>
        </p:txBody>
      </p:sp>
    </p:spTree>
    <p:extLst>
      <p:ext uri="{BB962C8B-B14F-4D97-AF65-F5344CB8AC3E}">
        <p14:creationId xmlns:p14="http://schemas.microsoft.com/office/powerpoint/2010/main" val="1859773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67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sloupce grafů -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11" name="Linka">
            <a:extLst>
              <a:ext uri="{FF2B5EF4-FFF2-40B4-BE49-F238E27FC236}">
                <a16:creationId xmlns:a16="http://schemas.microsoft.com/office/drawing/2014/main" id="{BB11BC4E-02DA-DB73-F625-F56DCC8EC3FA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4BF018B-6A6B-E2ED-BD22-28C1659EC8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8" name="Zástupný text P">
            <a:extLst>
              <a:ext uri="{FF2B5EF4-FFF2-40B4-BE49-F238E27FC236}">
                <a16:creationId xmlns:a16="http://schemas.microsoft.com/office/drawing/2014/main" id="{0B7E64EA-BC57-B0BA-4B4F-F4A4D5ED35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9950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/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9" name="Zástupný text L">
            <a:extLst>
              <a:ext uri="{FF2B5EF4-FFF2-40B4-BE49-F238E27FC236}">
                <a16:creationId xmlns:a16="http://schemas.microsoft.com/office/drawing/2014/main" id="{270F81CF-AC16-978F-B417-C428D9BE9F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263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/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4" name="Zástupný objekt grafu P">
            <a:extLst>
              <a:ext uri="{FF2B5EF4-FFF2-40B4-BE49-F238E27FC236}">
                <a16:creationId xmlns:a16="http://schemas.microsoft.com/office/drawing/2014/main" id="{791239CD-1A24-187F-B25A-B0DB233BD1C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79950" y="1341438"/>
            <a:ext cx="3887788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2" name="Zástupný objekt grafu L">
            <a:extLst>
              <a:ext uri="{FF2B5EF4-FFF2-40B4-BE49-F238E27FC236}">
                <a16:creationId xmlns:a16="http://schemas.microsoft.com/office/drawing/2014/main" id="{33AECA7F-56B5-B738-D49B-8DAA9D38F273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41438"/>
            <a:ext cx="3887787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Text 2 sloupce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Porovnání grafů</a:t>
            </a:r>
          </a:p>
        </p:txBody>
      </p:sp>
    </p:spTree>
    <p:extLst>
      <p:ext uri="{BB962C8B-B14F-4D97-AF65-F5344CB8AC3E}">
        <p14:creationId xmlns:p14="http://schemas.microsoft.com/office/powerpoint/2010/main" val="728543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45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vlože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9" name="Zástupný symbol pr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6" name="Linka">
            <a:extLst>
              <a:ext uri="{FF2B5EF4-FFF2-40B4-BE49-F238E27FC236}">
                <a16:creationId xmlns:a16="http://schemas.microsoft.com/office/drawing/2014/main" id="{E875174A-20F5-D6F9-DCBD-BA1F88291A7A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3A63378-2222-3615-1E41-E944438D1E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3" name="Zástupný symbol obrázku">
            <a:extLst>
              <a:ext uri="{FF2B5EF4-FFF2-40B4-BE49-F238E27FC236}">
                <a16:creationId xmlns:a16="http://schemas.microsoft.com/office/drawing/2014/main" id="{C460DA2D-14A0-C170-2C55-D56208D7CB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6263" y="1341438"/>
            <a:ext cx="7991475" cy="4895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015775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 v kontejneru</a:t>
            </a:r>
          </a:p>
        </p:txBody>
      </p:sp>
    </p:spTree>
    <p:extLst>
      <p:ext uri="{BB962C8B-B14F-4D97-AF65-F5344CB8AC3E}">
        <p14:creationId xmlns:p14="http://schemas.microsoft.com/office/powerpoint/2010/main" val="151131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45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bílé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>
              <a:solidFill>
                <a:srgbClr val="636363"/>
              </a:solidFill>
            </a:endParaRPr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2819931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45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černé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>
              <a:solidFill>
                <a:srgbClr val="636363"/>
              </a:solidFill>
            </a:endParaRPr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1442772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45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Zástupný text">
            <a:extLst>
              <a:ext uri="{FF2B5EF4-FFF2-40B4-BE49-F238E27FC236}">
                <a16:creationId xmlns:a16="http://schemas.microsoft.com/office/drawing/2014/main" id="{644F9D25-CC36-0A98-F40A-8D611CCDA6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sz="2100" dirty="0"/>
            </a:lvl1pPr>
            <a:lvl2pPr>
              <a:buClr>
                <a:schemeClr val="accent3"/>
              </a:buClr>
              <a:defRPr lang="cs-CZ" sz="1800" dirty="0"/>
            </a:lvl2pPr>
            <a:lvl3pPr>
              <a:buClr>
                <a:schemeClr val="accent3"/>
              </a:buClr>
              <a:defRPr lang="cs-CZ" sz="1500" dirty="0"/>
            </a:lvl3pPr>
            <a:lvl4pPr>
              <a:buClr>
                <a:schemeClr val="accent3"/>
              </a:buClr>
              <a:defRPr lang="cs-CZ" sz="1350" dirty="0"/>
            </a:lvl4pPr>
            <a:lvl5pPr>
              <a:buClr>
                <a:schemeClr val="accent3"/>
              </a:buClr>
              <a:defRPr lang="cs-CZ" sz="1350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Text jednostránkový</a:t>
            </a:r>
          </a:p>
        </p:txBody>
      </p:sp>
    </p:spTree>
    <p:extLst>
      <p:ext uri="{BB962C8B-B14F-4D97-AF65-F5344CB8AC3E}">
        <p14:creationId xmlns:p14="http://schemas.microsoft.com/office/powerpoint/2010/main" val="2309926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1 sloupec+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C7F32E6D-08AB-FF05-3D80-122F290FDE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6DD88A00-996C-8973-76B5-1B31500BB3E0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8C0EBD4-F4FF-7854-5F1C-6F4A21C8A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F3E4D909-D4FC-2FC7-4588-DB9FA05E82D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>
              <a:solidFill>
                <a:srgbClr val="636363"/>
              </a:solidFill>
            </a:endParaRPr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9AF77C70-38C2-6DE3-71BA-C184E24A207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3" name="Zástupný obsah">
            <a:extLst>
              <a:ext uri="{FF2B5EF4-FFF2-40B4-BE49-F238E27FC236}">
                <a16:creationId xmlns:a16="http://schemas.microsoft.com/office/drawing/2014/main" id="{FE54D9B4-F806-EF92-7893-24EF063F41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76263" y="1341438"/>
            <a:ext cx="3887787" cy="4895850"/>
          </a:xfrm>
          <a:prstGeom prst="rect">
            <a:avLst/>
          </a:prstGeom>
        </p:spPr>
        <p:txBody>
          <a:bodyPr/>
          <a:lstStyle>
            <a:lvl1pPr>
              <a:buClr>
                <a:srgbClr val="F0CA81"/>
              </a:buClr>
              <a:defRPr lang="cs-CZ" dirty="0"/>
            </a:lvl1pPr>
            <a:lvl2pPr>
              <a:buClr>
                <a:srgbClr val="F0CA81"/>
              </a:buClr>
              <a:defRPr lang="cs-CZ" dirty="0"/>
            </a:lvl2pPr>
            <a:lvl3pPr>
              <a:buClr>
                <a:srgbClr val="F0CA81"/>
              </a:buClr>
              <a:defRPr lang="cs-CZ" dirty="0"/>
            </a:lvl3pPr>
            <a:lvl4pPr>
              <a:buClr>
                <a:srgbClr val="F0CA81"/>
              </a:buClr>
              <a:defRPr lang="cs-CZ" dirty="0"/>
            </a:lvl4pPr>
            <a:lvl5pPr>
              <a:buClr>
                <a:srgbClr val="F0CA81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</a:t>
            </a:r>
          </a:p>
        </p:txBody>
      </p:sp>
    </p:spTree>
    <p:extLst>
      <p:ext uri="{BB962C8B-B14F-4D97-AF65-F5344CB8AC3E}">
        <p14:creationId xmlns:p14="http://schemas.microsoft.com/office/powerpoint/2010/main" val="2862702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45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‹#›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F6F2CC44-C935-B1AD-2E33-83157421C0B3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D4AEF6E3-428A-0ED8-243E-E71F4A2BFA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1" name="Autor citátu">
            <a:extLst>
              <a:ext uri="{FF2B5EF4-FFF2-40B4-BE49-F238E27FC236}">
                <a16:creationId xmlns:a16="http://schemas.microsoft.com/office/drawing/2014/main" id="{3C16AE21-9C94-0A3A-2490-491BEFD0AB0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43100" y="5008694"/>
            <a:ext cx="5257799" cy="4524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 dirty="0"/>
              <a:t>Autor citátu</a:t>
            </a:r>
          </a:p>
        </p:txBody>
      </p:sp>
      <p:sp>
        <p:nvSpPr>
          <p:cNvPr id="4" name="Znění citátu">
            <a:extLst>
              <a:ext uri="{FF2B5EF4-FFF2-40B4-BE49-F238E27FC236}">
                <a16:creationId xmlns:a16="http://schemas.microsoft.com/office/drawing/2014/main" id="{4AC70CB8-C943-921A-287D-F17FE82185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73150" y="2248694"/>
            <a:ext cx="7021513" cy="19877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i="1"/>
            </a:lvl1pPr>
          </a:lstStyle>
          <a:p>
            <a:pPr lvl="0"/>
            <a:r>
              <a:rPr lang="cs-CZ" dirty="0"/>
              <a:t>Znění citátu</a:t>
            </a:r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252436" y="494824"/>
            <a:ext cx="639127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9000" dirty="0">
                <a:solidFill>
                  <a:srgbClr val="F0CA81"/>
                </a:solidFill>
                <a:latin typeface="Nunito Sans ExtraBold" panose="00000900000000000000" pitchFamily="2" charset="0"/>
              </a:rPr>
              <a:t>„</a:t>
            </a:r>
          </a:p>
        </p:txBody>
      </p:sp>
    </p:spTree>
    <p:extLst>
      <p:ext uri="{BB962C8B-B14F-4D97-AF65-F5344CB8AC3E}">
        <p14:creationId xmlns:p14="http://schemas.microsoft.com/office/powerpoint/2010/main" val="2936805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45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obrázku">
            <a:extLst>
              <a:ext uri="{FF2B5EF4-FFF2-40B4-BE49-F238E27FC236}">
                <a16:creationId xmlns:a16="http://schemas.microsoft.com/office/drawing/2014/main" id="{67F916BF-700F-6397-9D63-79FC42A5926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/>
          <a:p>
            <a:fld id="{E4645AEE-F697-459C-A803-FD4DBA443484}" type="slidenum">
              <a:rPr lang="cs-CZ" smtClean="0">
                <a:solidFill>
                  <a:srgbClr val="404040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04040">
                  <a:tint val="75000"/>
                </a:srgbClr>
              </a:solidFill>
            </a:endParaRPr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36363"/>
              </a:solidFill>
            </a:endParaRP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C228F720-861F-B465-C654-21ED58E1793D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8FD2CF7F-76EA-2F77-D4BC-8170FAAD46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8" name="Rámeček">
            <a:extLst>
              <a:ext uri="{FF2B5EF4-FFF2-40B4-BE49-F238E27FC236}">
                <a16:creationId xmlns:a16="http://schemas.microsoft.com/office/drawing/2014/main" id="{53A44394-BB8F-F68A-4FBD-C058A39E3BE4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636363"/>
              </a:solidFill>
            </a:endParaRPr>
          </a:p>
        </p:txBody>
      </p:sp>
      <p:sp>
        <p:nvSpPr>
          <p:cNvPr id="2" name="Uvozovky-výplň">
            <a:extLst>
              <a:ext uri="{FF2B5EF4-FFF2-40B4-BE49-F238E27FC236}">
                <a16:creationId xmlns:a16="http://schemas.microsoft.com/office/drawing/2014/main" id="{A2DBB954-B810-9FAD-E3A0-A95CD186827F}"/>
              </a:ext>
            </a:extLst>
          </p:cNvPr>
          <p:cNvSpPr/>
          <p:nvPr userDrawn="1"/>
        </p:nvSpPr>
        <p:spPr>
          <a:xfrm>
            <a:off x="360363" y="1113183"/>
            <a:ext cx="469127" cy="469127"/>
          </a:xfrm>
          <a:prstGeom prst="ellipse">
            <a:avLst/>
          </a:prstGeom>
          <a:solidFill>
            <a:srgbClr val="F0C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EFCF8"/>
              </a:solidFill>
            </a:endParaRPr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08623" y="863080"/>
            <a:ext cx="33528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4000" dirty="0">
                <a:solidFill>
                  <a:srgbClr val="FAEFDA"/>
                </a:solidFill>
                <a:latin typeface="Nunito Sans ExtraBold" panose="00000900000000000000" pitchFamily="2" charset="0"/>
              </a:rPr>
              <a:t>„</a:t>
            </a:r>
            <a:endParaRPr lang="cs-CZ" dirty="0">
              <a:solidFill>
                <a:srgbClr val="FAEFDA"/>
              </a:solidFill>
              <a:latin typeface="Nunito Sans ExtraBold" panose="00000900000000000000" pitchFamily="2" charset="0"/>
            </a:endParaRPr>
          </a:p>
        </p:txBody>
      </p:sp>
      <p:sp>
        <p:nvSpPr>
          <p:cNvPr id="21" name="Autor citátu">
            <a:extLst>
              <a:ext uri="{FF2B5EF4-FFF2-40B4-BE49-F238E27FC236}">
                <a16:creationId xmlns:a16="http://schemas.microsoft.com/office/drawing/2014/main" id="{38D54918-6EA2-7F62-8718-8923C86B849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8538" y="4460846"/>
            <a:ext cx="3465512" cy="882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 dirty="0"/>
              <a:t>Autor citátu</a:t>
            </a:r>
          </a:p>
        </p:txBody>
      </p:sp>
      <p:sp>
        <p:nvSpPr>
          <p:cNvPr id="17" name="Znění citátu">
            <a:extLst>
              <a:ext uri="{FF2B5EF4-FFF2-40B4-BE49-F238E27FC236}">
                <a16:creationId xmlns:a16="http://schemas.microsoft.com/office/drawing/2014/main" id="{F8E5569D-C899-231E-9B57-ACBB0173DED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2127386"/>
            <a:ext cx="3473450" cy="15540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i="1"/>
            </a:lvl1pPr>
            <a:lvl2pPr>
              <a:defRPr sz="1800" i="1"/>
            </a:lvl2pPr>
            <a:lvl3pPr>
              <a:defRPr sz="1800" i="1"/>
            </a:lvl3pPr>
            <a:lvl4pPr>
              <a:defRPr sz="1800" i="1"/>
            </a:lvl4pPr>
            <a:lvl5pPr>
              <a:defRPr sz="1800" i="1"/>
            </a:lvl5pPr>
          </a:lstStyle>
          <a:p>
            <a:r>
              <a:rPr lang="cs-CZ" i="1" dirty="0">
                <a:solidFill>
                  <a:schemeClr val="tx2"/>
                </a:solidFill>
              </a:rPr>
              <a:t>Znění citátu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322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45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nka">
            <a:extLst>
              <a:ext uri="{FF2B5EF4-FFF2-40B4-BE49-F238E27FC236}">
                <a16:creationId xmlns:a16="http://schemas.microsoft.com/office/drawing/2014/main" id="{FE1614AF-E199-9443-F7D5-3721A9DCE17B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F4B8D5DD-4A64-5692-23AA-E6279B65E8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9" name="Adresa">
            <a:extLst>
              <a:ext uri="{FF2B5EF4-FFF2-40B4-BE49-F238E27FC236}">
                <a16:creationId xmlns:a16="http://schemas.microsoft.com/office/drawing/2014/main" id="{B651F30A-2B21-D5ED-DABE-2DE0FA00656D}"/>
              </a:ext>
            </a:extLst>
          </p:cNvPr>
          <p:cNvSpPr txBox="1"/>
          <p:nvPr userDrawn="1"/>
        </p:nvSpPr>
        <p:spPr>
          <a:xfrm>
            <a:off x="5533293" y="5274793"/>
            <a:ext cx="3285698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dirty="0">
                <a:solidFill>
                  <a:srgbClr val="404040"/>
                </a:solidFill>
              </a:rPr>
              <a:t>Výzkumný ústav práce a sociálních věcí, v. v. i.</a:t>
            </a:r>
          </a:p>
          <a:p>
            <a:pPr>
              <a:spcAft>
                <a:spcPts val="300"/>
              </a:spcAft>
            </a:pPr>
            <a:r>
              <a:rPr lang="cs-CZ" sz="1200" dirty="0" err="1">
                <a:solidFill>
                  <a:srgbClr val="404040"/>
                </a:solidFill>
              </a:rPr>
              <a:t>Research</a:t>
            </a:r>
            <a:r>
              <a:rPr lang="cs-CZ" sz="1200" dirty="0">
                <a:solidFill>
                  <a:srgbClr val="404040"/>
                </a:solidFill>
              </a:rPr>
              <a:t> Institute </a:t>
            </a:r>
            <a:r>
              <a:rPr lang="cs-CZ" sz="1200" dirty="0" err="1">
                <a:solidFill>
                  <a:srgbClr val="404040"/>
                </a:solidFill>
              </a:rPr>
              <a:t>for</a:t>
            </a:r>
            <a:r>
              <a:rPr lang="cs-CZ" sz="1200" dirty="0">
                <a:solidFill>
                  <a:srgbClr val="404040"/>
                </a:solidFill>
              </a:rPr>
              <a:t> </a:t>
            </a:r>
            <a:r>
              <a:rPr lang="cs-CZ" sz="1200" dirty="0" err="1">
                <a:solidFill>
                  <a:srgbClr val="404040"/>
                </a:solidFill>
              </a:rPr>
              <a:t>Labour</a:t>
            </a:r>
            <a:r>
              <a:rPr lang="cs-CZ" sz="1200" dirty="0">
                <a:solidFill>
                  <a:srgbClr val="404040"/>
                </a:solidFill>
              </a:rPr>
              <a:t> and </a:t>
            </a:r>
            <a:r>
              <a:rPr lang="cs-CZ" sz="1200" dirty="0" err="1">
                <a:solidFill>
                  <a:srgbClr val="404040"/>
                </a:solidFill>
              </a:rPr>
              <a:t>Social</a:t>
            </a:r>
            <a:r>
              <a:rPr lang="cs-CZ" sz="1200" dirty="0">
                <a:solidFill>
                  <a:srgbClr val="404040"/>
                </a:solidFill>
              </a:rPr>
              <a:t> </a:t>
            </a:r>
            <a:r>
              <a:rPr lang="cs-CZ" sz="1200" dirty="0" err="1">
                <a:solidFill>
                  <a:srgbClr val="404040"/>
                </a:solidFill>
              </a:rPr>
              <a:t>Affairs</a:t>
            </a:r>
            <a:endParaRPr lang="cs-CZ" sz="1200" dirty="0">
              <a:solidFill>
                <a:srgbClr val="404040"/>
              </a:solidFill>
            </a:endParaRPr>
          </a:p>
          <a:p>
            <a:pPr>
              <a:spcAft>
                <a:spcPts val="300"/>
              </a:spcAft>
            </a:pPr>
            <a:r>
              <a:rPr lang="cs-CZ" sz="1200" dirty="0">
                <a:solidFill>
                  <a:srgbClr val="404040"/>
                </a:solidFill>
              </a:rPr>
              <a:t>Dělnická 213/12, 170 00  Praha 7</a:t>
            </a:r>
          </a:p>
          <a:p>
            <a:pPr>
              <a:spcAft>
                <a:spcPts val="300"/>
              </a:spcAft>
            </a:pPr>
            <a:r>
              <a:rPr lang="cs-CZ" sz="1200" dirty="0">
                <a:solidFill>
                  <a:srgbClr val="404040"/>
                </a:solidFill>
              </a:rPr>
              <a:t>rilsa@rilsa.cz, T: +420 211 152 711</a:t>
            </a:r>
          </a:p>
          <a:p>
            <a:pPr>
              <a:spcAft>
                <a:spcPts val="300"/>
              </a:spcAft>
            </a:pPr>
            <a:r>
              <a:rPr lang="cs-CZ" sz="1200" dirty="0">
                <a:solidFill>
                  <a:srgbClr val="404040"/>
                </a:solidFill>
              </a:rPr>
              <a:t>www.rilsa.cz</a:t>
            </a:r>
          </a:p>
          <a:p>
            <a:endParaRPr lang="cs-CZ" dirty="0">
              <a:solidFill>
                <a:srgbClr val="404040"/>
              </a:solidFill>
            </a:endParaRPr>
          </a:p>
        </p:txBody>
      </p:sp>
      <p:sp>
        <p:nvSpPr>
          <p:cNvPr id="3" name="E-mail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766066"/>
            <a:ext cx="5364163" cy="4301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E-mail prezentujícího</a:t>
            </a:r>
          </a:p>
        </p:txBody>
      </p:sp>
      <p:sp>
        <p:nvSpPr>
          <p:cNvPr id="28" name="Poděkování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5364163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tx2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pic>
        <p:nvPicPr>
          <p:cNvPr id="4" name="Kasiopea">
            <a:extLst>
              <a:ext uri="{FF2B5EF4-FFF2-40B4-BE49-F238E27FC236}">
                <a16:creationId xmlns:a16="http://schemas.microsoft.com/office/drawing/2014/main" id="{4745F7AE-39A3-C1AB-3E21-A7EB42C77CE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3360131"/>
            <a:ext cx="7200900" cy="26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115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754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686">
          <p15:clr>
            <a:srgbClr val="FBAE40"/>
          </p15:clr>
        </p15:guide>
        <p15:guide id="12" orient="horz" pos="2273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09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óna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">
            <a:extLst>
              <a:ext uri="{FF2B5EF4-FFF2-40B4-BE49-F238E27FC236}">
                <a16:creationId xmlns:a16="http://schemas.microsoft.com/office/drawing/2014/main" id="{A8F8CF10-0360-0841-4CE8-9459E1C616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 sz="1000"/>
            </a:lvl1pPr>
          </a:lstStyle>
          <a:p>
            <a:fld id="{E4645AEE-F697-459C-A803-FD4DBA443484}" type="slidenum">
              <a:rPr lang="cs-CZ" smtClean="0">
                <a:solidFill>
                  <a:srgbClr val="404040">
                    <a:tint val="75000"/>
                  </a:srgbClr>
                </a:solidFill>
              </a:rPr>
              <a:pPr/>
              <a:t>‹#›</a:t>
            </a:fld>
            <a:endParaRPr lang="cs-CZ" dirty="0">
              <a:solidFill>
                <a:srgbClr val="404040">
                  <a:tint val="75000"/>
                </a:srgbClr>
              </a:solidFill>
            </a:endParaRPr>
          </a:p>
        </p:txBody>
      </p:sp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A842091D-C241-C26D-CE9E-E96AB5FDF63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cs-CZ" dirty="0">
              <a:solidFill>
                <a:srgbClr val="404040">
                  <a:tint val="75000"/>
                </a:srgbClr>
              </a:solidFill>
            </a:endParaRPr>
          </a:p>
        </p:txBody>
      </p:sp>
      <p:cxnSp>
        <p:nvCxnSpPr>
          <p:cNvPr id="9" name="Linka">
            <a:extLst>
              <a:ext uri="{FF2B5EF4-FFF2-40B4-BE49-F238E27FC236}">
                <a16:creationId xmlns:a16="http://schemas.microsoft.com/office/drawing/2014/main" id="{0A6CB79C-AA19-5040-EFEF-2A954DA897E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EB4E130F-4D5B-DBCF-3F7C-A785C0C3DE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Výplň">
            <a:extLst>
              <a:ext uri="{FF2B5EF4-FFF2-40B4-BE49-F238E27FC236}">
                <a16:creationId xmlns:a16="http://schemas.microsoft.com/office/drawing/2014/main" id="{4BDF2C98-C4D2-C70A-BCD0-C0B4A1ABD97F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EFCF8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5222AAD-0508-B5FF-2F41-2C6CAF1B2CD9}"/>
              </a:ext>
            </a:extLst>
          </p:cNvPr>
          <p:cNvCxnSpPr>
            <a:cxnSpLocks/>
          </p:cNvCxnSpPr>
          <p:nvPr userDrawn="1"/>
        </p:nvCxnSpPr>
        <p:spPr>
          <a:xfrm>
            <a:off x="172720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047146C-E65F-B89F-1E55-ACF5DA6D77CB}"/>
              </a:ext>
            </a:extLst>
          </p:cNvPr>
          <p:cNvCxnSpPr>
            <a:cxnSpLocks/>
          </p:cNvCxnSpPr>
          <p:nvPr userDrawn="1"/>
        </p:nvCxnSpPr>
        <p:spPr>
          <a:xfrm>
            <a:off x="194310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6E12A61C-C4A5-51F4-BFC4-9850A0BB02D9}"/>
              </a:ext>
            </a:extLst>
          </p:cNvPr>
          <p:cNvCxnSpPr>
            <a:cxnSpLocks/>
          </p:cNvCxnSpPr>
          <p:nvPr userDrawn="1"/>
        </p:nvCxnSpPr>
        <p:spPr>
          <a:xfrm>
            <a:off x="3090655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8587ED26-E48F-C057-E051-6A369C769112}"/>
              </a:ext>
            </a:extLst>
          </p:cNvPr>
          <p:cNvCxnSpPr>
            <a:cxnSpLocks/>
          </p:cNvCxnSpPr>
          <p:nvPr userDrawn="1"/>
        </p:nvCxnSpPr>
        <p:spPr>
          <a:xfrm>
            <a:off x="3325025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1BE15A73-1916-F48E-F62D-2CDFB69883F2}"/>
              </a:ext>
            </a:extLst>
          </p:cNvPr>
          <p:cNvCxnSpPr>
            <a:cxnSpLocks/>
          </p:cNvCxnSpPr>
          <p:nvPr userDrawn="1"/>
        </p:nvCxnSpPr>
        <p:spPr>
          <a:xfrm>
            <a:off x="446405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A34BECAC-E6AF-B5CA-0B05-B3FE372D8D68}"/>
              </a:ext>
            </a:extLst>
          </p:cNvPr>
          <p:cNvCxnSpPr>
            <a:cxnSpLocks/>
          </p:cNvCxnSpPr>
          <p:nvPr userDrawn="1"/>
        </p:nvCxnSpPr>
        <p:spPr>
          <a:xfrm>
            <a:off x="467995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AE23DED9-F8A3-7A75-5BBF-424C67D0894A}"/>
              </a:ext>
            </a:extLst>
          </p:cNvPr>
          <p:cNvCxnSpPr>
            <a:cxnSpLocks/>
          </p:cNvCxnSpPr>
          <p:nvPr userDrawn="1"/>
        </p:nvCxnSpPr>
        <p:spPr>
          <a:xfrm>
            <a:off x="5832475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CA28248-32C9-1D5A-EFCA-45D61EE0C2E9}"/>
              </a:ext>
            </a:extLst>
          </p:cNvPr>
          <p:cNvCxnSpPr>
            <a:cxnSpLocks/>
          </p:cNvCxnSpPr>
          <p:nvPr userDrawn="1"/>
        </p:nvCxnSpPr>
        <p:spPr>
          <a:xfrm>
            <a:off x="6048375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1965C58B-1D0E-1AFA-6882-A621740BAD13}"/>
              </a:ext>
            </a:extLst>
          </p:cNvPr>
          <p:cNvCxnSpPr>
            <a:cxnSpLocks/>
          </p:cNvCxnSpPr>
          <p:nvPr userDrawn="1"/>
        </p:nvCxnSpPr>
        <p:spPr>
          <a:xfrm>
            <a:off x="7200900" y="1336851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7316813F-307D-74E9-9D1C-AC6CF81F460D}"/>
              </a:ext>
            </a:extLst>
          </p:cNvPr>
          <p:cNvCxnSpPr>
            <a:cxnSpLocks/>
          </p:cNvCxnSpPr>
          <p:nvPr userDrawn="1"/>
        </p:nvCxnSpPr>
        <p:spPr>
          <a:xfrm>
            <a:off x="7421770" y="1341438"/>
            <a:ext cx="0" cy="489585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6F68309C-F9DA-BFB1-B1F9-041B231EC382}"/>
              </a:ext>
            </a:extLst>
          </p:cNvPr>
          <p:cNvCxnSpPr>
            <a:stCxn id="4" idx="1"/>
            <a:endCxn id="4" idx="3"/>
          </p:cNvCxnSpPr>
          <p:nvPr userDrawn="1"/>
        </p:nvCxnSpPr>
        <p:spPr>
          <a:xfrm>
            <a:off x="576263" y="3789363"/>
            <a:ext cx="7991475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Linka horní">
            <a:extLst>
              <a:ext uri="{FF2B5EF4-FFF2-40B4-BE49-F238E27FC236}">
                <a16:creationId xmlns:a16="http://schemas.microsoft.com/office/drawing/2014/main" id="{A24E77EC-7A36-66B8-2FD3-5E87F4833EA5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4FABAF2C-E212-0337-97B6-F3225A8B56C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28" name="Pod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5364163" cy="3691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Zóna obsahu a vodítka	</a:t>
            </a:r>
          </a:p>
        </p:txBody>
      </p:sp>
      <p:sp>
        <p:nvSpPr>
          <p:cNvPr id="30" name="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5364162" cy="2397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pro PPTX design</a:t>
            </a:r>
          </a:p>
        </p:txBody>
      </p:sp>
    </p:spTree>
    <p:extLst>
      <p:ext uri="{BB962C8B-B14F-4D97-AF65-F5344CB8AC3E}">
        <p14:creationId xmlns:p14="http://schemas.microsoft.com/office/powerpoint/2010/main" val="1042540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3" pos="5397">
          <p15:clr>
            <a:srgbClr val="FDE53C"/>
          </p15:clr>
        </p15:guide>
        <p15:guide id="4" orient="horz" pos="845">
          <p15:clr>
            <a:srgbClr val="FBAE40"/>
          </p15:clr>
        </p15:guide>
        <p15:guide id="5" orient="horz" pos="3929">
          <p15:clr>
            <a:srgbClr val="FDE53C"/>
          </p15:clr>
        </p15:guide>
        <p15:guide id="6" pos="2948">
          <p15:clr>
            <a:srgbClr val="FBAE40"/>
          </p15:clr>
        </p15:guide>
        <p15:guide id="7" pos="2812">
          <p15:clr>
            <a:srgbClr val="FBAE40"/>
          </p15:clr>
        </p15:guide>
        <p15:guide id="8" pos="4536">
          <p15:clr>
            <a:srgbClr val="FBAE40"/>
          </p15:clr>
        </p15:guide>
        <p15:guide id="9" pos="4672">
          <p15:clr>
            <a:srgbClr val="FBAE40"/>
          </p15:clr>
        </p15:guide>
        <p15:guide id="10" pos="1224">
          <p15:clr>
            <a:srgbClr val="FBAE40"/>
          </p15:clr>
        </p15:guide>
        <p15:guide id="11" orient="horz" pos="777">
          <p15:clr>
            <a:srgbClr val="FBAE40"/>
          </p15:clr>
        </p15:guide>
        <p15:guide id="12" orient="horz" pos="2319">
          <p15:clr>
            <a:srgbClr val="FBAE40"/>
          </p15:clr>
        </p15:guide>
        <p15:guide id="13" orient="horz" pos="255">
          <p15:clr>
            <a:srgbClr val="FDE53C"/>
          </p15:clr>
        </p15:guide>
        <p15:guide id="14" pos="3742">
          <p15:clr>
            <a:srgbClr val="C35EA4"/>
          </p15:clr>
        </p15:guide>
        <p15:guide id="15" pos="4604">
          <p15:clr>
            <a:srgbClr val="C35EA4"/>
          </p15:clr>
        </p15:guide>
        <p15:guide id="16" pos="3810">
          <p15:clr>
            <a:srgbClr val="FBAE40"/>
          </p15:clr>
        </p15:guide>
        <p15:guide id="17" pos="3674">
          <p15:clr>
            <a:srgbClr val="FBAE40"/>
          </p15:clr>
        </p15:guide>
        <p15:guide id="18" pos="2018">
          <p15:clr>
            <a:srgbClr val="C35EA4"/>
          </p15:clr>
        </p15:guide>
        <p15:guide id="19" pos="2086">
          <p15:clr>
            <a:srgbClr val="FBAE40"/>
          </p15:clr>
        </p15:guide>
        <p15:guide id="20" pos="1950">
          <p15:clr>
            <a:srgbClr val="FBAE40"/>
          </p15:clr>
        </p15:guide>
        <p15:guide id="21" pos="1156">
          <p15:clr>
            <a:srgbClr val="C35EA4"/>
          </p15:clr>
        </p15:guide>
        <p15:guide id="22" pos="1088">
          <p15:clr>
            <a:srgbClr val="FBAE40"/>
          </p15:clr>
        </p15:guide>
        <p15:guide id="23" pos="363">
          <p15:clr>
            <a:srgbClr val="FDE53C"/>
          </p15:clr>
        </p15:guide>
        <p15:guide id="24" orient="horz" pos="245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tabulku">
            <a:extLst>
              <a:ext uri="{FF2B5EF4-FFF2-40B4-BE49-F238E27FC236}">
                <a16:creationId xmlns:a16="http://schemas.microsoft.com/office/drawing/2014/main" id="{D5D935D0-CE5C-78C0-DAD2-890531280D9C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576263" y="1376362"/>
            <a:ext cx="7991475" cy="486092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  <a:defRPr lang="cs-CZ" dirty="0"/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Tabulka celostránková</a:t>
            </a:r>
          </a:p>
        </p:txBody>
      </p:sp>
    </p:spTree>
    <p:extLst>
      <p:ext uri="{BB962C8B-B14F-4D97-AF65-F5344CB8AC3E}">
        <p14:creationId xmlns:p14="http://schemas.microsoft.com/office/powerpoint/2010/main" val="2003236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4" name="Zástupný objekt grafu">
            <a:extLst>
              <a:ext uri="{FF2B5EF4-FFF2-40B4-BE49-F238E27FC236}">
                <a16:creationId xmlns:a16="http://schemas.microsoft.com/office/drawing/2014/main" id="{1979B4C0-B639-2DB0-8C3F-BD8DAD66C41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/>
            </a:lvl1pPr>
          </a:lstStyle>
          <a:p>
            <a:r>
              <a:rPr lang="cs-CZ"/>
              <a:t>Kliknutím na ikonu přidáte graf.</a:t>
            </a:r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Graf jednostránkový</a:t>
            </a:r>
          </a:p>
        </p:txBody>
      </p:sp>
    </p:spTree>
    <p:extLst>
      <p:ext uri="{BB962C8B-B14F-4D97-AF65-F5344CB8AC3E}">
        <p14:creationId xmlns:p14="http://schemas.microsoft.com/office/powerpoint/2010/main" val="31548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Zástupný obsah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7991475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sz="2100"/>
            </a:lvl1pPr>
            <a:lvl2pPr>
              <a:buClr>
                <a:schemeClr val="accent3"/>
              </a:buClr>
              <a:defRPr lang="cs-CZ" sz="1800"/>
            </a:lvl2pPr>
            <a:lvl3pPr>
              <a:buClr>
                <a:schemeClr val="accent3"/>
              </a:buClr>
              <a:defRPr lang="cs-CZ" sz="1500"/>
            </a:lvl3pPr>
            <a:lvl4pPr>
              <a:buClr>
                <a:schemeClr val="accent3"/>
              </a:buClr>
              <a:defRPr lang="cs-CZ" sz="1350"/>
            </a:lvl4pPr>
            <a:lvl5pPr>
              <a:buClr>
                <a:schemeClr val="accent3"/>
              </a:buClr>
              <a:defRPr lang="cs-CZ" sz="135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1 stránka</a:t>
            </a:r>
          </a:p>
        </p:txBody>
      </p:sp>
    </p:spTree>
    <p:extLst>
      <p:ext uri="{BB962C8B-B14F-4D97-AF65-F5344CB8AC3E}">
        <p14:creationId xmlns:p14="http://schemas.microsoft.com/office/powerpoint/2010/main" val="1403281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9" name="Zástupný obsah P">
            <a:extLst>
              <a:ext uri="{FF2B5EF4-FFF2-40B4-BE49-F238E27FC236}">
                <a16:creationId xmlns:a16="http://schemas.microsoft.com/office/drawing/2014/main" id="{D7D6BF85-009B-B387-E9F3-76A56730AC1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79951" y="1376363"/>
            <a:ext cx="3887787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/>
            </a:lvl1pPr>
            <a:lvl2pPr>
              <a:buClr>
                <a:schemeClr val="accent3"/>
              </a:buClr>
              <a:defRPr lang="cs-CZ"/>
            </a:lvl2pPr>
            <a:lvl3pPr>
              <a:buClr>
                <a:schemeClr val="accent3"/>
              </a:buClr>
              <a:defRPr lang="cs-CZ"/>
            </a:lvl3pPr>
            <a:lvl4pPr>
              <a:buClr>
                <a:schemeClr val="accent3"/>
              </a:buClr>
              <a:defRPr lang="cs-CZ"/>
            </a:lvl4pPr>
            <a:lvl5pPr>
              <a:buClr>
                <a:schemeClr val="accent3"/>
              </a:buClr>
              <a:defRPr lang="cs-CZ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L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3887787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2 sloupce</a:t>
            </a:r>
          </a:p>
        </p:txBody>
      </p:sp>
    </p:spTree>
    <p:extLst>
      <p:ext uri="{BB962C8B-B14F-4D97-AF65-F5344CB8AC3E}">
        <p14:creationId xmlns:p14="http://schemas.microsoft.com/office/powerpoint/2010/main" val="491683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0" name="Zástupný obsah P">
            <a:extLst>
              <a:ext uri="{FF2B5EF4-FFF2-40B4-BE49-F238E27FC236}">
                <a16:creationId xmlns:a16="http://schemas.microsoft.com/office/drawing/2014/main" id="{86F2F394-F7FA-E214-BA6A-8E5D938F3C1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048375" y="1377284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obsah S">
            <a:extLst>
              <a:ext uri="{FF2B5EF4-FFF2-40B4-BE49-F238E27FC236}">
                <a16:creationId xmlns:a16="http://schemas.microsoft.com/office/drawing/2014/main" id="{FAD4D5B3-B24E-316F-5D6E-FF6B6D9A743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11525" y="1392340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L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4" y="1392340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3 sloupce</a:t>
            </a:r>
          </a:p>
        </p:txBody>
      </p:sp>
    </p:spTree>
    <p:extLst>
      <p:ext uri="{BB962C8B-B14F-4D97-AF65-F5344CB8AC3E}">
        <p14:creationId xmlns:p14="http://schemas.microsoft.com/office/powerpoint/2010/main" val="1182195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sloupce grafů -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11" name="Linka">
            <a:extLst>
              <a:ext uri="{FF2B5EF4-FFF2-40B4-BE49-F238E27FC236}">
                <a16:creationId xmlns:a16="http://schemas.microsoft.com/office/drawing/2014/main" id="{BB11BC4E-02DA-DB73-F625-F56DCC8EC3FA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4BF018B-6A6B-E2ED-BD22-28C1659EC8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8" name="Zástupný text P">
            <a:extLst>
              <a:ext uri="{FF2B5EF4-FFF2-40B4-BE49-F238E27FC236}">
                <a16:creationId xmlns:a16="http://schemas.microsoft.com/office/drawing/2014/main" id="{0B7E64EA-BC57-B0BA-4B4F-F4A4D5ED35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9950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/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9" name="Zástupný text L">
            <a:extLst>
              <a:ext uri="{FF2B5EF4-FFF2-40B4-BE49-F238E27FC236}">
                <a16:creationId xmlns:a16="http://schemas.microsoft.com/office/drawing/2014/main" id="{270F81CF-AC16-978F-B417-C428D9BE9F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263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/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4" name="Zástupný objekt grafu P">
            <a:extLst>
              <a:ext uri="{FF2B5EF4-FFF2-40B4-BE49-F238E27FC236}">
                <a16:creationId xmlns:a16="http://schemas.microsoft.com/office/drawing/2014/main" id="{791239CD-1A24-187F-B25A-B0DB233BD1C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79950" y="1341438"/>
            <a:ext cx="3887788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2" name="Zástupný objekt grafu L">
            <a:extLst>
              <a:ext uri="{FF2B5EF4-FFF2-40B4-BE49-F238E27FC236}">
                <a16:creationId xmlns:a16="http://schemas.microsoft.com/office/drawing/2014/main" id="{33AECA7F-56B5-B738-D49B-8DAA9D38F273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41438"/>
            <a:ext cx="3887787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Text 2 sloupce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Porovnání grafů</a:t>
            </a:r>
          </a:p>
        </p:txBody>
      </p:sp>
    </p:spTree>
    <p:extLst>
      <p:ext uri="{BB962C8B-B14F-4D97-AF65-F5344CB8AC3E}">
        <p14:creationId xmlns:p14="http://schemas.microsoft.com/office/powerpoint/2010/main" val="3535148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C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1A92C6F8-3053-A281-5F0D-F0E7DB8AF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64F431D5-60F7-2460-8DE0-C4443E42C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5AEE-F697-459C-A803-FD4DBA443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9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80" r:id="rId17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C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1A92C6F8-3053-A281-5F0D-F0E7DB8AF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srgbClr val="404040">
                  <a:tint val="75000"/>
                </a:srgbClr>
              </a:solidFill>
            </a:endParaRPr>
          </a:p>
        </p:txBody>
      </p:sp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64F431D5-60F7-2460-8DE0-C4443E42C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5AEE-F697-459C-A803-FD4DBA443484}" type="slidenum">
              <a:rPr lang="cs-CZ" smtClean="0">
                <a:solidFill>
                  <a:srgbClr val="404040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0404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53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nadezda.kreckova@rilsa.cz" TargetMode="External"/><Relationship Id="rId2" Type="http://schemas.openxmlformats.org/officeDocument/2006/relationships/hyperlink" Target="mailto:leona.hozova@rilsa.cz" TargetMode="Externa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705191F-C97C-B14A-7592-0B71C30C8A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2A2DD8-EC52-B5FF-4D10-D94656574D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6261" y="3364767"/>
            <a:ext cx="6147266" cy="1217613"/>
          </a:xfrm>
        </p:spPr>
        <p:txBody>
          <a:bodyPr/>
          <a:lstStyle/>
          <a:p>
            <a:r>
              <a:rPr lang="cs-CZ" dirty="0"/>
              <a:t>Leona Hozová</a:t>
            </a:r>
          </a:p>
          <a:p>
            <a:r>
              <a:rPr lang="cs-CZ" dirty="0"/>
              <a:t>Naděžda Křečková Tůmová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6F8056-3170-32FD-88DA-910AA0093B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Naplňování potřeb osvojených dětí a osvojitelů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32407FE-C5AE-B5DC-AFA0-8B0C0E3B1965}"/>
              </a:ext>
            </a:extLst>
          </p:cNvPr>
          <p:cNvSpPr txBox="1"/>
          <p:nvPr/>
        </p:nvSpPr>
        <p:spPr>
          <a:xfrm>
            <a:off x="519723" y="833993"/>
            <a:ext cx="12074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16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DC0963-FD21-0C93-322D-05C2220CEEC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2</a:t>
            </a:fld>
            <a:endParaRPr lang="cs-CZ">
              <a:solidFill>
                <a:srgbClr val="636363"/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ECDE33A-CF43-1DCD-4384-AD8443D3807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cs-CZ" dirty="0">
                <a:solidFill>
                  <a:srgbClr val="636363"/>
                </a:solidFill>
              </a:rPr>
              <a:t>Fórum rodinné politiky Ostrava 2025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579AB84-D567-B47A-0834-BE59502E0D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6261" y="338265"/>
            <a:ext cx="8339139" cy="563574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rgbClr val="404040"/>
                </a:solidFill>
                <a:effectLst/>
                <a:latin typeface="Nunito Sans" panose="000005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Děti svěřené v daném roce do jednotlivých forem NRP v ČR 2018–2024</a:t>
            </a:r>
            <a:r>
              <a:rPr lang="cs-CZ" sz="2000" dirty="0">
                <a:solidFill>
                  <a:srgbClr val="404040"/>
                </a:solidFill>
                <a:effectLst/>
                <a:latin typeface="Nunito Sans" panose="000005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46DC8090-4D58-1F9C-3ED1-9E634CF03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823760"/>
              </p:ext>
            </p:extLst>
          </p:nvPr>
        </p:nvGraphicFramePr>
        <p:xfrm>
          <a:off x="675653" y="5505787"/>
          <a:ext cx="8037413" cy="62133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24012">
                  <a:extLst>
                    <a:ext uri="{9D8B030D-6E8A-4147-A177-3AD203B41FA5}">
                      <a16:colId xmlns:a16="http://schemas.microsoft.com/office/drawing/2014/main" val="3600744456"/>
                    </a:ext>
                  </a:extLst>
                </a:gridCol>
                <a:gridCol w="815872">
                  <a:extLst>
                    <a:ext uri="{9D8B030D-6E8A-4147-A177-3AD203B41FA5}">
                      <a16:colId xmlns:a16="http://schemas.microsoft.com/office/drawing/2014/main" val="1577164310"/>
                    </a:ext>
                  </a:extLst>
                </a:gridCol>
                <a:gridCol w="964545">
                  <a:extLst>
                    <a:ext uri="{9D8B030D-6E8A-4147-A177-3AD203B41FA5}">
                      <a16:colId xmlns:a16="http://schemas.microsoft.com/office/drawing/2014/main" val="1680071636"/>
                    </a:ext>
                  </a:extLst>
                </a:gridCol>
                <a:gridCol w="981773">
                  <a:extLst>
                    <a:ext uri="{9D8B030D-6E8A-4147-A177-3AD203B41FA5}">
                      <a16:colId xmlns:a16="http://schemas.microsoft.com/office/drawing/2014/main" val="3636776968"/>
                    </a:ext>
                  </a:extLst>
                </a:gridCol>
                <a:gridCol w="938373">
                  <a:extLst>
                    <a:ext uri="{9D8B030D-6E8A-4147-A177-3AD203B41FA5}">
                      <a16:colId xmlns:a16="http://schemas.microsoft.com/office/drawing/2014/main" val="2907303607"/>
                    </a:ext>
                  </a:extLst>
                </a:gridCol>
                <a:gridCol w="1064442">
                  <a:extLst>
                    <a:ext uri="{9D8B030D-6E8A-4147-A177-3AD203B41FA5}">
                      <a16:colId xmlns:a16="http://schemas.microsoft.com/office/drawing/2014/main" val="3069378226"/>
                    </a:ext>
                  </a:extLst>
                </a:gridCol>
                <a:gridCol w="953333">
                  <a:extLst>
                    <a:ext uri="{9D8B030D-6E8A-4147-A177-3AD203B41FA5}">
                      <a16:colId xmlns:a16="http://schemas.microsoft.com/office/drawing/2014/main" val="3703610601"/>
                    </a:ext>
                  </a:extLst>
                </a:gridCol>
                <a:gridCol w="1095063">
                  <a:extLst>
                    <a:ext uri="{9D8B030D-6E8A-4147-A177-3AD203B41FA5}">
                      <a16:colId xmlns:a16="http://schemas.microsoft.com/office/drawing/2014/main" val="1618632912"/>
                    </a:ext>
                  </a:extLst>
                </a:gridCol>
              </a:tblGrid>
              <a:tr h="310668">
                <a:tc>
                  <a:txBody>
                    <a:bodyPr/>
                    <a:lstStyle/>
                    <a:p>
                      <a:pPr algn="ctr"/>
                      <a:r>
                        <a:rPr lang="cs-CZ" sz="1200" b="0" i="1" dirty="0">
                          <a:solidFill>
                            <a:schemeClr val="tx1"/>
                          </a:solidFill>
                          <a:latin typeface="Nunito Sans" panose="00000500000000000000" pitchFamily="2" charset="-18"/>
                        </a:rPr>
                        <a:t>absolutní počty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solidFill>
                            <a:schemeClr val="tx1"/>
                          </a:solidFill>
                          <a:latin typeface="Nunito Sans" panose="00000500000000000000" pitchFamily="2" charset="-18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solidFill>
                            <a:schemeClr val="tx1"/>
                          </a:solidFill>
                          <a:latin typeface="Nunito Sans" panose="00000500000000000000" pitchFamily="2" charset="-18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solidFill>
                            <a:schemeClr val="tx1"/>
                          </a:solidFill>
                          <a:latin typeface="Nunito Sans" panose="00000500000000000000" pitchFamily="2" charset="-18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solidFill>
                            <a:schemeClr val="tx1"/>
                          </a:solidFill>
                          <a:latin typeface="Nunito Sans" panose="00000500000000000000" pitchFamily="2" charset="-18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solidFill>
                            <a:schemeClr val="tx1"/>
                          </a:solidFill>
                          <a:latin typeface="Nunito Sans" panose="00000500000000000000" pitchFamily="2" charset="-18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solidFill>
                            <a:schemeClr val="tx1"/>
                          </a:solidFill>
                          <a:latin typeface="Nunito Sans" panose="00000500000000000000" pitchFamily="2" charset="-18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solidFill>
                            <a:schemeClr val="tx1"/>
                          </a:solidFill>
                          <a:latin typeface="Nunito Sans" panose="00000500000000000000" pitchFamily="2" charset="-18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837831"/>
                  </a:ext>
                </a:extLst>
              </a:tr>
              <a:tr h="310668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Nunito Sans" panose="00000500000000000000" pitchFamily="2" charset="-18"/>
                        </a:rPr>
                        <a:t>Osvojené děti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Nunito Sans" panose="00000500000000000000" pitchFamily="2" charset="-18"/>
                        </a:rPr>
                        <a:t>351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Nunito Sans" panose="00000500000000000000" pitchFamily="2" charset="-18"/>
                        </a:rPr>
                        <a:t>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Nunito Sans" panose="00000500000000000000" pitchFamily="2" charset="-18"/>
                        </a:rPr>
                        <a:t>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Nunito Sans" panose="00000500000000000000" pitchFamily="2" charset="-18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Nunito Sans" panose="00000500000000000000" pitchFamily="2" charset="-18"/>
                        </a:rPr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Nunito Sans" panose="00000500000000000000" pitchFamily="2" charset="-18"/>
                        </a:rPr>
                        <a:t>395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Nunito Sans" panose="00000500000000000000" pitchFamily="2" charset="-18"/>
                        </a:rPr>
                        <a:t>294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098584"/>
                  </a:ext>
                </a:extLst>
              </a:tr>
            </a:tbl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39117E7-28DF-477D-BC91-3D31F8120A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639694"/>
              </p:ext>
            </p:extLst>
          </p:nvPr>
        </p:nvGraphicFramePr>
        <p:xfrm>
          <a:off x="576261" y="730877"/>
          <a:ext cx="8136805" cy="4545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292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4BF25B-5833-0A8C-8695-AA3719401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397BE71-D72B-0FED-0842-B0FC2FFA2C9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3</a:t>
            </a:fld>
            <a:endParaRPr lang="cs-CZ" dirty="0">
              <a:solidFill>
                <a:srgbClr val="636363"/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21BE82E-04D4-6960-A733-A11BFD61BEF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636363"/>
              </a:solidFill>
            </a:endParaRPr>
          </a:p>
          <a:p>
            <a:r>
              <a:rPr lang="cs-CZ" dirty="0">
                <a:solidFill>
                  <a:srgbClr val="636363"/>
                </a:solidFill>
              </a:rPr>
              <a:t>Fórum rodinné politiky Ostrava 2025</a:t>
            </a:r>
          </a:p>
          <a:p>
            <a:endParaRPr lang="cs-CZ" dirty="0">
              <a:solidFill>
                <a:srgbClr val="636363"/>
              </a:solidFill>
            </a:endParaRP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E5B45E6-2358-D654-FDD4-7FBABDFE2C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6261" y="136525"/>
            <a:ext cx="8381984" cy="367189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rgbClr val="404040"/>
                </a:solidFill>
                <a:effectLst/>
                <a:latin typeface="Nunito Sans" panose="000005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Evidence dětí pro zprostř</a:t>
            </a:r>
            <a:r>
              <a:rPr lang="cs-CZ" sz="2000" b="1" dirty="0">
                <a:solidFill>
                  <a:srgbClr val="404040"/>
                </a:solidFill>
                <a:latin typeface="Nunito Sans" panose="000005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edkování</a:t>
            </a:r>
            <a:r>
              <a:rPr lang="cs-CZ" sz="2000" b="1" dirty="0">
                <a:solidFill>
                  <a:srgbClr val="404040"/>
                </a:solidFill>
                <a:effectLst/>
                <a:latin typeface="Nunito Sans" panose="000005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pěstounské péče nebo osvojení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E2226A6-8B16-707E-9CF3-CD33CE733C94}"/>
              </a:ext>
            </a:extLst>
          </p:cNvPr>
          <p:cNvSpPr txBox="1"/>
          <p:nvPr/>
        </p:nvSpPr>
        <p:spPr>
          <a:xfrm>
            <a:off x="484324" y="543175"/>
            <a:ext cx="708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4"/>
                </a:solidFill>
              </a:rPr>
              <a:t>Děti </a:t>
            </a:r>
            <a:r>
              <a:rPr lang="cs-CZ" b="1" dirty="0">
                <a:solidFill>
                  <a:schemeClr val="accent4"/>
                </a:solidFill>
              </a:rPr>
              <a:t>nově zařazené v daném roce </a:t>
            </a:r>
            <a:r>
              <a:rPr lang="cs-CZ" dirty="0">
                <a:solidFill>
                  <a:schemeClr val="accent4"/>
                </a:solidFill>
              </a:rPr>
              <a:t>do evidence (absolutní počty)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4EAE49F-3E6D-A1C2-6A62-F88648139D5B}"/>
              </a:ext>
            </a:extLst>
          </p:cNvPr>
          <p:cNvSpPr txBox="1"/>
          <p:nvPr/>
        </p:nvSpPr>
        <p:spPr>
          <a:xfrm>
            <a:off x="576261" y="3507921"/>
            <a:ext cx="699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4"/>
                </a:solidFill>
              </a:rPr>
              <a:t>Děti vedené v evidenci </a:t>
            </a:r>
            <a:r>
              <a:rPr lang="cs-CZ" b="1" dirty="0">
                <a:solidFill>
                  <a:schemeClr val="accent4"/>
                </a:solidFill>
              </a:rPr>
              <a:t>k 31. 12. daného roku </a:t>
            </a:r>
            <a:r>
              <a:rPr lang="cs-CZ" dirty="0">
                <a:solidFill>
                  <a:schemeClr val="accent4"/>
                </a:solidFill>
              </a:rPr>
              <a:t>(absolutní počty)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CC8B922-C445-B60F-2344-A087094E8A44}"/>
              </a:ext>
            </a:extLst>
          </p:cNvPr>
          <p:cNvSpPr txBox="1"/>
          <p:nvPr/>
        </p:nvSpPr>
        <p:spPr>
          <a:xfrm>
            <a:off x="7722704" y="1500809"/>
            <a:ext cx="1083366" cy="1123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>
              <a:solidFill>
                <a:srgbClr val="404040"/>
              </a:solidFill>
            </a:endParaRP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5EBB0A99-4E5B-40E5-9636-5568461AAB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881346"/>
              </p:ext>
            </p:extLst>
          </p:nvPr>
        </p:nvGraphicFramePr>
        <p:xfrm>
          <a:off x="558801" y="912507"/>
          <a:ext cx="8012206" cy="2555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CE086FB3-6825-4A38-9A1B-B702B943CF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365040"/>
              </p:ext>
            </p:extLst>
          </p:nvPr>
        </p:nvGraphicFramePr>
        <p:xfrm>
          <a:off x="558801" y="3877253"/>
          <a:ext cx="7988878" cy="2479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54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E6559-F269-BFC7-B2B4-CAF296F35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81031F8-D3E5-F656-8DF5-F2F68DEC6C1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636363"/>
              </a:solidFill>
            </a:endParaRPr>
          </a:p>
          <a:p>
            <a:r>
              <a:rPr lang="cs-CZ" dirty="0">
                <a:solidFill>
                  <a:srgbClr val="636363"/>
                </a:solidFill>
              </a:rPr>
              <a:t>Fórum rodinné politiky Ostrava 2025</a:t>
            </a:r>
          </a:p>
          <a:p>
            <a:endParaRPr lang="cs-CZ" dirty="0">
              <a:solidFill>
                <a:srgbClr val="636363"/>
              </a:solidFill>
            </a:endParaRP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533357B-693A-3390-95E5-ED7B941704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6260" y="304750"/>
            <a:ext cx="8136805" cy="589941"/>
          </a:xfrm>
        </p:spPr>
        <p:txBody>
          <a:bodyPr>
            <a:normAutofit/>
          </a:bodyPr>
          <a:lstStyle/>
          <a:p>
            <a:pPr marR="179705" algn="just">
              <a:lnSpc>
                <a:spcPct val="110000"/>
              </a:lnSpc>
              <a:spcAft>
                <a:spcPts val="600"/>
              </a:spcAft>
            </a:pPr>
            <a:r>
              <a:rPr lang="cs-CZ" sz="2000" b="1" dirty="0">
                <a:solidFill>
                  <a:srgbClr val="404040"/>
                </a:solidFill>
                <a:effectLst/>
                <a:latin typeface="Nunito Sans" panose="000005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Žadatelé o zprostředkování NRP v období 2018 až 2024 </a:t>
            </a:r>
            <a:endParaRPr lang="cs-CZ" sz="2000" dirty="0">
              <a:solidFill>
                <a:srgbClr val="000000"/>
              </a:solidFill>
              <a:effectLst/>
              <a:latin typeface="Nunito Sans" panose="000005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57B6E08-7C71-DCB9-D670-4E4A0BB7433D}"/>
              </a:ext>
            </a:extLst>
          </p:cNvPr>
          <p:cNvSpPr txBox="1"/>
          <p:nvPr/>
        </p:nvSpPr>
        <p:spPr>
          <a:xfrm>
            <a:off x="506834" y="673524"/>
            <a:ext cx="6321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4"/>
                </a:solidFill>
              </a:rPr>
              <a:t>Žádosti </a:t>
            </a:r>
            <a:r>
              <a:rPr lang="cs-CZ" b="1" dirty="0">
                <a:solidFill>
                  <a:schemeClr val="accent4"/>
                </a:solidFill>
              </a:rPr>
              <a:t>nově podané ve sledovaném roce </a:t>
            </a:r>
            <a:r>
              <a:rPr lang="cs-CZ" dirty="0">
                <a:solidFill>
                  <a:schemeClr val="accent4"/>
                </a:solidFill>
              </a:rPr>
              <a:t>(absolutní počty)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A41B9F7-5739-2F44-E7D3-4CFAE4196AD3}"/>
              </a:ext>
            </a:extLst>
          </p:cNvPr>
          <p:cNvSpPr txBox="1"/>
          <p:nvPr/>
        </p:nvSpPr>
        <p:spPr>
          <a:xfrm>
            <a:off x="288235" y="3838801"/>
            <a:ext cx="8756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4"/>
                </a:solidFill>
              </a:rPr>
              <a:t>Žadatelé v evidenci žadatelů o zprostředkování NRP </a:t>
            </a:r>
            <a:r>
              <a:rPr lang="cs-CZ" b="1" dirty="0">
                <a:solidFill>
                  <a:schemeClr val="accent4"/>
                </a:solidFill>
              </a:rPr>
              <a:t>k 31. 12. daného roku </a:t>
            </a:r>
            <a:r>
              <a:rPr lang="cs-CZ" dirty="0">
                <a:solidFill>
                  <a:schemeClr val="accent4"/>
                </a:solidFill>
              </a:rPr>
              <a:t>(</a:t>
            </a:r>
            <a:r>
              <a:rPr lang="cs-CZ" dirty="0" err="1">
                <a:solidFill>
                  <a:schemeClr val="accent4"/>
                </a:solidFill>
              </a:rPr>
              <a:t>abs</a:t>
            </a:r>
            <a:r>
              <a:rPr lang="cs-CZ" dirty="0">
                <a:solidFill>
                  <a:schemeClr val="accent4"/>
                </a:solidFill>
              </a:rPr>
              <a:t>. počty)</a:t>
            </a:r>
            <a:endParaRPr lang="cs-CZ" b="1" dirty="0">
              <a:solidFill>
                <a:schemeClr val="accent4"/>
              </a:solidFill>
            </a:endParaRP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4C513FC1-3D69-4781-82F0-CE44E84C3F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92242"/>
              </p:ext>
            </p:extLst>
          </p:nvPr>
        </p:nvGraphicFramePr>
        <p:xfrm>
          <a:off x="796924" y="4208133"/>
          <a:ext cx="7550150" cy="235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EA9C62BA-09CE-4851-947C-88A518DCED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4437236"/>
              </p:ext>
            </p:extLst>
          </p:nvPr>
        </p:nvGraphicFramePr>
        <p:xfrm>
          <a:off x="442549" y="1148384"/>
          <a:ext cx="8404225" cy="2690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261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5</a:t>
            </a:fld>
            <a:r>
              <a:rPr lang="cs-CZ" dirty="0">
                <a:solidFill>
                  <a:srgbClr val="636363"/>
                </a:solidFill>
              </a:rPr>
              <a:t>*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4"/>
          </p:nvPr>
        </p:nvSpPr>
        <p:spPr>
          <a:xfrm>
            <a:off x="3028949" y="6538912"/>
            <a:ext cx="3086100" cy="365125"/>
          </a:xfrm>
        </p:spPr>
        <p:txBody>
          <a:bodyPr/>
          <a:lstStyle/>
          <a:p>
            <a:r>
              <a:rPr lang="cs-CZ" dirty="0">
                <a:solidFill>
                  <a:srgbClr val="636363"/>
                </a:solidFill>
              </a:rPr>
              <a:t>Fórum rodinné politiky Ostrava 2025</a:t>
            </a:r>
          </a:p>
          <a:p>
            <a:endParaRPr lang="cs-CZ" dirty="0">
              <a:solidFill>
                <a:srgbClr val="636363"/>
              </a:solidFill>
            </a:endParaRPr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75" y="120771"/>
            <a:ext cx="7004649" cy="6331788"/>
          </a:xfrm>
          <a:prstGeom prst="rect">
            <a:avLst/>
          </a:prstGeom>
          <a:noFill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3114E1D-97DC-66FB-423B-756A5E69C630}"/>
              </a:ext>
            </a:extLst>
          </p:cNvPr>
          <p:cNvSpPr txBox="1"/>
          <p:nvPr/>
        </p:nvSpPr>
        <p:spPr>
          <a:xfrm>
            <a:off x="0" y="120771"/>
            <a:ext cx="24217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POTŘEBY OSVOJENÝCH DĚTÍ </a:t>
            </a: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JEJICH PERSPEKTIVY</a:t>
            </a:r>
          </a:p>
        </p:txBody>
      </p:sp>
    </p:spTree>
    <p:extLst>
      <p:ext uri="{BB962C8B-B14F-4D97-AF65-F5344CB8AC3E}">
        <p14:creationId xmlns:p14="http://schemas.microsoft.com/office/powerpoint/2010/main" val="1206038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6</a:t>
            </a:fld>
            <a:r>
              <a:rPr lang="cs-CZ" dirty="0"/>
              <a:t>*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636363"/>
              </a:solidFill>
            </a:endParaRPr>
          </a:p>
          <a:p>
            <a:r>
              <a:rPr lang="cs-CZ" dirty="0">
                <a:solidFill>
                  <a:srgbClr val="636363"/>
                </a:solidFill>
              </a:rPr>
              <a:t>Fórum rodinné politiky Ostrava 2025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POTŘEBY OSVOJITELSKÝCH RODIN V POSTADOPČNÍ FÁZI</a:t>
            </a:r>
          </a:p>
        </p:txBody>
      </p:sp>
      <p:pic>
        <p:nvPicPr>
          <p:cNvPr id="7" name="Obrázek 6" descr="C:\Users\Uživatel\Desktop\RELIK_MODEL1_barv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" y="1355247"/>
            <a:ext cx="7991476" cy="48609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5171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636363"/>
              </a:solidFill>
            </a:endParaRPr>
          </a:p>
          <a:p>
            <a:r>
              <a:rPr lang="cs-CZ" dirty="0">
                <a:solidFill>
                  <a:srgbClr val="636363"/>
                </a:solidFill>
              </a:rPr>
              <a:t>Fórum rodinné politiky Ostrava 2025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>
                <a:latin typeface="Nunito Sans" panose="00000500000000000000" pitchFamily="2" charset="-18"/>
              </a:rPr>
              <a:t>Potřeba zohlednění všech aktérů – </a:t>
            </a:r>
            <a:r>
              <a:rPr lang="cs-CZ" dirty="0">
                <a:latin typeface="Nunito Sans" panose="00000500000000000000" pitchFamily="2" charset="-18"/>
              </a:rPr>
              <a:t>osvojené děti, osvojitelé, jejich vlastní děti, sourozenci osvojovaných dětí i širší rodina. </a:t>
            </a:r>
          </a:p>
          <a:p>
            <a:pPr marL="0" indent="0">
              <a:buNone/>
            </a:pPr>
            <a:endParaRPr lang="cs-CZ" b="1" dirty="0">
              <a:latin typeface="Nunito Sans" panose="00000500000000000000" pitchFamily="2" charset="-18"/>
            </a:endParaRPr>
          </a:p>
          <a:p>
            <a:r>
              <a:rPr lang="cs-CZ" dirty="0">
                <a:latin typeface="Nunito Sans" panose="00000500000000000000" pitchFamily="2" charset="-18"/>
              </a:rPr>
              <a:t>1. Komplexní podpora osvojených dětí (individuální přístup)</a:t>
            </a:r>
          </a:p>
          <a:p>
            <a:r>
              <a:rPr lang="cs-CZ" dirty="0">
                <a:latin typeface="Nunito Sans" panose="00000500000000000000" pitchFamily="2" charset="-18"/>
              </a:rPr>
              <a:t>2. Dlouhodobá postadopční péče</a:t>
            </a:r>
          </a:p>
          <a:p>
            <a:r>
              <a:rPr lang="cs-CZ" dirty="0">
                <a:latin typeface="Nunito Sans" panose="00000500000000000000" pitchFamily="2" charset="-18"/>
              </a:rPr>
              <a:t>3. Vzdělávání a příprava osvojitelů</a:t>
            </a:r>
          </a:p>
          <a:p>
            <a:r>
              <a:rPr lang="cs-CZ" dirty="0">
                <a:latin typeface="Nunito Sans" panose="00000500000000000000" pitchFamily="2" charset="-18"/>
              </a:rPr>
              <a:t>4. Revize legislativy</a:t>
            </a:r>
          </a:p>
          <a:p>
            <a:r>
              <a:rPr lang="cs-CZ" dirty="0">
                <a:latin typeface="Nunito Sans" panose="00000500000000000000" pitchFamily="2" charset="-18"/>
              </a:rPr>
              <a:t>5. Posílení role NNO při poskytování služeb osvojitelským rodinám + finance (provázení, pomoc, poradenství, psychoterapie apod.)</a:t>
            </a:r>
          </a:p>
          <a:p>
            <a:r>
              <a:rPr lang="cs-CZ" dirty="0">
                <a:latin typeface="Nunito Sans" panose="00000500000000000000" pitchFamily="2" charset="-18"/>
              </a:rPr>
              <a:t>6. Multidisciplinární spolupráce</a:t>
            </a:r>
          </a:p>
          <a:p>
            <a:r>
              <a:rPr lang="cs-CZ" dirty="0">
                <a:latin typeface="Nunito Sans" panose="00000500000000000000" pitchFamily="2" charset="-18"/>
              </a:rPr>
              <a:t>7. Budování pozitivního obrazu osvojení (NRP) ve společnosti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NÁVRHY SYSTÉMOVÝCH ZMĚN</a:t>
            </a:r>
          </a:p>
        </p:txBody>
      </p:sp>
    </p:spTree>
    <p:extLst>
      <p:ext uri="{BB962C8B-B14F-4D97-AF65-F5344CB8AC3E}">
        <p14:creationId xmlns:p14="http://schemas.microsoft.com/office/powerpoint/2010/main" val="89762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>
                <a:solidFill>
                  <a:srgbClr val="636363"/>
                </a:solidFill>
              </a:rPr>
              <a:pPr/>
              <a:t>8</a:t>
            </a:fld>
            <a:r>
              <a:rPr lang="cs-CZ" dirty="0">
                <a:solidFill>
                  <a:srgbClr val="636363"/>
                </a:solidFill>
              </a:rPr>
              <a:t>*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636363"/>
              </a:solidFill>
            </a:endParaRPr>
          </a:p>
          <a:p>
            <a:r>
              <a:rPr lang="cs-CZ" dirty="0">
                <a:solidFill>
                  <a:srgbClr val="636363"/>
                </a:solidFill>
              </a:rPr>
              <a:t>Fórum rodinné politiky Ostrava 2025</a:t>
            </a:r>
          </a:p>
          <a:p>
            <a:endParaRPr lang="cs-CZ" dirty="0">
              <a:solidFill>
                <a:srgbClr val="636363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>
          <a:xfrm>
            <a:off x="576263" y="1376364"/>
            <a:ext cx="7991475" cy="277819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dirty="0">
                <a:latin typeface="Nunito Sans" panose="00000500000000000000" pitchFamily="2" charset="-18"/>
              </a:rPr>
              <a:t>Název: </a:t>
            </a:r>
            <a:r>
              <a:rPr lang="cs-CZ" b="1" dirty="0">
                <a:latin typeface="Nunito Sans" panose="00000500000000000000" pitchFamily="2" charset="-18"/>
              </a:rPr>
              <a:t>Cesta k nové rodině: Proces osvojení v České republice</a:t>
            </a:r>
          </a:p>
          <a:p>
            <a:pPr>
              <a:spcBef>
                <a:spcPts val="1800"/>
              </a:spcBef>
            </a:pPr>
            <a:r>
              <a:rPr lang="cs-CZ" dirty="0">
                <a:latin typeface="Nunito Sans" panose="00000500000000000000" pitchFamily="2" charset="-18"/>
              </a:rPr>
              <a:t>Nakladatelství: </a:t>
            </a:r>
            <a:r>
              <a:rPr lang="cs-CZ" b="1" dirty="0" err="1">
                <a:latin typeface="Nunito Sans" panose="00000500000000000000" pitchFamily="2" charset="-18"/>
              </a:rPr>
              <a:t>Wolters</a:t>
            </a:r>
            <a:r>
              <a:rPr lang="cs-CZ" b="1" dirty="0">
                <a:latin typeface="Nunito Sans" panose="00000500000000000000" pitchFamily="2" charset="-18"/>
              </a:rPr>
              <a:t> </a:t>
            </a:r>
            <a:r>
              <a:rPr lang="cs-CZ" b="1" dirty="0" err="1">
                <a:latin typeface="Nunito Sans" panose="00000500000000000000" pitchFamily="2" charset="-18"/>
              </a:rPr>
              <a:t>Kluwer</a:t>
            </a:r>
            <a:endParaRPr lang="cs-CZ" b="1" dirty="0">
              <a:latin typeface="Nunito Sans" panose="00000500000000000000" pitchFamily="2" charset="-18"/>
            </a:endParaRPr>
          </a:p>
          <a:p>
            <a:pPr>
              <a:spcBef>
                <a:spcPts val="1800"/>
              </a:spcBef>
            </a:pPr>
            <a:r>
              <a:rPr lang="cs-CZ" dirty="0">
                <a:latin typeface="Nunito Sans" panose="00000500000000000000" pitchFamily="2" charset="-18"/>
              </a:rPr>
              <a:t>Vydání: </a:t>
            </a:r>
            <a:r>
              <a:rPr lang="cs-CZ" b="1" dirty="0">
                <a:latin typeface="Nunito Sans" panose="00000500000000000000" pitchFamily="2" charset="-18"/>
              </a:rPr>
              <a:t>září</a:t>
            </a:r>
            <a:r>
              <a:rPr lang="cs-CZ" dirty="0">
                <a:latin typeface="Nunito Sans" panose="00000500000000000000" pitchFamily="2" charset="-18"/>
              </a:rPr>
              <a:t> </a:t>
            </a:r>
            <a:r>
              <a:rPr lang="cs-CZ" b="1" dirty="0">
                <a:latin typeface="Nunito Sans" panose="00000500000000000000" pitchFamily="2" charset="-18"/>
              </a:rPr>
              <a:t>2025</a:t>
            </a:r>
          </a:p>
          <a:p>
            <a:pPr>
              <a:spcBef>
                <a:spcPts val="1800"/>
              </a:spcBef>
            </a:pPr>
            <a:r>
              <a:rPr lang="cs-CZ" dirty="0">
                <a:latin typeface="Nunito Sans" panose="00000500000000000000" pitchFamily="2" charset="-18"/>
              </a:rPr>
              <a:t>Autorky: </a:t>
            </a:r>
            <a:r>
              <a:rPr lang="cs-CZ" b="1" dirty="0">
                <a:latin typeface="Nunito Sans" panose="00000500000000000000" pitchFamily="2" charset="-18"/>
              </a:rPr>
              <a:t>Leona Hozová, Naděžda Křečková Tůmová</a:t>
            </a:r>
          </a:p>
          <a:p>
            <a:pPr>
              <a:spcBef>
                <a:spcPts val="1800"/>
              </a:spcBef>
            </a:pPr>
            <a:r>
              <a:rPr lang="cs-CZ" dirty="0">
                <a:latin typeface="Nunito Sans" panose="00000500000000000000" pitchFamily="2" charset="-18"/>
              </a:rPr>
              <a:t>Verze: </a:t>
            </a:r>
            <a:r>
              <a:rPr lang="cs-CZ" b="1" dirty="0">
                <a:latin typeface="Nunito Sans" panose="00000500000000000000" pitchFamily="2" charset="-18"/>
              </a:rPr>
              <a:t>tištěná i e-kniha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Odborná publikace</a:t>
            </a:r>
          </a:p>
        </p:txBody>
      </p:sp>
    </p:spTree>
    <p:extLst>
      <p:ext uri="{BB962C8B-B14F-4D97-AF65-F5344CB8AC3E}">
        <p14:creationId xmlns:p14="http://schemas.microsoft.com/office/powerpoint/2010/main" val="421227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2A894895-D109-4303-9390-81F3774D4D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leona.hozova@rilsa.cz</a:t>
            </a:r>
            <a:endParaRPr lang="cs-CZ" dirty="0"/>
          </a:p>
          <a:p>
            <a:r>
              <a:rPr lang="cs-CZ" dirty="0">
                <a:hlinkClick r:id="rId3"/>
              </a:rPr>
              <a:t>nadezda.kreckova@rilsa.cz</a:t>
            </a:r>
            <a:r>
              <a:rPr lang="cs-CZ" dirty="0"/>
              <a:t>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D9E9F37-E25B-458C-8C1D-7F0F9CE1B7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369181"/>
      </p:ext>
    </p:extLst>
  </p:cSld>
  <p:clrMapOvr>
    <a:masterClrMapping/>
  </p:clrMapOvr>
</p:sld>
</file>

<file path=ppt/theme/theme1.xml><?xml version="1.0" encoding="utf-8"?>
<a:theme xmlns:a="http://schemas.openxmlformats.org/drawingml/2006/main" name="1_Rilsa 4:3 Grey">
  <a:themeElements>
    <a:clrScheme name="Vlastní 1">
      <a:dk1>
        <a:srgbClr val="404040"/>
      </a:dk1>
      <a:lt1>
        <a:srgbClr val="FEFCF8"/>
      </a:lt1>
      <a:dk2>
        <a:srgbClr val="636363"/>
      </a:dk2>
      <a:lt2>
        <a:srgbClr val="E3E3E3"/>
      </a:lt2>
      <a:accent1>
        <a:srgbClr val="FAEFDA"/>
      </a:accent1>
      <a:accent2>
        <a:srgbClr val="F5DDAF"/>
      </a:accent2>
      <a:accent3>
        <a:srgbClr val="F0CA81"/>
      </a:accent3>
      <a:accent4>
        <a:srgbClr val="E5A426"/>
      </a:accent4>
      <a:accent5>
        <a:srgbClr val="C18717"/>
      </a:accent5>
      <a:accent6>
        <a:srgbClr val="8E6619"/>
      </a:accent6>
      <a:hlink>
        <a:srgbClr val="EAB52B"/>
      </a:hlink>
      <a:folHlink>
        <a:srgbClr val="636363"/>
      </a:folHlink>
    </a:clrScheme>
    <a:fontScheme name="Vlastní 1">
      <a:majorFont>
        <a:latin typeface="Nunito Sans ExtraLight"/>
        <a:ea typeface=""/>
        <a:cs typeface=""/>
      </a:majorFont>
      <a:minorFont>
        <a:latin typeface="Nunito Sans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šablona RILSA - Light-new.potx" id="{D462D8B5-7CF3-4115-9822-CF8CAA93F63E}" vid="{9962F3DE-13DF-442F-9356-0A33C3C3EC6E}"/>
    </a:ext>
  </a:extLst>
</a:theme>
</file>

<file path=ppt/theme/theme2.xml><?xml version="1.0" encoding="utf-8"?>
<a:theme xmlns:a="http://schemas.openxmlformats.org/drawingml/2006/main" name="2_Rilsa 4:3 Grey">
  <a:themeElements>
    <a:clrScheme name="Vlastní 1">
      <a:dk1>
        <a:srgbClr val="404040"/>
      </a:dk1>
      <a:lt1>
        <a:srgbClr val="FEFCF8"/>
      </a:lt1>
      <a:dk2>
        <a:srgbClr val="636363"/>
      </a:dk2>
      <a:lt2>
        <a:srgbClr val="E3E3E3"/>
      </a:lt2>
      <a:accent1>
        <a:srgbClr val="FAEFDA"/>
      </a:accent1>
      <a:accent2>
        <a:srgbClr val="F5DDAF"/>
      </a:accent2>
      <a:accent3>
        <a:srgbClr val="F0CA81"/>
      </a:accent3>
      <a:accent4>
        <a:srgbClr val="E5A426"/>
      </a:accent4>
      <a:accent5>
        <a:srgbClr val="C18717"/>
      </a:accent5>
      <a:accent6>
        <a:srgbClr val="8E6619"/>
      </a:accent6>
      <a:hlink>
        <a:srgbClr val="EAB52B"/>
      </a:hlink>
      <a:folHlink>
        <a:srgbClr val="636363"/>
      </a:folHlink>
    </a:clrScheme>
    <a:fontScheme name="Vlastní 1">
      <a:majorFont>
        <a:latin typeface="Nunito Sans ExtraLight"/>
        <a:ea typeface=""/>
        <a:cs typeface=""/>
      </a:majorFont>
      <a:minorFont>
        <a:latin typeface="Nunito Sans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šablona RILSA - Light-new.potx" id="{D462D8B5-7CF3-4115-9822-CF8CAA93F63E}" vid="{9962F3DE-13DF-442F-9356-0A33C3C3EC6E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85EDD76864F74BA10F5862FFEE031C" ma:contentTypeVersion="5" ma:contentTypeDescription="Vytvoří nový dokument" ma:contentTypeScope="" ma:versionID="6762f8aab27404877986c25d46760552">
  <xsd:schema xmlns:xsd="http://www.w3.org/2001/XMLSchema" xmlns:xs="http://www.w3.org/2001/XMLSchema" xmlns:p="http://schemas.microsoft.com/office/2006/metadata/properties" xmlns:ns3="9ce893e3-8c3b-43d2-9105-6402ac58cb4e" targetNamespace="http://schemas.microsoft.com/office/2006/metadata/properties" ma:root="true" ma:fieldsID="a87989349e08347dbd6970e4bd3af339" ns3:_="">
    <xsd:import namespace="9ce893e3-8c3b-43d2-9105-6402ac58cb4e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e893e3-8c3b-43d2-9105-6402ac58cb4e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3C1F7F-0DA5-476A-A399-87A55CC4668D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9ce893e3-8c3b-43d2-9105-6402ac58cb4e"/>
  </ds:schemaRefs>
</ds:datastoreItem>
</file>

<file path=customXml/itemProps2.xml><?xml version="1.0" encoding="utf-8"?>
<ds:datastoreItem xmlns:ds="http://schemas.openxmlformats.org/officeDocument/2006/customXml" ds:itemID="{6B259150-F34B-4AA4-B1DB-491FF96E0D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e893e3-8c3b-43d2-9105-6402ac58cb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6FF68-05E3-49D2-BAE5-92930F1D1E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šablona RILSA - Light</Template>
  <TotalTime>2645</TotalTime>
  <Words>333</Words>
  <Application>Microsoft Office PowerPoint</Application>
  <PresentationFormat>Předvádění na obrazovce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</vt:lpstr>
      <vt:lpstr>Nunito Sans SemiBold</vt:lpstr>
      <vt:lpstr>Aptos</vt:lpstr>
      <vt:lpstr>Nunito Sans ExtraBold</vt:lpstr>
      <vt:lpstr>Nunito Sans</vt:lpstr>
      <vt:lpstr>Nunito Sans ExtraLight</vt:lpstr>
      <vt:lpstr>1_Rilsa 4:3 Grey</vt:lpstr>
      <vt:lpstr>2_Rilsa 4:3 Grey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Malá Věra</dc:creator>
  <cp:lastModifiedBy>Křečková Naděžda</cp:lastModifiedBy>
  <cp:revision>93</cp:revision>
  <cp:lastPrinted>2025-01-15T06:31:25Z</cp:lastPrinted>
  <dcterms:created xsi:type="dcterms:W3CDTF">2023-06-15T08:56:14Z</dcterms:created>
  <dcterms:modified xsi:type="dcterms:W3CDTF">2025-06-10T07:13:11Z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0x0101008F85EDD76864F74BA10F5862FFEE031C</vt:lpwstr>
  </property>
</Properties>
</file>