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76" r:id="rId2"/>
  </p:sldMasterIdLst>
  <p:notesMasterIdLst>
    <p:notesMasterId r:id="rId15"/>
  </p:notesMasterIdLst>
  <p:handoutMasterIdLst>
    <p:handoutMasterId r:id="rId16"/>
  </p:handoutMasterIdLst>
  <p:sldIdLst>
    <p:sldId id="257" r:id="rId3"/>
    <p:sldId id="260" r:id="rId4"/>
    <p:sldId id="264" r:id="rId5"/>
    <p:sldId id="266" r:id="rId6"/>
    <p:sldId id="265" r:id="rId7"/>
    <p:sldId id="267" r:id="rId8"/>
    <p:sldId id="268" r:id="rId9"/>
    <p:sldId id="269" r:id="rId10"/>
    <p:sldId id="270" r:id="rId11"/>
    <p:sldId id="271" r:id="rId12"/>
    <p:sldId id="273" r:id="rId13"/>
    <p:sldId id="272" r:id="rId14"/>
  </p:sldIdLst>
  <p:sldSz cx="9145588" cy="702151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7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tka Špeciánová" initials="JŠ" lastIdx="5" clrIdx="0">
    <p:extLst>
      <p:ext uri="{19B8F6BF-5375-455C-9EA6-DF929625EA0E}">
        <p15:presenceInfo xmlns:p15="http://schemas.microsoft.com/office/powerpoint/2012/main" userId="S-1-5-21-1454471165-2025429265-1177238915-57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0085C8"/>
    <a:srgbClr val="DDDDDD"/>
    <a:srgbClr val="666666"/>
    <a:srgbClr val="00B1B5"/>
    <a:srgbClr val="00B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3" autoAdjust="0"/>
    <p:restoredTop sz="94618" autoAdjust="0"/>
  </p:normalViewPr>
  <p:slideViewPr>
    <p:cSldViewPr>
      <p:cViewPr varScale="1">
        <p:scale>
          <a:sx n="79" d="100"/>
          <a:sy n="79" d="100"/>
        </p:scale>
        <p:origin x="1282" y="62"/>
      </p:cViewPr>
      <p:guideLst>
        <p:guide orient="horz" pos="221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4" d="100"/>
          <a:sy n="124" d="100"/>
        </p:scale>
        <p:origin x="4950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440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440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fld id="{544ADB51-B73C-46C6-AAFE-D5F2CAA934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431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222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85800"/>
            <a:ext cx="44672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2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cs-CZ" altLang="cs-CZ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fld id="{282CBF02-DF50-4FA2-9491-5C4B86E992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9060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 userDrawn="1"/>
        </p:nvSpPr>
        <p:spPr>
          <a:xfrm>
            <a:off x="1044402" y="6648911"/>
            <a:ext cx="70567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defTabSz="877888" rtl="0" fontAlgn="base">
              <a:spcBef>
                <a:spcPct val="20000"/>
              </a:spcBef>
              <a:spcAft>
                <a:spcPct val="0"/>
              </a:spcAft>
            </a:pPr>
            <a:r>
              <a:rPr lang="cs-CZ" altLang="en-US" sz="1000" b="1" baseline="0" noProof="0" dirty="0">
                <a:solidFill>
                  <a:srgbClr val="191919"/>
                </a:solidFill>
                <a:latin typeface="Myriad Pro" pitchFamily="34" charset="0"/>
                <a:ea typeface="+mn-ea"/>
                <a:cs typeface="+mn-cs"/>
              </a:rPr>
              <a:t>RILSA, Dělnická 213/12, 170 00  Praha 7, tel.: +420 211 152 711, www.rilsa.cz</a:t>
            </a:r>
            <a:endParaRPr lang="cs-CZ" sz="1000" b="1" baseline="0" dirty="0">
              <a:solidFill>
                <a:srgbClr val="191919"/>
              </a:solidFill>
              <a:latin typeface="Myriad Pro" pitchFamily="34" charset="0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F65180-DC4E-4327-9D5D-3B764AE2AA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03" y="-17636"/>
            <a:ext cx="2660552" cy="1188000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9060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7663" y="976313"/>
            <a:ext cx="2124075" cy="50546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23850" y="976313"/>
            <a:ext cx="6221413" cy="50546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90544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BFE9E-6806-43F1-A6F0-A0357715C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199" y="1149123"/>
            <a:ext cx="6859191" cy="2444527"/>
          </a:xfrm>
        </p:spPr>
        <p:txBody>
          <a:bodyPr anchor="b"/>
          <a:lstStyle>
            <a:lvl1pPr algn="ctr">
              <a:defRPr sz="450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B1393E-53F3-4687-BB3C-121E4B641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199" y="3687920"/>
            <a:ext cx="6859191" cy="16952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46" indent="0" algn="ctr">
              <a:buNone/>
              <a:defRPr sz="1500"/>
            </a:lvl2pPr>
            <a:lvl3pPr marL="685891" indent="0" algn="ctr">
              <a:buNone/>
              <a:defRPr sz="1350"/>
            </a:lvl3pPr>
            <a:lvl4pPr marL="1028837" indent="0" algn="ctr">
              <a:buNone/>
              <a:defRPr sz="1200"/>
            </a:lvl4pPr>
            <a:lvl5pPr marL="1371783" indent="0" algn="ctr">
              <a:buNone/>
              <a:defRPr sz="1200"/>
            </a:lvl5pPr>
            <a:lvl6pPr marL="1714729" indent="0" algn="ctr">
              <a:buNone/>
              <a:defRPr sz="1200"/>
            </a:lvl6pPr>
            <a:lvl7pPr marL="2057674" indent="0" algn="ctr">
              <a:buNone/>
              <a:defRPr sz="1200"/>
            </a:lvl7pPr>
            <a:lvl8pPr marL="2400620" indent="0" algn="ctr">
              <a:buNone/>
              <a:defRPr sz="1200"/>
            </a:lvl8pPr>
            <a:lvl9pPr marL="2743566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B5C4B3-9C22-4A0E-9545-17397BA1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75C426-44C2-465B-A972-FF2439F21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9FE13A-6CE2-4E22-817B-016507B77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15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D1BE5-8F19-4FB3-98BB-0F6B311C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D61BA0-838A-4E15-9970-98541BC41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EEDA09-09C0-4FE4-B22F-18C446E62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DDA62F-9DCF-42C9-B810-5B1F51F3D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E43FE-D2DA-41E7-9E91-4CA028AB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80566CC-A980-41A1-8617-16CA5E57B0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03" y="-17636"/>
            <a:ext cx="2660552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467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09EFC-4924-440D-857A-2351C0C19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96" y="1750503"/>
            <a:ext cx="7888070" cy="2920754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85D64B-6F67-4A5E-9F20-3FF006E93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996" y="4698889"/>
            <a:ext cx="7888070" cy="153595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8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7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6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25BCC0-E583-4953-9C7B-B804E905B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EC800-70CB-4F4D-A503-7BF3AB63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FFE552-59B6-4D1B-B257-A2092B21D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336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F63E9-5DEC-45EE-A2EC-F3BBE97B1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B27BD1-988B-4763-A696-2E90BA47C2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759" y="1869153"/>
            <a:ext cx="3886875" cy="445508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D8BA15E-5C21-4D23-A864-A65484A67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954" y="1869153"/>
            <a:ext cx="3886875" cy="445508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0438D3-CE8E-43CE-B3AB-78E003206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55E0A0-812E-4CA2-9551-87E3CCE29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503AF8-E251-481C-BBAB-3C92158F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515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A0CAE7-0AFE-410A-AE4D-EF6CE0630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50" y="373831"/>
            <a:ext cx="7888070" cy="135716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6361D6-92C6-4429-ACA7-671339756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951" y="1721247"/>
            <a:ext cx="3869012" cy="8435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35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50892EF-AB80-4E82-A3AB-3A731FD85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951" y="2564803"/>
            <a:ext cx="3869012" cy="37724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CA54F7D-2A41-4417-B481-EF73882AF8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954" y="1721247"/>
            <a:ext cx="3888066" cy="8435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35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B71EC61-E1F8-43E3-B5A7-1E129DB2A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954" y="2564803"/>
            <a:ext cx="3888066" cy="37724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1B0C35E-42B5-4294-9F06-A415F602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B8C446-171E-4BF1-9D5E-1F630F152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A63779-25EF-4B03-AD2B-04F79470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526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14196-D58D-45ED-9430-4053EC11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951ECE2-91A2-4997-AF39-A6EE01B29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7A2ED94-CBEB-419B-9DD0-6625C13DF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EE9B61-9DD3-4BCC-9B44-8B4E88A2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457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5C8AAA-9753-43BC-B1A6-F2C8225BF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1030AFC-92A6-4870-936B-4DD3066FA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1DAA0F-332C-41AD-B525-0323FDD1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036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9E636-AAB1-4728-8D02-2EBD45997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51" y="468101"/>
            <a:ext cx="2949690" cy="163835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006986-A684-4F70-A233-9961EFB98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66" y="1010968"/>
            <a:ext cx="4629954" cy="49898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1C20393-DC1E-45D2-8B45-429D47685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951" y="2106454"/>
            <a:ext cx="2949690" cy="3902466"/>
          </a:xfrm>
        </p:spPr>
        <p:txBody>
          <a:bodyPr/>
          <a:lstStyle>
            <a:lvl1pPr marL="0" indent="0">
              <a:buNone/>
              <a:defRPr sz="1200"/>
            </a:lvl1pPr>
            <a:lvl2pPr marL="342946" indent="0">
              <a:buNone/>
              <a:defRPr sz="1050"/>
            </a:lvl2pPr>
            <a:lvl3pPr marL="685891" indent="0">
              <a:buNone/>
              <a:defRPr sz="900"/>
            </a:lvl3pPr>
            <a:lvl4pPr marL="1028837" indent="0">
              <a:buNone/>
              <a:defRPr sz="750"/>
            </a:lvl4pPr>
            <a:lvl5pPr marL="1371783" indent="0">
              <a:buNone/>
              <a:defRPr sz="750"/>
            </a:lvl5pPr>
            <a:lvl6pPr marL="1714729" indent="0">
              <a:buNone/>
              <a:defRPr sz="750"/>
            </a:lvl6pPr>
            <a:lvl7pPr marL="2057674" indent="0">
              <a:buNone/>
              <a:defRPr sz="750"/>
            </a:lvl7pPr>
            <a:lvl8pPr marL="2400620" indent="0">
              <a:buNone/>
              <a:defRPr sz="750"/>
            </a:lvl8pPr>
            <a:lvl9pPr marL="2743566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94F969-A813-43D7-875D-114739A4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EEA2BE-970F-49A3-AD26-4799FD54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3F6006-E32D-4B07-B05E-D6348AEF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43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AAD145B-E6DF-4F6C-AE3F-CF2CD06FF0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03" y="-17636"/>
            <a:ext cx="2660552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192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B5CED-6351-403E-B555-B390C517F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51" y="468101"/>
            <a:ext cx="2949690" cy="163835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99114A-9BCB-4412-81B8-4300DF2DA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8066" y="1010968"/>
            <a:ext cx="4629954" cy="4989825"/>
          </a:xfrm>
        </p:spPr>
        <p:txBody>
          <a:bodyPr/>
          <a:lstStyle>
            <a:lvl1pPr marL="0" indent="0">
              <a:buNone/>
              <a:defRPr sz="2400"/>
            </a:lvl1pPr>
            <a:lvl2pPr marL="342946" indent="0">
              <a:buNone/>
              <a:defRPr sz="2100"/>
            </a:lvl2pPr>
            <a:lvl3pPr marL="685891" indent="0">
              <a:buNone/>
              <a:defRPr sz="1800"/>
            </a:lvl3pPr>
            <a:lvl4pPr marL="1028837" indent="0">
              <a:buNone/>
              <a:defRPr sz="1500"/>
            </a:lvl4pPr>
            <a:lvl5pPr marL="1371783" indent="0">
              <a:buNone/>
              <a:defRPr sz="1500"/>
            </a:lvl5pPr>
            <a:lvl6pPr marL="1714729" indent="0">
              <a:buNone/>
              <a:defRPr sz="1500"/>
            </a:lvl6pPr>
            <a:lvl7pPr marL="2057674" indent="0">
              <a:buNone/>
              <a:defRPr sz="1500"/>
            </a:lvl7pPr>
            <a:lvl8pPr marL="2400620" indent="0">
              <a:buNone/>
              <a:defRPr sz="1500"/>
            </a:lvl8pPr>
            <a:lvl9pPr marL="2743566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30A96C1-A3EF-4FE5-B888-14398A284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951" y="2106454"/>
            <a:ext cx="2949690" cy="3902466"/>
          </a:xfrm>
        </p:spPr>
        <p:txBody>
          <a:bodyPr/>
          <a:lstStyle>
            <a:lvl1pPr marL="0" indent="0">
              <a:buNone/>
              <a:defRPr sz="1200"/>
            </a:lvl1pPr>
            <a:lvl2pPr marL="342946" indent="0">
              <a:buNone/>
              <a:defRPr sz="1050"/>
            </a:lvl2pPr>
            <a:lvl3pPr marL="685891" indent="0">
              <a:buNone/>
              <a:defRPr sz="900"/>
            </a:lvl3pPr>
            <a:lvl4pPr marL="1028837" indent="0">
              <a:buNone/>
              <a:defRPr sz="750"/>
            </a:lvl4pPr>
            <a:lvl5pPr marL="1371783" indent="0">
              <a:buNone/>
              <a:defRPr sz="750"/>
            </a:lvl5pPr>
            <a:lvl6pPr marL="1714729" indent="0">
              <a:buNone/>
              <a:defRPr sz="750"/>
            </a:lvl6pPr>
            <a:lvl7pPr marL="2057674" indent="0">
              <a:buNone/>
              <a:defRPr sz="750"/>
            </a:lvl7pPr>
            <a:lvl8pPr marL="2400620" indent="0">
              <a:buNone/>
              <a:defRPr sz="750"/>
            </a:lvl8pPr>
            <a:lvl9pPr marL="2743566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AB81CC-0F80-4CEE-8AC0-6F9FBA165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3A2068-35A2-45E2-A055-57EDA045A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2C1E06-3D41-478C-A57A-DE56730DB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10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373A5-CA59-458C-86D7-933E3511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F5CBE1-5D31-49E7-AF7E-06978C3B5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9DD653-E454-4536-A99F-A505B775A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306CE8-807C-4D29-B197-E417EBFD8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9DE464-8A0B-4A59-8207-330394515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834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AB2B4EA-F9A7-4901-9415-18A44A21A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4812" y="373830"/>
            <a:ext cx="1972017" cy="595040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CBBEA0-3C41-45DC-9F91-9F9F11BD7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759" y="373830"/>
            <a:ext cx="5801732" cy="595040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4BBB4A-08A9-4FB8-A2BA-D09CC004E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9BBAA4-12E8-4D10-8B31-B10ADE32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167E2C-54CD-45E8-944A-53BCFE829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71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 userDrawn="1"/>
        </p:nvSpPr>
        <p:spPr>
          <a:xfrm>
            <a:off x="1044402" y="6648911"/>
            <a:ext cx="70567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defTabSz="877888" rtl="0" fontAlgn="base">
              <a:spcBef>
                <a:spcPct val="20000"/>
              </a:spcBef>
              <a:spcAft>
                <a:spcPct val="0"/>
              </a:spcAft>
            </a:pPr>
            <a:r>
              <a:rPr lang="cs-CZ" altLang="en-US" sz="1000" b="1" baseline="0" noProof="0" dirty="0">
                <a:solidFill>
                  <a:srgbClr val="191919"/>
                </a:solidFill>
                <a:latin typeface="Myriad Pro" pitchFamily="34" charset="0"/>
                <a:ea typeface="+mn-ea"/>
                <a:cs typeface="+mn-cs"/>
              </a:rPr>
              <a:t>RILSA, Dělnická 213/12, 170 00  Praha 7, tel.: +420 211 152 711, www.rilsa.cz</a:t>
            </a:r>
            <a:endParaRPr lang="cs-CZ" sz="1000" b="1" baseline="0" dirty="0">
              <a:solidFill>
                <a:srgbClr val="191919"/>
              </a:solidFill>
              <a:latin typeface="Myriad Pro" pitchFamily="34" charset="0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F65180-DC4E-4327-9D5D-3B764AE2AA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03" y="-17636"/>
            <a:ext cx="2660552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0452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511675"/>
            <a:ext cx="7773987" cy="1395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76563"/>
            <a:ext cx="7773987" cy="153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9673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850" y="1854200"/>
            <a:ext cx="4171950" cy="4176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54200"/>
            <a:ext cx="4173538" cy="4176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0386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0988"/>
            <a:ext cx="8231188" cy="11699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71625"/>
            <a:ext cx="4040188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227263"/>
            <a:ext cx="4040188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613" y="1571625"/>
            <a:ext cx="4041775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613" y="2227263"/>
            <a:ext cx="4041775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6947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94312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643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3008313" cy="1190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9400"/>
            <a:ext cx="5113338" cy="5992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70025"/>
            <a:ext cx="3008313" cy="4802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0963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914900"/>
            <a:ext cx="5487987" cy="5810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27063"/>
            <a:ext cx="5487987" cy="4213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495925"/>
            <a:ext cx="5487987" cy="823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3576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76313"/>
            <a:ext cx="8497888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957" tIns="43980" rIns="87957" bIns="4398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7885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854200"/>
            <a:ext cx="8497888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73" tIns="46187" rIns="92373" bIns="461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</a:t>
            </a:r>
            <a:r>
              <a:rPr lang="en-US" altLang="en-US"/>
              <a:t> </a:t>
            </a:r>
            <a:r>
              <a:rPr lang="cs-CZ" altLang="en-US"/>
              <a:t>předlohy textu.</a:t>
            </a:r>
            <a:endParaRPr lang="en-US" altLang="en-US"/>
          </a:p>
          <a:p>
            <a:pPr lvl="1"/>
            <a:r>
              <a:rPr lang="cs-CZ" altLang="en-US"/>
              <a:t>Druhá úroveň</a:t>
            </a:r>
          </a:p>
          <a:p>
            <a:pPr lvl="1"/>
            <a:r>
              <a:rPr lang="cs-CZ" altLang="en-US"/>
              <a:t>Třetí úroveň</a:t>
            </a:r>
          </a:p>
          <a:p>
            <a:pPr lvl="1"/>
            <a:r>
              <a:rPr lang="cs-CZ" altLang="en-US"/>
              <a:t>Čtvrtá úroveň</a:t>
            </a:r>
          </a:p>
          <a:p>
            <a:pPr lvl="1"/>
            <a:r>
              <a:rPr lang="cs-CZ" altLang="en-US"/>
              <a:t>Pátá úroveň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5875338" y="1052513"/>
            <a:ext cx="226377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439738"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879475"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319213"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1758950" defTabSz="8778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216150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673350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30550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750" defTabSz="8778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2pPr>
      <a:lvl3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3pPr>
      <a:lvl4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4pPr>
      <a:lvl5pPr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5pPr>
      <a:lvl6pPr marL="457200"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6pPr>
      <a:lvl7pPr marL="914400"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7pPr>
      <a:lvl8pPr marL="1371600"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8pPr>
      <a:lvl9pPr marL="1828800" algn="l" defTabSz="877888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</a:defRPr>
      </a:lvl9pPr>
    </p:titleStyle>
    <p:bodyStyle>
      <a:lvl1pPr marL="330200" indent="-330200" algn="l" defTabSz="877888" rtl="0" fontAlgn="base">
        <a:spcBef>
          <a:spcPct val="20000"/>
        </a:spcBef>
        <a:spcAft>
          <a:spcPct val="0"/>
        </a:spcAft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714375" indent="-274638" algn="l" defTabSz="877888" rtl="0" fontAlgn="base">
        <a:spcBef>
          <a:spcPct val="20000"/>
        </a:spcBef>
        <a:spcAft>
          <a:spcPct val="0"/>
        </a:spcAft>
        <a:buSzPct val="25000"/>
        <a:buFont typeface="Arial" charset="0"/>
        <a:defRPr sz="1700" b="1">
          <a:solidFill>
            <a:schemeClr val="tx1"/>
          </a:solidFill>
          <a:latin typeface="+mn-lt"/>
        </a:defRPr>
      </a:lvl2pPr>
      <a:lvl3pPr marL="1100138" indent="-222250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3pPr>
      <a:lvl4pPr marL="1539875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4pPr>
      <a:lvl5pPr marL="19796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5pPr>
      <a:lvl6pPr marL="24368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6pPr>
      <a:lvl7pPr marL="28940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7pPr>
      <a:lvl8pPr marL="33512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8pPr>
      <a:lvl9pPr marL="3808413" indent="-220663" algn="l" defTabSz="877888" rtl="0" fontAlgn="base">
        <a:spcBef>
          <a:spcPct val="20000"/>
        </a:spcBef>
        <a:spcAft>
          <a:spcPct val="0"/>
        </a:spcAft>
        <a:defRPr sz="27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6BEDDC5-16C1-48CB-B92A-6FFAE9B2C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759" y="373831"/>
            <a:ext cx="7888070" cy="1357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FBB8898-CFE6-41CD-AE86-021D09F53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759" y="1869153"/>
            <a:ext cx="7888070" cy="4455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8CC761-4ADB-44D8-A6DC-BFB7ED078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759" y="6507903"/>
            <a:ext cx="2057757" cy="373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BAFFE-4CAF-4D99-9977-0157B783F678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9EC2B8-7BF4-4E58-B2D8-114F3EECA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9476" y="6507903"/>
            <a:ext cx="3086636" cy="373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126936-093D-4A2E-B009-5407992BF6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9072" y="6507903"/>
            <a:ext cx="2057757" cy="373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ED62-488B-446F-9CFB-DC4E7CDE0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83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685891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73" indent="-171473" algn="l" defTabSz="68589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419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64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310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256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201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147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093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039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6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91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37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83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29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74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20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66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AC47F75-DE7C-4DCE-BF1E-37A2907AE8C8}"/>
              </a:ext>
            </a:extLst>
          </p:cNvPr>
          <p:cNvSpPr txBox="1"/>
          <p:nvPr/>
        </p:nvSpPr>
        <p:spPr>
          <a:xfrm>
            <a:off x="756370" y="235862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noProof="0" dirty="0" err="1"/>
              <a:t>Flexible</a:t>
            </a:r>
            <a:r>
              <a:rPr lang="cs-CZ" noProof="0" dirty="0"/>
              <a:t> </a:t>
            </a:r>
            <a:r>
              <a:rPr lang="cs-CZ" noProof="0" dirty="0" err="1"/>
              <a:t>retirement</a:t>
            </a:r>
            <a:r>
              <a:rPr lang="cs-CZ" noProof="0" dirty="0"/>
              <a:t> </a:t>
            </a:r>
            <a:r>
              <a:rPr lang="cs-CZ" noProof="0" dirty="0" err="1"/>
              <a:t>pathways</a:t>
            </a:r>
            <a:r>
              <a:rPr lang="cs-CZ" noProof="0" dirty="0"/>
              <a:t> v Česku a evropském kontextu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8F5EEDF-0CDD-5A17-46B3-06881EE62A1B}"/>
              </a:ext>
            </a:extLst>
          </p:cNvPr>
          <p:cNvSpPr txBox="1"/>
          <p:nvPr/>
        </p:nvSpPr>
        <p:spPr>
          <a:xfrm>
            <a:off x="972394" y="4590876"/>
            <a:ext cx="6797728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noProof="0" dirty="0"/>
              <a:t>Workshop MPSV; 27. 5. 2025</a:t>
            </a:r>
          </a:p>
          <a:p>
            <a:r>
              <a:rPr lang="cs-CZ" noProof="0" dirty="0"/>
              <a:t>Robert Jahoda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E8F9E-107F-83C0-F2CC-B04C5CE81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83D6738F-6F61-1F11-CCE4-F44C0F1E38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/>
          </a:bodyPr>
          <a:lstStyle/>
          <a:p>
            <a:r>
              <a:t>Shrnutí a doporučení</a:t>
            </a:r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F600697D-8F16-EB48-0FE9-DB3083EBB5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noProof="0" dirty="0"/>
              <a:t>Flexibilita může prodloužit délku pracovní aktivity — ale není dostupná pro všechny</a:t>
            </a:r>
          </a:p>
          <a:p>
            <a:r>
              <a:rPr lang="cs-CZ" sz="2400" noProof="0" dirty="0"/>
              <a:t>Český systém nabízí více cest, míra jejich využití je však nerovnoměrná</a:t>
            </a:r>
          </a:p>
          <a:p>
            <a:r>
              <a:rPr lang="cs-CZ" sz="2400" noProof="0" dirty="0"/>
              <a:t>Klíčové bariéry: finanční gramotnost, povědomí, digitální nástroje, motivace zaměstnavatelů</a:t>
            </a:r>
          </a:p>
          <a:p>
            <a:r>
              <a:rPr lang="cs-CZ" sz="2400" noProof="0" dirty="0"/>
              <a:t>Doporučení: cílené pobídky a osvěta pro znevýhodněné skupiny</a:t>
            </a:r>
          </a:p>
        </p:txBody>
      </p:sp>
    </p:spTree>
    <p:extLst>
      <p:ext uri="{BB962C8B-B14F-4D97-AF65-F5344CB8AC3E}">
        <p14:creationId xmlns:p14="http://schemas.microsoft.com/office/powerpoint/2010/main" val="1385084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5BAF5-2475-FFBB-A267-86BB1F00D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5EAE91D0-462F-97BF-583D-D1F9D99BE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/>
          </a:bodyPr>
          <a:lstStyle/>
          <a:p>
            <a:r>
              <a:rPr lang="cs-CZ" dirty="0"/>
              <a:t>Možnosti dalšího pokračování v projektu</a:t>
            </a:r>
            <a:endParaRPr dirty="0"/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BA8A0866-86F1-E99F-5CC5-A805E95571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Nabízí se analytické</a:t>
            </a:r>
            <a:r>
              <a:rPr lang="cs-CZ" sz="2400" noProof="0"/>
              <a:t> </a:t>
            </a:r>
            <a:r>
              <a:rPr lang="cs-CZ" sz="2400" noProof="0" dirty="0"/>
              <a:t>prohloubení tématu formou dvou výstupů:</a:t>
            </a:r>
          </a:p>
          <a:p>
            <a:pPr lvl="1"/>
            <a:r>
              <a:rPr lang="cs-CZ" sz="2100" noProof="0" dirty="0" err="1"/>
              <a:t>Literature</a:t>
            </a:r>
            <a:r>
              <a:rPr lang="cs-CZ" sz="2100" noProof="0" dirty="0"/>
              <a:t> </a:t>
            </a:r>
            <a:r>
              <a:rPr lang="cs-CZ" sz="2100" noProof="0" dirty="0" err="1"/>
              <a:t>review</a:t>
            </a:r>
            <a:r>
              <a:rPr lang="cs-CZ" sz="2100" noProof="0" dirty="0"/>
              <a:t>: stručný přehled akademické literatury syntetizující cesty, které v zahraničí fungují (opatření, motivace, dopady)</a:t>
            </a:r>
            <a:endParaRPr lang="cs-CZ" sz="2400" noProof="0" dirty="0"/>
          </a:p>
          <a:p>
            <a:pPr lvl="1"/>
            <a:r>
              <a:rPr lang="cs-CZ" sz="2100" noProof="0" dirty="0"/>
              <a:t>Modelování pobídek: konkrétní příklady výhodnosti/nevýhodnosti odchodu do důchodu v různých scénářích (věk, příjem, zdraví) – možnosti konkrétních příkladů.</a:t>
            </a:r>
          </a:p>
        </p:txBody>
      </p:sp>
    </p:spTree>
    <p:extLst>
      <p:ext uri="{BB962C8B-B14F-4D97-AF65-F5344CB8AC3E}">
        <p14:creationId xmlns:p14="http://schemas.microsoft.com/office/powerpoint/2010/main" val="1687676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3BE0E-280A-F10E-4C69-0558523E23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48CDDCD0-8424-005D-13D8-E9D2002F2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/>
          </a:bodyPr>
          <a:lstStyle/>
          <a:p>
            <a:r>
              <a:rPr lang="cs-CZ" dirty="0"/>
              <a:t>Použité zdroje</a:t>
            </a:r>
            <a:endParaRPr lang="en-GB" noProof="0" dirty="0"/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A7F02ABF-7937-4F7D-023E-042E28FE8C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noProof="0"/>
              <a:t>ESPAN Synthesis report (2025): Flexible retirement pathways. </a:t>
            </a:r>
            <a:r>
              <a:rPr lang="en-GB" sz="2400" noProof="0" dirty="0"/>
              <a:t>An analysis of policies in 28 European Countries.</a:t>
            </a:r>
          </a:p>
          <a:p>
            <a:r>
              <a:rPr lang="en-GB" sz="2400" noProof="0" dirty="0"/>
              <a:t>ESPAN Country Report CZ (2025): Flexible retirement pathways. Czechia.</a:t>
            </a:r>
          </a:p>
          <a:p>
            <a:r>
              <a:rPr lang="en-GB" sz="2400" dirty="0"/>
              <a:t>Jahoda 2025. </a:t>
            </a:r>
            <a:r>
              <a:rPr lang="en-GB" sz="2400" dirty="0" err="1"/>
              <a:t>Důchodový</a:t>
            </a:r>
            <a:r>
              <a:rPr lang="en-GB" sz="2400" dirty="0"/>
              <a:t> </a:t>
            </a:r>
            <a:r>
              <a:rPr lang="en-GB" sz="2400" dirty="0" err="1"/>
              <a:t>věk</a:t>
            </a:r>
            <a:r>
              <a:rPr lang="en-GB" sz="2400" dirty="0"/>
              <a:t>, </a:t>
            </a:r>
            <a:r>
              <a:rPr lang="en-GB" sz="2400" dirty="0" err="1"/>
              <a:t>práce</a:t>
            </a:r>
            <a:r>
              <a:rPr lang="en-GB" sz="2400" dirty="0"/>
              <a:t> a </a:t>
            </a:r>
            <a:r>
              <a:rPr lang="en-GB" sz="2400" dirty="0" err="1"/>
              <a:t>možnosti</a:t>
            </a:r>
            <a:r>
              <a:rPr lang="en-GB" sz="2400" dirty="0"/>
              <a:t> flexibility. (popular expert article)</a:t>
            </a:r>
            <a:endParaRPr lang="en-GB" sz="2400" noProof="0" dirty="0"/>
          </a:p>
        </p:txBody>
      </p:sp>
    </p:spTree>
    <p:extLst>
      <p:ext uri="{BB962C8B-B14F-4D97-AF65-F5344CB8AC3E}">
        <p14:creationId xmlns:p14="http://schemas.microsoft.com/office/powerpoint/2010/main" val="286540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/>
          <a:lstStyle/>
          <a:p>
            <a:r>
              <a:t>Proč je flexibilita důležitá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noProof="0" dirty="0"/>
              <a:t>Stárnutí populace zatěžuje důchodové systémy a trh práce</a:t>
            </a:r>
          </a:p>
          <a:p>
            <a:r>
              <a:rPr lang="cs-CZ" sz="2400" noProof="0" dirty="0"/>
              <a:t>Prodloužení pracovní aktivity zvyšuje fiskální udržitelnost a přiměřenost důchodů</a:t>
            </a:r>
          </a:p>
          <a:p>
            <a:r>
              <a:rPr lang="cs-CZ" sz="2400" noProof="0" dirty="0"/>
              <a:t>Flexibilita odpovídá různorodým potřebám (zdraví, vzdělání, péče)</a:t>
            </a:r>
          </a:p>
          <a:p>
            <a:r>
              <a:rPr lang="cs-CZ" sz="2400" noProof="0" dirty="0"/>
              <a:t>Genderový rozměr: ženy často odcházejí z trhu práce dříve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1A644-5020-77EE-050A-0390167F4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D6512DFF-E8FF-5E2A-9691-6EC0E2368D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 fontScale="90000"/>
          </a:bodyPr>
          <a:lstStyle/>
          <a:p>
            <a:r>
              <a:rPr lang="cs-CZ" noProof="0"/>
              <a:t>Jak chápat flexibilitu v souvislosti s odchodem do důchodu?</a:t>
            </a:r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822A6AFB-7CA2-9947-CFC7-AE5B8DD4CA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noProof="0" dirty="0"/>
              <a:t>Politika, která je v centru pozornosti EU (souhrn politiky uveden v rámci ESPAN </a:t>
            </a:r>
            <a:r>
              <a:rPr lang="cs-CZ" noProof="0" dirty="0" err="1"/>
              <a:t>Synthetic</a:t>
            </a:r>
            <a:r>
              <a:rPr lang="cs-CZ" noProof="0" dirty="0"/>
              <a:t> Report):</a:t>
            </a:r>
          </a:p>
          <a:p>
            <a:r>
              <a:rPr lang="cs-CZ" noProof="0" dirty="0"/>
              <a:t>Odložený důchod: </a:t>
            </a:r>
            <a:r>
              <a:rPr lang="cs-CZ" dirty="0" err="1"/>
              <a:t>pr</a:t>
            </a:r>
            <a:r>
              <a:rPr lang="cs-CZ" noProof="0" dirty="0" err="1"/>
              <a:t>áce</a:t>
            </a:r>
            <a:r>
              <a:rPr lang="cs-CZ" noProof="0" dirty="0"/>
              <a:t> po dosažení důchodového věku</a:t>
            </a:r>
          </a:p>
          <a:p>
            <a:r>
              <a:rPr lang="cs-CZ" noProof="0" dirty="0"/>
              <a:t>Flexibilní důchodový věk: možnost volby v určitém věkovém rozmezí</a:t>
            </a:r>
          </a:p>
          <a:p>
            <a:r>
              <a:rPr lang="cs-CZ" noProof="0" dirty="0"/>
              <a:t>Diferencovaný věk: dřívější důchod u „dlouhých kariér“</a:t>
            </a:r>
          </a:p>
          <a:p>
            <a:r>
              <a:rPr lang="cs-CZ" noProof="0" dirty="0"/>
              <a:t>Kombinace práce a důchodu: plný / částečný / předčasný důchod při zaměstnání</a:t>
            </a:r>
          </a:p>
        </p:txBody>
      </p:sp>
    </p:spTree>
    <p:extLst>
      <p:ext uri="{BB962C8B-B14F-4D97-AF65-F5344CB8AC3E}">
        <p14:creationId xmlns:p14="http://schemas.microsoft.com/office/powerpoint/2010/main" val="97484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641BB3-30D2-7BB4-2F2B-7E7116FFF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744E23A0-4127-8ED3-D265-D4EBA91FE7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/>
          </a:bodyPr>
          <a:lstStyle/>
          <a:p>
            <a:r>
              <a:t>Typologie flexibilních možností v EU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CC25B06F-2F1B-9B8D-5866-852131A456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287779"/>
              </p:ext>
            </p:extLst>
          </p:nvPr>
        </p:nvGraphicFramePr>
        <p:xfrm>
          <a:off x="628651" y="2286620"/>
          <a:ext cx="788828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4223">
                  <a:extLst>
                    <a:ext uri="{9D8B030D-6E8A-4147-A177-3AD203B41FA5}">
                      <a16:colId xmlns:a16="http://schemas.microsoft.com/office/drawing/2014/main" val="997595905"/>
                    </a:ext>
                  </a:extLst>
                </a:gridCol>
                <a:gridCol w="3224063">
                  <a:extLst>
                    <a:ext uri="{9D8B030D-6E8A-4147-A177-3AD203B41FA5}">
                      <a16:colId xmlns:a16="http://schemas.microsoft.com/office/drawing/2014/main" val="10208700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Option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Countries where 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3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Deferred 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26 MS + NO</a:t>
                      </a:r>
                      <a:endParaRPr lang="en-GB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727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Differentiated pension 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17+ countries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843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Flexible pensionable 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FI, SE, 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956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Combine full pension &amp;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All MS, + 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507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Combine partial/early pension &amp;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Limited (AT, BE, DE, etc.)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940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99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A6A85-0648-1FFD-220E-35526B7EC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96C4F68F-1846-E097-0CAE-0AC031E05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/>
          </a:bodyPr>
          <a:lstStyle/>
          <a:p>
            <a:r>
              <a:t>Příklady dobré praxe</a:t>
            </a:r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03C0C938-122E-585D-FCAA-48D6A2CEB9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dirty="0"/>
              <a:t>Belgium: tax-free lump-sum bonus for deferred retirement (up to €35,348)</a:t>
            </a:r>
            <a:endParaRPr lang="cs-CZ" altLang="cs-CZ" sz="2400" dirty="0"/>
          </a:p>
          <a:p>
            <a:r>
              <a:rPr lang="en-US" altLang="cs-CZ" sz="2400" dirty="0"/>
              <a:t>Spain: choice between 4% yearly increase or lump-sum per deferred year</a:t>
            </a:r>
            <a:endParaRPr lang="cs-CZ" altLang="cs-CZ" sz="2400" dirty="0"/>
          </a:p>
          <a:p>
            <a:r>
              <a:rPr lang="en-US" altLang="cs-CZ" sz="2400" dirty="0"/>
              <a:t>Finland: actuarial bonus of up to 31.1% if deferred by 4 years</a:t>
            </a:r>
            <a:endParaRPr lang="cs-CZ" altLang="cs-CZ" sz="2400" dirty="0"/>
          </a:p>
          <a:p>
            <a:r>
              <a:rPr lang="en-US" altLang="cs-CZ" sz="2400" dirty="0"/>
              <a:t>Denmark: bonus for deferring National Old Age Pension</a:t>
            </a:r>
            <a:endParaRPr lang="cs-CZ" altLang="cs-CZ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307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D631F-B485-44A8-FD69-7AE0293840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7191A8E6-98A2-B058-58DC-C709A8628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/>
          </a:bodyPr>
          <a:lstStyle/>
          <a:p>
            <a:r>
              <a:rPr dirty="0" err="1"/>
              <a:t>Výzvy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lang="cs-CZ" dirty="0"/>
              <a:t>zavádění forem </a:t>
            </a:r>
            <a:r>
              <a:rPr dirty="0"/>
              <a:t>flexibility</a:t>
            </a:r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7CEB9EEB-059E-486D-67F5-D22983922D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noProof="0" dirty="0"/>
              <a:t>Nižší využití mezi manuálně pracujícími, ženami, s nižším vzděláním</a:t>
            </a:r>
          </a:p>
          <a:p>
            <a:r>
              <a:rPr lang="cs-CZ" sz="2400" noProof="0" dirty="0"/>
              <a:t>Zdravotní l</a:t>
            </a:r>
            <a:r>
              <a:rPr lang="cs-CZ" sz="2400" dirty="0"/>
              <a:t>omezení</a:t>
            </a:r>
            <a:r>
              <a:rPr lang="cs-CZ" sz="2400" noProof="0" dirty="0"/>
              <a:t> a nároky spojené s péčí o blízké</a:t>
            </a:r>
          </a:p>
          <a:p>
            <a:r>
              <a:rPr lang="cs-CZ" sz="2400" noProof="0" dirty="0"/>
              <a:t>Nerovnosti v délce dožití různých skupin</a:t>
            </a:r>
          </a:p>
          <a:p>
            <a:r>
              <a:rPr lang="cs-CZ" sz="2400" noProof="0" dirty="0"/>
              <a:t>Informační bariéry, digitální a finanční negramotnost</a:t>
            </a:r>
          </a:p>
          <a:p>
            <a:r>
              <a:rPr lang="cs-CZ" sz="2400" noProof="0" dirty="0"/>
              <a:t>Riziko prohlubování nerovností pokud přístup není schopen zohlednit vstupní nerovnosti</a:t>
            </a:r>
          </a:p>
        </p:txBody>
      </p:sp>
    </p:spTree>
    <p:extLst>
      <p:ext uri="{BB962C8B-B14F-4D97-AF65-F5344CB8AC3E}">
        <p14:creationId xmlns:p14="http://schemas.microsoft.com/office/powerpoint/2010/main" val="1824483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4D11D-E71F-1F05-AB9B-CA9AF3C8F5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6FC839D2-DDF7-F1A1-4FD9-6B3E56A46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/>
          </a:bodyPr>
          <a:lstStyle/>
          <a:p>
            <a:r>
              <a:t>Česká republika – klíčové nástroje</a:t>
            </a:r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07427AC3-580F-163F-C49B-3A6BFE7ED3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noProof="0" dirty="0"/>
              <a:t>Odložený důchod: +1,5 % výpočtového základu za každých 90 dní (max. 6 % ročně)</a:t>
            </a:r>
          </a:p>
          <a:p>
            <a:r>
              <a:rPr lang="cs-CZ" sz="2400" noProof="0" dirty="0"/>
              <a:t>Kombinace důchodu a práce: bez omezení po dosažení důchodového věku</a:t>
            </a:r>
          </a:p>
          <a:p>
            <a:r>
              <a:rPr lang="cs-CZ" sz="2400" noProof="0" dirty="0"/>
              <a:t>Částečný důchod: po dosažení důchodového věku (50 % plného důchodu)</a:t>
            </a:r>
          </a:p>
          <a:p>
            <a:r>
              <a:rPr lang="cs-CZ" sz="2400" noProof="0" dirty="0"/>
              <a:t>Předčasný důchod: max. 3 roky předem, krácení ~1,5 % VZ  za každých započatých 90 dní</a:t>
            </a:r>
          </a:p>
          <a:p>
            <a:r>
              <a:rPr lang="cs-CZ" sz="2400" noProof="0" dirty="0"/>
              <a:t>Předdůchod (z 3. pilíře): min. 2 roky, min. 30 % průměrné mzdy měsíčně</a:t>
            </a:r>
          </a:p>
          <a:p>
            <a:r>
              <a:rPr lang="cs-CZ" sz="2400" noProof="0" dirty="0"/>
              <a:t>Daňové pobídky pro zaměstnance i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434258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F5349-B6AD-08DE-FC5A-AC8961577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8031EAD7-ACE7-ECBC-439F-5A37C67C6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 fontScale="90000"/>
          </a:bodyPr>
          <a:lstStyle/>
          <a:p>
            <a:r>
              <a:rPr lang="cs-CZ" noProof="0"/>
              <a:t>CS: Kdy se vyplatí odejít do předčasného důchodu?</a:t>
            </a:r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4278AF9A-F15D-CC5C-6610-DA0FBFAED1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noProof="0" dirty="0"/>
              <a:t>Výhodnost odchodu do předčasného důchodu záleží na:</a:t>
            </a:r>
          </a:p>
          <a:p>
            <a:pPr lvl="1"/>
            <a:r>
              <a:rPr lang="cs-CZ" sz="2100" noProof="0" dirty="0"/>
              <a:t>očekávané délce života</a:t>
            </a:r>
          </a:p>
          <a:p>
            <a:pPr lvl="1"/>
            <a:r>
              <a:rPr lang="cs-CZ" sz="2100" noProof="0" dirty="0"/>
              <a:t>výši měsíčního důchodu (a diferenci při různých formách)</a:t>
            </a:r>
          </a:p>
          <a:p>
            <a:pPr lvl="1"/>
            <a:r>
              <a:rPr lang="cs-CZ" sz="2100" noProof="0" dirty="0"/>
              <a:t>potřebách příjmu vs. aspekt zdraví a volného času jedince</a:t>
            </a:r>
          </a:p>
          <a:p>
            <a:r>
              <a:rPr lang="cs-CZ" sz="2400" noProof="0" dirty="0"/>
              <a:t>Reforma 2023: přísnější pravidla výměry a indexace, kratší období (max. 3 roky), (zákaz výdělečné činnosti)</a:t>
            </a:r>
          </a:p>
          <a:p>
            <a:endParaRPr lang="cs-CZ" sz="2400" noProof="0" dirty="0"/>
          </a:p>
          <a:p>
            <a:r>
              <a:rPr lang="cs-CZ" sz="2400" noProof="0" dirty="0"/>
              <a:t>Příklad 1: odchod o 2 roky dříve = ztráta &gt; 3 000 Kč/měsíčně, celkem &gt; 1 mil. Kč za 20 let</a:t>
            </a:r>
          </a:p>
          <a:p>
            <a:r>
              <a:rPr lang="cs-CZ" sz="2400" noProof="0" dirty="0"/>
              <a:t>Příklad 2: rozdíly dle výše osobního vyměřovacího základu</a:t>
            </a:r>
          </a:p>
        </p:txBody>
      </p:sp>
    </p:spTree>
    <p:extLst>
      <p:ext uri="{BB962C8B-B14F-4D97-AF65-F5344CB8AC3E}">
        <p14:creationId xmlns:p14="http://schemas.microsoft.com/office/powerpoint/2010/main" val="2947706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8EB2D-3FF7-C606-8C10-9B081B762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6F9384E5-B9AF-20EB-384F-4F8ABDD2BD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759" y="990475"/>
            <a:ext cx="7888070" cy="740523"/>
          </a:xfrm>
        </p:spPr>
        <p:txBody>
          <a:bodyPr>
            <a:normAutofit/>
          </a:bodyPr>
          <a:lstStyle/>
          <a:p>
            <a:r>
              <a:t>Předdůchod vs. předčasný důchod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00BF2C8-F872-A854-57A2-2615DC5C62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434008"/>
              </p:ext>
            </p:extLst>
          </p:nvPr>
        </p:nvGraphicFramePr>
        <p:xfrm>
          <a:off x="628542" y="2358628"/>
          <a:ext cx="7888287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7960">
                  <a:extLst>
                    <a:ext uri="{9D8B030D-6E8A-4147-A177-3AD203B41FA5}">
                      <a16:colId xmlns:a16="http://schemas.microsoft.com/office/drawing/2014/main" val="30783772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3380002266"/>
                    </a:ext>
                  </a:extLst>
                </a:gridCol>
                <a:gridCol w="2936031">
                  <a:extLst>
                    <a:ext uri="{9D8B030D-6E8A-4147-A177-3AD203B41FA5}">
                      <a16:colId xmlns:a16="http://schemas.microsoft.com/office/drawing/2014/main" val="26146179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noProof="0" dirty="0"/>
                        <a:t>Vlastnost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noProof="0" dirty="0"/>
                        <a:t>Předčasný důchod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noProof="0" dirty="0"/>
                        <a:t>Předdůchod (+ násl. důchod)</a:t>
                      </a:r>
                      <a:endParaRPr lang="en-GB" sz="18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845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noProof="0" dirty="0"/>
                        <a:t>Zdroj příjmu?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Public pension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Private savings (</a:t>
                      </a:r>
                      <a:r>
                        <a:rPr lang="cs-CZ" sz="1800" noProof="0" dirty="0"/>
                        <a:t>SPS</a:t>
                      </a:r>
                      <a:r>
                        <a:rPr lang="en-GB" sz="1800" noProof="0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9041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noProof="0" dirty="0"/>
                        <a:t>Trvalá redukce důchodu?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Yes (penalty per 90 days)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177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noProof="0" dirty="0"/>
                        <a:t>Možnost ekonomické aktivity?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No</a:t>
                      </a:r>
                      <a:r>
                        <a:rPr lang="cs-CZ" sz="1800" noProof="0" dirty="0"/>
                        <a:t> (</a:t>
                      </a:r>
                      <a:r>
                        <a:rPr lang="cs-CZ" sz="1800" noProof="0" dirty="0" err="1"/>
                        <a:t>restricted</a:t>
                      </a:r>
                      <a:r>
                        <a:rPr lang="cs-CZ" sz="1800" noProof="0" dirty="0"/>
                        <a:t>)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746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noProof="0" dirty="0"/>
                        <a:t>Podmínky?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40 years insured, age gap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Min. 2 years, min. 30% </a:t>
                      </a:r>
                      <a:r>
                        <a:rPr lang="cs-CZ" sz="1800" noProof="0" dirty="0"/>
                        <a:t>AW</a:t>
                      </a:r>
                      <a:endParaRPr lang="en-GB" sz="18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638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noProof="0" dirty="0"/>
                        <a:t>Míra využití?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High (till 2023)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noProof="0" dirty="0"/>
                        <a:t>Low (under 3%)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2664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1315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1">
  <a:themeElements>
    <a:clrScheme name="Prezentace1 15">
      <a:dk1>
        <a:srgbClr val="004870"/>
      </a:dk1>
      <a:lt1>
        <a:srgbClr val="FFFFFF"/>
      </a:lt1>
      <a:dk2>
        <a:srgbClr val="004870"/>
      </a:dk2>
      <a:lt2>
        <a:srgbClr val="808080"/>
      </a:lt2>
      <a:accent1>
        <a:srgbClr val="3B658A"/>
      </a:accent1>
      <a:accent2>
        <a:srgbClr val="EE3224"/>
      </a:accent2>
      <a:accent3>
        <a:srgbClr val="FFFFFF"/>
      </a:accent3>
      <a:accent4>
        <a:srgbClr val="003C5F"/>
      </a:accent4>
      <a:accent5>
        <a:srgbClr val="AFB8C4"/>
      </a:accent5>
      <a:accent6>
        <a:srgbClr val="D82C20"/>
      </a:accent6>
      <a:hlink>
        <a:srgbClr val="EE3224"/>
      </a:hlink>
      <a:folHlink>
        <a:srgbClr val="EE3224"/>
      </a:folHlink>
    </a:clrScheme>
    <a:fontScheme name="Prezentac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6012" tIns="48006" rIns="96012" bIns="48006" numCol="1" anchor="t" anchorCtr="0" compatLnSpc="1">
        <a:prstTxWarp prst="textNoShape">
          <a:avLst/>
        </a:prstTxWarp>
      </a:bodyPr>
      <a:lstStyle>
        <a:defPPr marL="0" marR="0" indent="0" algn="l" defTabSz="877888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6012" tIns="48006" rIns="96012" bIns="48006" numCol="1" anchor="t" anchorCtr="0" compatLnSpc="1">
        <a:prstTxWarp prst="textNoShape">
          <a:avLst/>
        </a:prstTxWarp>
      </a:bodyPr>
      <a:lstStyle>
        <a:defPPr marL="0" marR="0" indent="0" algn="l" defTabSz="877888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1 13">
        <a:dk1>
          <a:srgbClr val="0085C8"/>
        </a:dk1>
        <a:lt1>
          <a:srgbClr val="FFFFFF"/>
        </a:lt1>
        <a:dk2>
          <a:srgbClr val="0085C8"/>
        </a:dk2>
        <a:lt2>
          <a:srgbClr val="808080"/>
        </a:lt2>
        <a:accent1>
          <a:srgbClr val="F7D92D"/>
        </a:accent1>
        <a:accent2>
          <a:srgbClr val="A2BD30"/>
        </a:accent2>
        <a:accent3>
          <a:srgbClr val="FFFFFF"/>
        </a:accent3>
        <a:accent4>
          <a:srgbClr val="0071AA"/>
        </a:accent4>
        <a:accent5>
          <a:srgbClr val="FAE9AD"/>
        </a:accent5>
        <a:accent6>
          <a:srgbClr val="92AB2A"/>
        </a:accent6>
        <a:hlink>
          <a:srgbClr val="A2BD30"/>
        </a:hlink>
        <a:folHlink>
          <a:srgbClr val="A2BD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7D92D"/>
        </a:accent1>
        <a:accent2>
          <a:srgbClr val="A2BD30"/>
        </a:accent2>
        <a:accent3>
          <a:srgbClr val="FFFFFF"/>
        </a:accent3>
        <a:accent4>
          <a:srgbClr val="DADADA"/>
        </a:accent4>
        <a:accent5>
          <a:srgbClr val="FAE9AD"/>
        </a:accent5>
        <a:accent6>
          <a:srgbClr val="92AB2A"/>
        </a:accent6>
        <a:hlink>
          <a:srgbClr val="A2BD30"/>
        </a:hlink>
        <a:folHlink>
          <a:srgbClr val="A2BD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1 15">
        <a:dk1>
          <a:srgbClr val="004870"/>
        </a:dk1>
        <a:lt1>
          <a:srgbClr val="FFFFFF"/>
        </a:lt1>
        <a:dk2>
          <a:srgbClr val="004870"/>
        </a:dk2>
        <a:lt2>
          <a:srgbClr val="808080"/>
        </a:lt2>
        <a:accent1>
          <a:srgbClr val="3B658A"/>
        </a:accent1>
        <a:accent2>
          <a:srgbClr val="EE3224"/>
        </a:accent2>
        <a:accent3>
          <a:srgbClr val="FFFFFF"/>
        </a:accent3>
        <a:accent4>
          <a:srgbClr val="003C5F"/>
        </a:accent4>
        <a:accent5>
          <a:srgbClr val="AFB8C4"/>
        </a:accent5>
        <a:accent6>
          <a:srgbClr val="D82C20"/>
        </a:accent6>
        <a:hlink>
          <a:srgbClr val="EE3224"/>
        </a:hlink>
        <a:folHlink>
          <a:srgbClr val="EE32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712</Words>
  <Application>Microsoft Office PowerPoint</Application>
  <PresentationFormat>Vlastní</PresentationFormat>
  <Paragraphs>86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Myriad Pro</vt:lpstr>
      <vt:lpstr>Prezentace1</vt:lpstr>
      <vt:lpstr>Motiv Office</vt:lpstr>
      <vt:lpstr>Prezentace aplikace PowerPoint</vt:lpstr>
      <vt:lpstr>Proč je flexibilita důležitá</vt:lpstr>
      <vt:lpstr>Jak chápat flexibilitu v souvislosti s odchodem do důchodu?</vt:lpstr>
      <vt:lpstr>Typologie flexibilních možností v EU</vt:lpstr>
      <vt:lpstr>Příklady dobré praxe</vt:lpstr>
      <vt:lpstr>Výzvy při zavádění forem flexibility</vt:lpstr>
      <vt:lpstr>Česká republika – klíčové nástroje</vt:lpstr>
      <vt:lpstr>CS: Kdy se vyplatí odejít do předčasného důchodu?</vt:lpstr>
      <vt:lpstr>Předdůchod vs. předčasný důchod</vt:lpstr>
      <vt:lpstr>Shrnutí a doporučení</vt:lpstr>
      <vt:lpstr>Možnosti dalšího pokračování v projektu</vt:lpstr>
      <vt:lpstr>Použité zdroje</vt:lpstr>
    </vt:vector>
  </TitlesOfParts>
  <Company>VÚPSV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vera.mala</dc:creator>
  <cp:lastModifiedBy>Tomáš Sirovátka</cp:lastModifiedBy>
  <cp:revision>56</cp:revision>
  <dcterms:created xsi:type="dcterms:W3CDTF">2009-03-27T11:11:00Z</dcterms:created>
  <dcterms:modified xsi:type="dcterms:W3CDTF">2025-05-26T13:40:27Z</dcterms:modified>
</cp:coreProperties>
</file>