
<file path=[Content_Types].xml><?xml version="1.0" encoding="utf-8"?>
<Types xmlns="http://schemas.openxmlformats.org/package/2006/content-types">
  <Default Extension="bin" ContentType="application/vnd.openxmlformats-officedocument.oleObject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2" r:id="rId1"/>
  </p:sldMasterIdLst>
  <p:sldIdLst>
    <p:sldId id="300" r:id="rId2"/>
    <p:sldId id="301" r:id="rId3"/>
    <p:sldId id="303" r:id="rId4"/>
    <p:sldId id="314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7" r:id="rId16"/>
    <p:sldId id="315" r:id="rId17"/>
    <p:sldId id="316" r:id="rId18"/>
    <p:sldId id="318" r:id="rId19"/>
    <p:sldId id="302" r:id="rId20"/>
  </p:sldIdLst>
  <p:sldSz cx="9144000" cy="6858000" type="screen4x3"/>
  <p:notesSz cx="6858000" cy="9144000"/>
  <p:embeddedFontLst>
    <p:embeddedFont>
      <p:font typeface="Nunito Sans" panose="00000500000000000000" pitchFamily="2" charset="-18"/>
      <p:regular r:id="rId21"/>
      <p:bold r:id="rId22"/>
      <p:italic r:id="rId23"/>
      <p:boldItalic r:id="rId24"/>
    </p:embeddedFont>
    <p:embeddedFont>
      <p:font typeface="Nunito Sans ExtraBold" pitchFamily="2" charset="-18"/>
      <p:bold r:id="rId25"/>
      <p:boldItalic r:id="rId26"/>
    </p:embeddedFont>
    <p:embeddedFont>
      <p:font typeface="Nunito Sans ExtraLight" panose="00000300000000000000" pitchFamily="2" charset="-18"/>
      <p:regular r:id="rId27"/>
      <p:italic r:id="rId28"/>
    </p:embeddedFont>
    <p:embeddedFont>
      <p:font typeface="Nunito Sans Light" panose="00000400000000000000" pitchFamily="2" charset="-18"/>
      <p:regular r:id="rId29"/>
      <p:italic r:id="rId30"/>
    </p:embeddedFont>
    <p:embeddedFont>
      <p:font typeface="Nunito Sans SemiBold" panose="00000700000000000000" pitchFamily="2" charset="-18"/>
      <p:bold r:id="rId31"/>
      <p:boldItalic r:id="rId32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CEC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2DE63D5-997A-4646-A377-4702673A728D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Světlý sty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6723" autoAdjust="0"/>
  </p:normalViewPr>
  <p:slideViewPr>
    <p:cSldViewPr snapToGrid="0" showGuides="1">
      <p:cViewPr varScale="1">
        <p:scale>
          <a:sx n="159" d="100"/>
          <a:sy n="159" d="100"/>
        </p:scale>
        <p:origin x="1830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font" Target="fonts/font1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font" Target="fonts/font10.fntdata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4"/>
          <c:order val="4"/>
          <c:tx>
            <c:strRef>
              <c:f>List1!$C$26</c:f>
              <c:strCache>
                <c:ptCount val="1"/>
                <c:pt idx="0">
                  <c:v>N U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List1!$D$21:$W$21</c:f>
              <c:numCache>
                <c:formatCode>0</c:formatCode>
                <c:ptCount val="20"/>
                <c:pt idx="0">
                  <c:v>14</c:v>
                </c:pt>
                <c:pt idx="1">
                  <c:v>14</c:v>
                </c:pt>
                <c:pt idx="2">
                  <c:v>15</c:v>
                </c:pt>
                <c:pt idx="3">
                  <c:v>15</c:v>
                </c:pt>
                <c:pt idx="4">
                  <c:v>16</c:v>
                </c:pt>
                <c:pt idx="5">
                  <c:v>16</c:v>
                </c:pt>
                <c:pt idx="6">
                  <c:v>17</c:v>
                </c:pt>
                <c:pt idx="7">
                  <c:v>17</c:v>
                </c:pt>
                <c:pt idx="8">
                  <c:v>18</c:v>
                </c:pt>
                <c:pt idx="9">
                  <c:v>18</c:v>
                </c:pt>
                <c:pt idx="10">
                  <c:v>19</c:v>
                </c:pt>
                <c:pt idx="11">
                  <c:v>19</c:v>
                </c:pt>
                <c:pt idx="12">
                  <c:v>20</c:v>
                </c:pt>
                <c:pt idx="13">
                  <c:v>20</c:v>
                </c:pt>
                <c:pt idx="14">
                  <c:v>21</c:v>
                </c:pt>
                <c:pt idx="15">
                  <c:v>21</c:v>
                </c:pt>
                <c:pt idx="16">
                  <c:v>22</c:v>
                </c:pt>
                <c:pt idx="17">
                  <c:v>22</c:v>
                </c:pt>
                <c:pt idx="18">
                  <c:v>23</c:v>
                </c:pt>
                <c:pt idx="19">
                  <c:v>23</c:v>
                </c:pt>
              </c:numCache>
            </c:numRef>
          </c:cat>
          <c:val>
            <c:numRef>
              <c:f>List1!$D$26:$W$26</c:f>
              <c:numCache>
                <c:formatCode>General</c:formatCode>
                <c:ptCount val="20"/>
                <c:pt idx="0">
                  <c:v>537179</c:v>
                </c:pt>
                <c:pt idx="1">
                  <c:v>541914</c:v>
                </c:pt>
                <c:pt idx="2">
                  <c:v>451395</c:v>
                </c:pt>
                <c:pt idx="3">
                  <c:v>453118</c:v>
                </c:pt>
                <c:pt idx="4">
                  <c:v>384328</c:v>
                </c:pt>
                <c:pt idx="5">
                  <c:v>381373</c:v>
                </c:pt>
                <c:pt idx="6">
                  <c:v>297439</c:v>
                </c:pt>
                <c:pt idx="7">
                  <c:v>280620</c:v>
                </c:pt>
                <c:pt idx="8">
                  <c:v>223786</c:v>
                </c:pt>
                <c:pt idx="9">
                  <c:v>231534</c:v>
                </c:pt>
                <c:pt idx="10">
                  <c:v>195723</c:v>
                </c:pt>
                <c:pt idx="11">
                  <c:v>215532</c:v>
                </c:pt>
                <c:pt idx="12">
                  <c:v>269637</c:v>
                </c:pt>
                <c:pt idx="13">
                  <c:v>291977</c:v>
                </c:pt>
                <c:pt idx="14">
                  <c:v>273302</c:v>
                </c:pt>
                <c:pt idx="15">
                  <c:v>258173</c:v>
                </c:pt>
                <c:pt idx="16">
                  <c:v>231309</c:v>
                </c:pt>
                <c:pt idx="17">
                  <c:v>271803</c:v>
                </c:pt>
                <c:pt idx="18">
                  <c:v>249792</c:v>
                </c:pt>
                <c:pt idx="19">
                  <c:v>279227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60-4E1C-A268-63117EEEA5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040882576"/>
        <c:axId val="2040888816"/>
      </c:barChart>
      <c:lineChart>
        <c:grouping val="standard"/>
        <c:varyColors val="0"/>
        <c:ser>
          <c:idx val="0"/>
          <c:order val="0"/>
          <c:tx>
            <c:strRef>
              <c:f>List1!$C$22</c:f>
              <c:strCache>
                <c:ptCount val="1"/>
                <c:pt idx="0">
                  <c:v>50-54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List1!$D$21:$W$21</c:f>
              <c:numCache>
                <c:formatCode>0</c:formatCode>
                <c:ptCount val="20"/>
                <c:pt idx="0">
                  <c:v>14</c:v>
                </c:pt>
                <c:pt idx="1">
                  <c:v>14</c:v>
                </c:pt>
                <c:pt idx="2">
                  <c:v>15</c:v>
                </c:pt>
                <c:pt idx="3">
                  <c:v>15</c:v>
                </c:pt>
                <c:pt idx="4">
                  <c:v>16</c:v>
                </c:pt>
                <c:pt idx="5">
                  <c:v>16</c:v>
                </c:pt>
                <c:pt idx="6">
                  <c:v>17</c:v>
                </c:pt>
                <c:pt idx="7">
                  <c:v>17</c:v>
                </c:pt>
                <c:pt idx="8">
                  <c:v>18</c:v>
                </c:pt>
                <c:pt idx="9">
                  <c:v>18</c:v>
                </c:pt>
                <c:pt idx="10">
                  <c:v>19</c:v>
                </c:pt>
                <c:pt idx="11">
                  <c:v>19</c:v>
                </c:pt>
                <c:pt idx="12">
                  <c:v>20</c:v>
                </c:pt>
                <c:pt idx="13">
                  <c:v>20</c:v>
                </c:pt>
                <c:pt idx="14">
                  <c:v>21</c:v>
                </c:pt>
                <c:pt idx="15">
                  <c:v>21</c:v>
                </c:pt>
                <c:pt idx="16">
                  <c:v>22</c:v>
                </c:pt>
                <c:pt idx="17">
                  <c:v>22</c:v>
                </c:pt>
                <c:pt idx="18">
                  <c:v>23</c:v>
                </c:pt>
                <c:pt idx="19">
                  <c:v>23</c:v>
                </c:pt>
              </c:numCache>
            </c:numRef>
          </c:cat>
          <c:val>
            <c:numRef>
              <c:f>List1!$D$22:$W$22</c:f>
              <c:numCache>
                <c:formatCode>General</c:formatCode>
                <c:ptCount val="20"/>
                <c:pt idx="0">
                  <c:v>11.008248647099011</c:v>
                </c:pt>
                <c:pt idx="1">
                  <c:v>11.253077056507122</c:v>
                </c:pt>
                <c:pt idx="2">
                  <c:v>11.501678131126839</c:v>
                </c:pt>
                <c:pt idx="3">
                  <c:v>11.658773211393058</c:v>
                </c:pt>
                <c:pt idx="4">
                  <c:v>11.68298952977665</c:v>
                </c:pt>
                <c:pt idx="5">
                  <c:v>11.935559150752676</c:v>
                </c:pt>
                <c:pt idx="6">
                  <c:v>12.055581144369096</c:v>
                </c:pt>
                <c:pt idx="7">
                  <c:v>12.352647708645142</c:v>
                </c:pt>
                <c:pt idx="8">
                  <c:v>12.135701071559437</c:v>
                </c:pt>
                <c:pt idx="9">
                  <c:v>11.808632857377319</c:v>
                </c:pt>
                <c:pt idx="10">
                  <c:v>11.720135088875605</c:v>
                </c:pt>
                <c:pt idx="11">
                  <c:v>11.604773305124064</c:v>
                </c:pt>
                <c:pt idx="12">
                  <c:v>11.038915282398188</c:v>
                </c:pt>
                <c:pt idx="13">
                  <c:v>11.130671251502687</c:v>
                </c:pt>
                <c:pt idx="14">
                  <c:v>11.13895983198074</c:v>
                </c:pt>
                <c:pt idx="15">
                  <c:v>11.302886049277035</c:v>
                </c:pt>
                <c:pt idx="16">
                  <c:v>11.132294895572588</c:v>
                </c:pt>
                <c:pt idx="17">
                  <c:v>11.137846160638404</c:v>
                </c:pt>
                <c:pt idx="18">
                  <c:v>11.172895849346656</c:v>
                </c:pt>
                <c:pt idx="19">
                  <c:v>11.428694216533501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160-4E1C-A268-63117EEEA55B}"/>
            </c:ext>
          </c:extLst>
        </c:ser>
        <c:ser>
          <c:idx val="1"/>
          <c:order val="1"/>
          <c:tx>
            <c:strRef>
              <c:f>List1!$C$23</c:f>
              <c:strCache>
                <c:ptCount val="1"/>
                <c:pt idx="0">
                  <c:v>55-59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List1!$D$21:$W$21</c:f>
              <c:numCache>
                <c:formatCode>0</c:formatCode>
                <c:ptCount val="20"/>
                <c:pt idx="0">
                  <c:v>14</c:v>
                </c:pt>
                <c:pt idx="1">
                  <c:v>14</c:v>
                </c:pt>
                <c:pt idx="2">
                  <c:v>15</c:v>
                </c:pt>
                <c:pt idx="3">
                  <c:v>15</c:v>
                </c:pt>
                <c:pt idx="4">
                  <c:v>16</c:v>
                </c:pt>
                <c:pt idx="5">
                  <c:v>16</c:v>
                </c:pt>
                <c:pt idx="6">
                  <c:v>17</c:v>
                </c:pt>
                <c:pt idx="7">
                  <c:v>17</c:v>
                </c:pt>
                <c:pt idx="8">
                  <c:v>18</c:v>
                </c:pt>
                <c:pt idx="9">
                  <c:v>18</c:v>
                </c:pt>
                <c:pt idx="10">
                  <c:v>19</c:v>
                </c:pt>
                <c:pt idx="11">
                  <c:v>19</c:v>
                </c:pt>
                <c:pt idx="12">
                  <c:v>20</c:v>
                </c:pt>
                <c:pt idx="13">
                  <c:v>20</c:v>
                </c:pt>
                <c:pt idx="14">
                  <c:v>21</c:v>
                </c:pt>
                <c:pt idx="15">
                  <c:v>21</c:v>
                </c:pt>
                <c:pt idx="16">
                  <c:v>22</c:v>
                </c:pt>
                <c:pt idx="17">
                  <c:v>22</c:v>
                </c:pt>
                <c:pt idx="18">
                  <c:v>23</c:v>
                </c:pt>
                <c:pt idx="19">
                  <c:v>23</c:v>
                </c:pt>
              </c:numCache>
            </c:numRef>
          </c:cat>
          <c:val>
            <c:numRef>
              <c:f>List1!$D$23:$W$23</c:f>
              <c:numCache>
                <c:formatCode>General</c:formatCode>
                <c:ptCount val="20"/>
                <c:pt idx="0">
                  <c:v>13.131004748882589</c:v>
                </c:pt>
                <c:pt idx="1">
                  <c:v>13.305432227253771</c:v>
                </c:pt>
                <c:pt idx="2">
                  <c:v>13.816723712048207</c:v>
                </c:pt>
                <c:pt idx="3">
                  <c:v>13.821565243490658</c:v>
                </c:pt>
                <c:pt idx="4">
                  <c:v>14.113725775899752</c:v>
                </c:pt>
                <c:pt idx="5">
                  <c:v>14.081489775102066</c:v>
                </c:pt>
                <c:pt idx="6">
                  <c:v>14.710243108671023</c:v>
                </c:pt>
                <c:pt idx="7">
                  <c:v>14.710997077898938</c:v>
                </c:pt>
                <c:pt idx="8">
                  <c:v>14.750252473345071</c:v>
                </c:pt>
                <c:pt idx="9">
                  <c:v>14.413433880121278</c:v>
                </c:pt>
                <c:pt idx="10">
                  <c:v>14.673799195802232</c:v>
                </c:pt>
                <c:pt idx="11">
                  <c:v>14.2948610879127</c:v>
                </c:pt>
                <c:pt idx="12">
                  <c:v>13.291944354817772</c:v>
                </c:pt>
                <c:pt idx="13">
                  <c:v>13.704504121900014</c:v>
                </c:pt>
                <c:pt idx="14">
                  <c:v>14.17040490007391</c:v>
                </c:pt>
                <c:pt idx="15">
                  <c:v>14.496868378955197</c:v>
                </c:pt>
                <c:pt idx="16">
                  <c:v>14.793631030353339</c:v>
                </c:pt>
                <c:pt idx="17">
                  <c:v>13.989911811127911</c:v>
                </c:pt>
                <c:pt idx="18">
                  <c:v>14.036878683064311</c:v>
                </c:pt>
                <c:pt idx="19">
                  <c:v>13.434230930389971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160-4E1C-A268-63117EEEA55B}"/>
            </c:ext>
          </c:extLst>
        </c:ser>
        <c:ser>
          <c:idx val="2"/>
          <c:order val="2"/>
          <c:tx>
            <c:strRef>
              <c:f>List1!$C$24</c:f>
              <c:strCache>
                <c:ptCount val="1"/>
                <c:pt idx="0">
                  <c:v>60-64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List1!$D$21:$W$21</c:f>
              <c:numCache>
                <c:formatCode>0</c:formatCode>
                <c:ptCount val="20"/>
                <c:pt idx="0">
                  <c:v>14</c:v>
                </c:pt>
                <c:pt idx="1">
                  <c:v>14</c:v>
                </c:pt>
                <c:pt idx="2">
                  <c:v>15</c:v>
                </c:pt>
                <c:pt idx="3">
                  <c:v>15</c:v>
                </c:pt>
                <c:pt idx="4">
                  <c:v>16</c:v>
                </c:pt>
                <c:pt idx="5">
                  <c:v>16</c:v>
                </c:pt>
                <c:pt idx="6">
                  <c:v>17</c:v>
                </c:pt>
                <c:pt idx="7">
                  <c:v>17</c:v>
                </c:pt>
                <c:pt idx="8">
                  <c:v>18</c:v>
                </c:pt>
                <c:pt idx="9">
                  <c:v>18</c:v>
                </c:pt>
                <c:pt idx="10">
                  <c:v>19</c:v>
                </c:pt>
                <c:pt idx="11">
                  <c:v>19</c:v>
                </c:pt>
                <c:pt idx="12">
                  <c:v>20</c:v>
                </c:pt>
                <c:pt idx="13">
                  <c:v>20</c:v>
                </c:pt>
                <c:pt idx="14">
                  <c:v>21</c:v>
                </c:pt>
                <c:pt idx="15">
                  <c:v>21</c:v>
                </c:pt>
                <c:pt idx="16">
                  <c:v>22</c:v>
                </c:pt>
                <c:pt idx="17">
                  <c:v>22</c:v>
                </c:pt>
                <c:pt idx="18">
                  <c:v>23</c:v>
                </c:pt>
                <c:pt idx="19">
                  <c:v>23</c:v>
                </c:pt>
              </c:numCache>
            </c:numRef>
          </c:cat>
          <c:val>
            <c:numRef>
              <c:f>List1!$D$24:$W$24</c:f>
              <c:numCache>
                <c:formatCode>General</c:formatCode>
                <c:ptCount val="20"/>
                <c:pt idx="0">
                  <c:v>4.1101755653143552</c:v>
                </c:pt>
                <c:pt idx="1">
                  <c:v>4.4734035289732317</c:v>
                </c:pt>
                <c:pt idx="2">
                  <c:v>5.2096279311910854</c:v>
                </c:pt>
                <c:pt idx="3">
                  <c:v>5.5208577015258715</c:v>
                </c:pt>
                <c:pt idx="4">
                  <c:v>6.6706042755146644</c:v>
                </c:pt>
                <c:pt idx="5">
                  <c:v>7.0136061021624494</c:v>
                </c:pt>
                <c:pt idx="6">
                  <c:v>8.5664623670735853</c:v>
                </c:pt>
                <c:pt idx="7">
                  <c:v>8.829734160074123</c:v>
                </c:pt>
                <c:pt idx="8">
                  <c:v>10.015818683921246</c:v>
                </c:pt>
                <c:pt idx="9">
                  <c:v>9.483272435149912</c:v>
                </c:pt>
                <c:pt idx="10">
                  <c:v>10.255820726230439</c:v>
                </c:pt>
                <c:pt idx="11">
                  <c:v>9.166156301616466</c:v>
                </c:pt>
                <c:pt idx="12">
                  <c:v>8.5704113307891721</c:v>
                </c:pt>
                <c:pt idx="13">
                  <c:v>8.6592437075523065</c:v>
                </c:pt>
                <c:pt idx="14">
                  <c:v>9.8872309752581398</c:v>
                </c:pt>
                <c:pt idx="15">
                  <c:v>10.489477985691764</c:v>
                </c:pt>
                <c:pt idx="16">
                  <c:v>11.24210471706678</c:v>
                </c:pt>
                <c:pt idx="17">
                  <c:v>10.065378233499999</c:v>
                </c:pt>
                <c:pt idx="18">
                  <c:v>10.37903535741737</c:v>
                </c:pt>
                <c:pt idx="19">
                  <c:v>9.2541194082234171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160-4E1C-A268-63117EEEA55B}"/>
            </c:ext>
          </c:extLst>
        </c:ser>
        <c:ser>
          <c:idx val="3"/>
          <c:order val="3"/>
          <c:tx>
            <c:strRef>
              <c:f>List1!$C$25</c:f>
              <c:strCache>
                <c:ptCount val="1"/>
                <c:pt idx="0">
                  <c:v>65+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List1!$D$21:$W$21</c:f>
              <c:numCache>
                <c:formatCode>0</c:formatCode>
                <c:ptCount val="20"/>
                <c:pt idx="0">
                  <c:v>14</c:v>
                </c:pt>
                <c:pt idx="1">
                  <c:v>14</c:v>
                </c:pt>
                <c:pt idx="2">
                  <c:v>15</c:v>
                </c:pt>
                <c:pt idx="3">
                  <c:v>15</c:v>
                </c:pt>
                <c:pt idx="4">
                  <c:v>16</c:v>
                </c:pt>
                <c:pt idx="5">
                  <c:v>16</c:v>
                </c:pt>
                <c:pt idx="6">
                  <c:v>17</c:v>
                </c:pt>
                <c:pt idx="7">
                  <c:v>17</c:v>
                </c:pt>
                <c:pt idx="8">
                  <c:v>18</c:v>
                </c:pt>
                <c:pt idx="9">
                  <c:v>18</c:v>
                </c:pt>
                <c:pt idx="10">
                  <c:v>19</c:v>
                </c:pt>
                <c:pt idx="11">
                  <c:v>19</c:v>
                </c:pt>
                <c:pt idx="12">
                  <c:v>20</c:v>
                </c:pt>
                <c:pt idx="13">
                  <c:v>20</c:v>
                </c:pt>
                <c:pt idx="14">
                  <c:v>21</c:v>
                </c:pt>
                <c:pt idx="15">
                  <c:v>21</c:v>
                </c:pt>
                <c:pt idx="16">
                  <c:v>22</c:v>
                </c:pt>
                <c:pt idx="17">
                  <c:v>22</c:v>
                </c:pt>
                <c:pt idx="18">
                  <c:v>23</c:v>
                </c:pt>
                <c:pt idx="19">
                  <c:v>23</c:v>
                </c:pt>
              </c:numCache>
            </c:numRef>
          </c:cat>
          <c:val>
            <c:numRef>
              <c:f>List1!$D$25:$W$25</c:f>
              <c:numCache>
                <c:formatCode>General</c:formatCode>
                <c:ptCount val="20"/>
                <c:pt idx="0">
                  <c:v>0.12882111921724415</c:v>
                </c:pt>
                <c:pt idx="1">
                  <c:v>0.14005912377240667</c:v>
                </c:pt>
                <c:pt idx="2">
                  <c:v>0.19893884513563506</c:v>
                </c:pt>
                <c:pt idx="3">
                  <c:v>0.22996217320874474</c:v>
                </c:pt>
                <c:pt idx="4">
                  <c:v>0.31119252305322537</c:v>
                </c:pt>
                <c:pt idx="5">
                  <c:v>0.36106384038723244</c:v>
                </c:pt>
                <c:pt idx="6">
                  <c:v>0.49858962678061725</c:v>
                </c:pt>
                <c:pt idx="7">
                  <c:v>0.5455776494904141</c:v>
                </c:pt>
                <c:pt idx="8">
                  <c:v>0.72211845245010864</c:v>
                </c:pt>
                <c:pt idx="9">
                  <c:v>0.73596102516261119</c:v>
                </c:pt>
                <c:pt idx="10">
                  <c:v>0.88288039729617873</c:v>
                </c:pt>
                <c:pt idx="11">
                  <c:v>0.84210233283224767</c:v>
                </c:pt>
                <c:pt idx="12">
                  <c:v>0.84966084031494193</c:v>
                </c:pt>
                <c:pt idx="13">
                  <c:v>0.92575785078961703</c:v>
                </c:pt>
                <c:pt idx="14">
                  <c:v>1.139764802306606</c:v>
                </c:pt>
                <c:pt idx="15">
                  <c:v>1.2658178818079351</c:v>
                </c:pt>
                <c:pt idx="16">
                  <c:v>1.5403637558417529</c:v>
                </c:pt>
                <c:pt idx="17">
                  <c:v>1.4370702310129027</c:v>
                </c:pt>
                <c:pt idx="18">
                  <c:v>1.7030169100691777</c:v>
                </c:pt>
                <c:pt idx="19">
                  <c:v>1.5711231363729155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160-4E1C-A268-63117EEEA5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40877168"/>
        <c:axId val="2040883408"/>
      </c:lineChart>
      <c:catAx>
        <c:axId val="204087716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40883408"/>
        <c:crosses val="autoZero"/>
        <c:auto val="1"/>
        <c:lblAlgn val="ctr"/>
        <c:lblOffset val="100"/>
        <c:noMultiLvlLbl val="1"/>
      </c:catAx>
      <c:valAx>
        <c:axId val="2040883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40877168"/>
        <c:crosses val="autoZero"/>
        <c:crossBetween val="between"/>
      </c:valAx>
      <c:valAx>
        <c:axId val="204088881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40882576"/>
        <c:crosses val="max"/>
        <c:crossBetween val="between"/>
      </c:valAx>
      <c:catAx>
        <c:axId val="2040882576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2040888816"/>
        <c:crosses val="autoZero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">
            <a:extLst>
              <a:ext uri="{FF2B5EF4-FFF2-40B4-BE49-F238E27FC236}">
                <a16:creationId xmlns:a16="http://schemas.microsoft.com/office/drawing/2014/main" id="{F5844131-F511-F386-6DC5-BD027598F98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Kasiopea">
            <a:extLst>
              <a:ext uri="{FF2B5EF4-FFF2-40B4-BE49-F238E27FC236}">
                <a16:creationId xmlns:a16="http://schemas.microsoft.com/office/drawing/2014/main" id="{34D94ADA-10A6-807A-7A83-9C67CCD0B9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3360131"/>
            <a:ext cx="7200900" cy="2669441"/>
          </a:xfrm>
          <a:prstGeom prst="rect">
            <a:avLst/>
          </a:prstGeom>
        </p:spPr>
      </p:pic>
      <p:cxnSp>
        <p:nvCxnSpPr>
          <p:cNvPr id="7" name="Linka">
            <a:extLst>
              <a:ext uri="{FF2B5EF4-FFF2-40B4-BE49-F238E27FC236}">
                <a16:creationId xmlns:a16="http://schemas.microsoft.com/office/drawing/2014/main" id="{41975FDE-C590-87AA-7EC5-7D3F0FFF229B}"/>
              </a:ext>
            </a:extLst>
          </p:cNvPr>
          <p:cNvCxnSpPr>
            <a:cxnSpLocks/>
          </p:cNvCxnSpPr>
          <p:nvPr userDrawn="1"/>
        </p:nvCxnSpPr>
        <p:spPr>
          <a:xfrm>
            <a:off x="6774547" y="716990"/>
            <a:ext cx="95644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RILSA logomark horní" descr="rilsa, výzkumný ústav práce a sociálních věcí">
            <a:extLst>
              <a:ext uri="{FF2B5EF4-FFF2-40B4-BE49-F238E27FC236}">
                <a16:creationId xmlns:a16="http://schemas.microsoft.com/office/drawing/2014/main" id="{62240DB7-E33A-0583-1104-D59DBE0520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497" y="217723"/>
            <a:ext cx="983170" cy="981757"/>
          </a:xfrm>
          <a:prstGeom prst="rect">
            <a:avLst/>
          </a:prstGeom>
        </p:spPr>
      </p:pic>
      <p:sp>
        <p:nvSpPr>
          <p:cNvPr id="3" name="Jméno prezentujícího">
            <a:extLst>
              <a:ext uri="{FF2B5EF4-FFF2-40B4-BE49-F238E27FC236}">
                <a16:creationId xmlns:a16="http://schemas.microsoft.com/office/drawing/2014/main" id="{54BD8237-721F-0AE3-7042-09D173E266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263" y="2606675"/>
            <a:ext cx="6147266" cy="121761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  <a:latin typeface="Nunito Sans ExtraLight" panose="00000300000000000000" pitchFamily="2" charset="0"/>
              </a:defRPr>
            </a:lvl1pPr>
          </a:lstStyle>
          <a:p>
            <a:pPr lvl="0"/>
            <a:r>
              <a:rPr lang="cs-CZ" dirty="0"/>
              <a:t>Jméno prezentujícího</a:t>
            </a:r>
          </a:p>
        </p:txBody>
      </p:sp>
      <p:sp>
        <p:nvSpPr>
          <p:cNvPr id="28" name="Hlavní 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1" y="1203325"/>
            <a:ext cx="6732589" cy="121602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4200">
                <a:solidFill>
                  <a:schemeClr val="tx2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Hlavní nadpis </a:t>
            </a:r>
            <a:br>
              <a:rPr lang="cs-CZ" dirty="0"/>
            </a:br>
            <a:r>
              <a:rPr lang="cs-CZ" dirty="0"/>
              <a:t>prezentace</a:t>
            </a:r>
          </a:p>
        </p:txBody>
      </p:sp>
    </p:spTree>
    <p:extLst>
      <p:ext uri="{BB962C8B-B14F-4D97-AF65-F5344CB8AC3E}">
        <p14:creationId xmlns:p14="http://schemas.microsoft.com/office/powerpoint/2010/main" val="15243060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754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686">
          <p15:clr>
            <a:srgbClr val="FBAE40"/>
          </p15:clr>
        </p15:guide>
        <p15:guide id="19" orient="horz" pos="2273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09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vložený"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číslo snímku">
            <a:extLst>
              <a:ext uri="{FF2B5EF4-FFF2-40B4-BE49-F238E27FC236}">
                <a16:creationId xmlns:a16="http://schemas.microsoft.com/office/drawing/2014/main" id="{8BC4E4BC-C61A-F736-AAC2-ED4A67CF3E8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">
            <a:extLst>
              <a:ext uri="{FF2B5EF4-FFF2-40B4-BE49-F238E27FC236}">
                <a16:creationId xmlns:a16="http://schemas.microsoft.com/office/drawing/2014/main" id="{C1C8E0DC-E6F6-078F-8CE5-97421C2402D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6" name="Linka">
            <a:extLst>
              <a:ext uri="{FF2B5EF4-FFF2-40B4-BE49-F238E27FC236}">
                <a16:creationId xmlns:a16="http://schemas.microsoft.com/office/drawing/2014/main" id="{E875174A-20F5-D6F9-DCBD-BA1F88291A7A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13A63378-2222-3615-1E41-E944438D1E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3" name="Zástupný symbol obrázku">
            <a:extLst>
              <a:ext uri="{FF2B5EF4-FFF2-40B4-BE49-F238E27FC236}">
                <a16:creationId xmlns:a16="http://schemas.microsoft.com/office/drawing/2014/main" id="{C460DA2D-14A0-C170-2C55-D56208D7CB7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76263" y="1341438"/>
            <a:ext cx="7991475" cy="4895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015775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Nadpis s obrázkem v kontejneru</a:t>
            </a:r>
          </a:p>
        </p:txBody>
      </p:sp>
    </p:spTree>
    <p:extLst>
      <p:ext uri="{BB962C8B-B14F-4D97-AF65-F5344CB8AC3E}">
        <p14:creationId xmlns:p14="http://schemas.microsoft.com/office/powerpoint/2010/main" val="2889318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celá strana, bílé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">
            <a:extLst>
              <a:ext uri="{FF2B5EF4-FFF2-40B4-BE49-F238E27FC236}">
                <a16:creationId xmlns:a16="http://schemas.microsoft.com/office/drawing/2014/main" id="{5D7E9474-04A3-D45D-4D29-DC2B2C1A15B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 dirty="0"/>
              <a:t>Obrázek</a:t>
            </a:r>
          </a:p>
        </p:txBody>
      </p:sp>
      <p:sp>
        <p:nvSpPr>
          <p:cNvPr id="11" name="Zástupný symbol pro číslo snímku">
            <a:extLst>
              <a:ext uri="{FF2B5EF4-FFF2-40B4-BE49-F238E27FC236}">
                <a16:creationId xmlns:a16="http://schemas.microsoft.com/office/drawing/2014/main" id="{8BC4E4BC-C61A-F736-AAC2-ED4A67CF3E8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Logo zápatí">
            <a:extLst>
              <a:ext uri="{FF2B5EF4-FFF2-40B4-BE49-F238E27FC236}">
                <a16:creationId xmlns:a16="http://schemas.microsoft.com/office/drawing/2014/main" id="{C1C8E0DC-E6F6-078F-8CE5-97421C2402D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63723" y="6044083"/>
            <a:ext cx="2470124" cy="89443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Celostránkový obrázek s nadpisem</a:t>
            </a:r>
          </a:p>
        </p:txBody>
      </p:sp>
    </p:spTree>
    <p:extLst>
      <p:ext uri="{BB962C8B-B14F-4D97-AF65-F5344CB8AC3E}">
        <p14:creationId xmlns:p14="http://schemas.microsoft.com/office/powerpoint/2010/main" val="8215040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celá strana, černé logo"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">
            <a:extLst>
              <a:ext uri="{FF2B5EF4-FFF2-40B4-BE49-F238E27FC236}">
                <a16:creationId xmlns:a16="http://schemas.microsoft.com/office/drawing/2014/main" id="{5D7E9474-04A3-D45D-4D29-DC2B2C1A15B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 dirty="0"/>
              <a:t>Obrázek</a:t>
            </a:r>
          </a:p>
        </p:txBody>
      </p:sp>
      <p:sp>
        <p:nvSpPr>
          <p:cNvPr id="11" name="Zástupný symbol pro číslo snímku">
            <a:extLst>
              <a:ext uri="{FF2B5EF4-FFF2-40B4-BE49-F238E27FC236}">
                <a16:creationId xmlns:a16="http://schemas.microsoft.com/office/drawing/2014/main" id="{8BC4E4BC-C61A-F736-AAC2-ED4A67CF3E8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Logo zápatí">
            <a:extLst>
              <a:ext uri="{FF2B5EF4-FFF2-40B4-BE49-F238E27FC236}">
                <a16:creationId xmlns:a16="http://schemas.microsoft.com/office/drawing/2014/main" id="{C1C8E0DC-E6F6-078F-8CE5-97421C2402D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63723" y="6044083"/>
            <a:ext cx="2470124" cy="894439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Celostránkový obrázek s nadpisem</a:t>
            </a:r>
          </a:p>
        </p:txBody>
      </p:sp>
    </p:spTree>
    <p:extLst>
      <p:ext uri="{BB962C8B-B14F-4D97-AF65-F5344CB8AC3E}">
        <p14:creationId xmlns:p14="http://schemas.microsoft.com/office/powerpoint/2010/main" val="33118837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- 1 sloupec+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rázku">
            <a:extLst>
              <a:ext uri="{FF2B5EF4-FFF2-40B4-BE49-F238E27FC236}">
                <a16:creationId xmlns:a16="http://schemas.microsoft.com/office/drawing/2014/main" id="{C7F32E6D-08AB-FF05-3D80-122F290FDEE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0" y="0"/>
            <a:ext cx="457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6DD88A00-996C-8973-76B5-1B31500BB3E0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18C0EBD4-F4FF-7854-5F1C-6F4A21C8AB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2" name="Zástupný symbol pro zápatí">
            <a:extLst>
              <a:ext uri="{FF2B5EF4-FFF2-40B4-BE49-F238E27FC236}">
                <a16:creationId xmlns:a16="http://schemas.microsoft.com/office/drawing/2014/main" id="{F3E4D909-D4FC-2FC7-4588-DB9FA05E82D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9AF77C70-38C2-6DE3-71BA-C184E24A207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obsah">
            <a:extLst>
              <a:ext uri="{FF2B5EF4-FFF2-40B4-BE49-F238E27FC236}">
                <a16:creationId xmlns:a16="http://schemas.microsoft.com/office/drawing/2014/main" id="{FE54D9B4-F806-EF92-7893-24EF063F412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76263" y="1341438"/>
            <a:ext cx="3887787" cy="4895850"/>
          </a:xfrm>
          <a:prstGeom prst="rect">
            <a:avLst/>
          </a:prstGeom>
        </p:spPr>
        <p:txBody>
          <a:bodyPr/>
          <a:lstStyle>
            <a:lvl1pPr>
              <a:buClr>
                <a:srgbClr val="F0CA81"/>
              </a:buClr>
              <a:defRPr lang="cs-CZ" dirty="0"/>
            </a:lvl1pPr>
            <a:lvl2pPr>
              <a:buClr>
                <a:srgbClr val="F0CA81"/>
              </a:buClr>
              <a:defRPr lang="cs-CZ" dirty="0"/>
            </a:lvl2pPr>
            <a:lvl3pPr>
              <a:buClr>
                <a:srgbClr val="F0CA81"/>
              </a:buClr>
              <a:defRPr lang="cs-CZ" dirty="0"/>
            </a:lvl3pPr>
            <a:lvl4pPr>
              <a:buClr>
                <a:srgbClr val="F0CA81"/>
              </a:buClr>
              <a:defRPr lang="cs-CZ" dirty="0"/>
            </a:lvl4pPr>
            <a:lvl5pPr>
              <a:buClr>
                <a:srgbClr val="F0CA81"/>
              </a:buClr>
              <a:defRPr lang="cs-CZ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3887787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Nadpis s obrázkem</a:t>
            </a:r>
          </a:p>
        </p:txBody>
      </p:sp>
    </p:spTree>
    <p:extLst>
      <p:ext uri="{BB962C8B-B14F-4D97-AF65-F5344CB8AC3E}">
        <p14:creationId xmlns:p14="http://schemas.microsoft.com/office/powerpoint/2010/main" val="9782169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át"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F6F2CC44-C935-B1AD-2E33-83157421C0B3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D4AEF6E3-428A-0ED8-243E-E71F4A2BFA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11" name="Autor citátu">
            <a:extLst>
              <a:ext uri="{FF2B5EF4-FFF2-40B4-BE49-F238E27FC236}">
                <a16:creationId xmlns:a16="http://schemas.microsoft.com/office/drawing/2014/main" id="{3C16AE21-9C94-0A3A-2490-491BEFD0AB0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943100" y="5008694"/>
            <a:ext cx="5257799" cy="4524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>
                <a:solidFill>
                  <a:schemeClr val="accent3"/>
                </a:solidFill>
              </a:defRPr>
            </a:lvl1pPr>
          </a:lstStyle>
          <a:p>
            <a:pPr lvl="0"/>
            <a:r>
              <a:rPr lang="cs-CZ" dirty="0"/>
              <a:t>Autor citátu</a:t>
            </a:r>
          </a:p>
        </p:txBody>
      </p:sp>
      <p:sp>
        <p:nvSpPr>
          <p:cNvPr id="4" name="Znění citátu">
            <a:extLst>
              <a:ext uri="{FF2B5EF4-FFF2-40B4-BE49-F238E27FC236}">
                <a16:creationId xmlns:a16="http://schemas.microsoft.com/office/drawing/2014/main" id="{4AC70CB8-C943-921A-287D-F17FE821856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73150" y="2248694"/>
            <a:ext cx="7021513" cy="198774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i="1"/>
            </a:lvl1pPr>
          </a:lstStyle>
          <a:p>
            <a:pPr lvl="0"/>
            <a:r>
              <a:rPr lang="cs-CZ" dirty="0"/>
              <a:t>Znění citátu</a:t>
            </a:r>
          </a:p>
        </p:txBody>
      </p:sp>
      <p:sp>
        <p:nvSpPr>
          <p:cNvPr id="9" name="Uvozovky">
            <a:extLst>
              <a:ext uri="{FF2B5EF4-FFF2-40B4-BE49-F238E27FC236}">
                <a16:creationId xmlns:a16="http://schemas.microsoft.com/office/drawing/2014/main" id="{D63B97D1-CED4-F5A6-75EC-F5546097D3E7}"/>
              </a:ext>
            </a:extLst>
          </p:cNvPr>
          <p:cNvSpPr txBox="1"/>
          <p:nvPr userDrawn="1"/>
        </p:nvSpPr>
        <p:spPr>
          <a:xfrm>
            <a:off x="4252436" y="494824"/>
            <a:ext cx="639127" cy="14773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9000" dirty="0">
                <a:solidFill>
                  <a:srgbClr val="F0CA81"/>
                </a:solidFill>
                <a:latin typeface="Nunito Sans ExtraBold" panose="00000900000000000000" pitchFamily="2" charset="0"/>
              </a:rPr>
              <a:t>„</a:t>
            </a:r>
          </a:p>
        </p:txBody>
      </p:sp>
    </p:spTree>
    <p:extLst>
      <p:ext uri="{BB962C8B-B14F-4D97-AF65-F5344CB8AC3E}">
        <p14:creationId xmlns:p14="http://schemas.microsoft.com/office/powerpoint/2010/main" val="2959807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át s obrázkem"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obrázku">
            <a:extLst>
              <a:ext uri="{FF2B5EF4-FFF2-40B4-BE49-F238E27FC236}">
                <a16:creationId xmlns:a16="http://schemas.microsoft.com/office/drawing/2014/main" id="{67F916BF-700F-6397-9D63-79FC42A5926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72000" y="0"/>
            <a:ext cx="457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/>
          <a:p>
            <a:fld id="{E4645AEE-F697-459C-A803-FD4DBA443484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C228F720-861F-B465-C654-21ED58E1793D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8FD2CF7F-76EA-2F77-D4BC-8170FAAD46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8" name="Rámeček">
            <a:extLst>
              <a:ext uri="{FF2B5EF4-FFF2-40B4-BE49-F238E27FC236}">
                <a16:creationId xmlns:a16="http://schemas.microsoft.com/office/drawing/2014/main" id="{53A44394-BB8F-F68A-4FBD-C058A39E3BE4}"/>
              </a:ext>
            </a:extLst>
          </p:cNvPr>
          <p:cNvSpPr/>
          <p:nvPr userDrawn="1"/>
        </p:nvSpPr>
        <p:spPr>
          <a:xfrm>
            <a:off x="576263" y="1341438"/>
            <a:ext cx="7991475" cy="489585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2" name="Uvozovky-výplň">
            <a:extLst>
              <a:ext uri="{FF2B5EF4-FFF2-40B4-BE49-F238E27FC236}">
                <a16:creationId xmlns:a16="http://schemas.microsoft.com/office/drawing/2014/main" id="{A2DBB954-B810-9FAD-E3A0-A95CD186827F}"/>
              </a:ext>
            </a:extLst>
          </p:cNvPr>
          <p:cNvSpPr/>
          <p:nvPr userDrawn="1"/>
        </p:nvSpPr>
        <p:spPr>
          <a:xfrm>
            <a:off x="360363" y="1113183"/>
            <a:ext cx="469127" cy="469127"/>
          </a:xfrm>
          <a:prstGeom prst="ellipse">
            <a:avLst/>
          </a:prstGeom>
          <a:solidFill>
            <a:srgbClr val="F0CA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Uvozovky">
            <a:extLst>
              <a:ext uri="{FF2B5EF4-FFF2-40B4-BE49-F238E27FC236}">
                <a16:creationId xmlns:a16="http://schemas.microsoft.com/office/drawing/2014/main" id="{D63B97D1-CED4-F5A6-75EC-F5546097D3E7}"/>
              </a:ext>
            </a:extLst>
          </p:cNvPr>
          <p:cNvSpPr txBox="1"/>
          <p:nvPr userDrawn="1"/>
        </p:nvSpPr>
        <p:spPr>
          <a:xfrm>
            <a:off x="408623" y="863080"/>
            <a:ext cx="33528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4000" dirty="0">
                <a:solidFill>
                  <a:schemeClr val="accent1"/>
                </a:solidFill>
                <a:latin typeface="Nunito Sans ExtraBold" panose="00000900000000000000" pitchFamily="2" charset="0"/>
              </a:rPr>
              <a:t>„</a:t>
            </a:r>
            <a:endParaRPr lang="cs-CZ" dirty="0">
              <a:solidFill>
                <a:schemeClr val="accent1"/>
              </a:solidFill>
              <a:latin typeface="Nunito Sans ExtraBold" panose="00000900000000000000" pitchFamily="2" charset="0"/>
            </a:endParaRPr>
          </a:p>
        </p:txBody>
      </p:sp>
      <p:sp>
        <p:nvSpPr>
          <p:cNvPr id="21" name="Autor citátu">
            <a:extLst>
              <a:ext uri="{FF2B5EF4-FFF2-40B4-BE49-F238E27FC236}">
                <a16:creationId xmlns:a16="http://schemas.microsoft.com/office/drawing/2014/main" id="{38D54918-6EA2-7F62-8718-8923C86B849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98538" y="4460846"/>
            <a:ext cx="3465512" cy="882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accent3"/>
                </a:solidFill>
              </a:defRPr>
            </a:lvl1pPr>
          </a:lstStyle>
          <a:p>
            <a:pPr lvl="0"/>
            <a:r>
              <a:rPr lang="cs-CZ" dirty="0"/>
              <a:t>Autor citátu</a:t>
            </a:r>
          </a:p>
        </p:txBody>
      </p:sp>
      <p:sp>
        <p:nvSpPr>
          <p:cNvPr id="17" name="Znění citátu">
            <a:extLst>
              <a:ext uri="{FF2B5EF4-FFF2-40B4-BE49-F238E27FC236}">
                <a16:creationId xmlns:a16="http://schemas.microsoft.com/office/drawing/2014/main" id="{F8E5569D-C899-231E-9B57-ACBB0173DED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0600" y="2127386"/>
            <a:ext cx="3473450" cy="15540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i="1"/>
            </a:lvl1pPr>
            <a:lvl2pPr>
              <a:defRPr sz="1800" i="1"/>
            </a:lvl2pPr>
            <a:lvl3pPr>
              <a:defRPr sz="1800" i="1"/>
            </a:lvl3pPr>
            <a:lvl4pPr>
              <a:defRPr sz="1800" i="1"/>
            </a:lvl4pPr>
            <a:lvl5pPr>
              <a:defRPr sz="1800" i="1"/>
            </a:lvl5pPr>
          </a:lstStyle>
          <a:p>
            <a:r>
              <a:rPr lang="cs-CZ" i="1" dirty="0">
                <a:solidFill>
                  <a:schemeClr val="tx2"/>
                </a:solidFill>
              </a:rPr>
              <a:t>Znění citátu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5851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děkování"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asiopea">
            <a:extLst>
              <a:ext uri="{FF2B5EF4-FFF2-40B4-BE49-F238E27FC236}">
                <a16:creationId xmlns:a16="http://schemas.microsoft.com/office/drawing/2014/main" id="{B1E5096C-04C6-7F86-384F-4E938F7E36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3360131"/>
            <a:ext cx="7200900" cy="2669441"/>
          </a:xfrm>
          <a:prstGeom prst="rect">
            <a:avLst/>
          </a:prstGeom>
        </p:spPr>
      </p:pic>
      <p:cxnSp>
        <p:nvCxnSpPr>
          <p:cNvPr id="7" name="Linka">
            <a:extLst>
              <a:ext uri="{FF2B5EF4-FFF2-40B4-BE49-F238E27FC236}">
                <a16:creationId xmlns:a16="http://schemas.microsoft.com/office/drawing/2014/main" id="{FE1614AF-E199-9443-F7D5-3721A9DCE17B}"/>
              </a:ext>
            </a:extLst>
          </p:cNvPr>
          <p:cNvCxnSpPr>
            <a:cxnSpLocks/>
          </p:cNvCxnSpPr>
          <p:nvPr userDrawn="1"/>
        </p:nvCxnSpPr>
        <p:spPr>
          <a:xfrm>
            <a:off x="6774547" y="716990"/>
            <a:ext cx="95644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RILSA logomark horní" descr="rilsa, výzkumný ústav práce a sociálních věcí">
            <a:extLst>
              <a:ext uri="{FF2B5EF4-FFF2-40B4-BE49-F238E27FC236}">
                <a16:creationId xmlns:a16="http://schemas.microsoft.com/office/drawing/2014/main" id="{F4B8D5DD-4A64-5692-23AA-E6279B65E8B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497" y="217723"/>
            <a:ext cx="983170" cy="981757"/>
          </a:xfrm>
          <a:prstGeom prst="rect">
            <a:avLst/>
          </a:prstGeom>
        </p:spPr>
      </p:pic>
      <p:sp>
        <p:nvSpPr>
          <p:cNvPr id="9" name="Adresa">
            <a:extLst>
              <a:ext uri="{FF2B5EF4-FFF2-40B4-BE49-F238E27FC236}">
                <a16:creationId xmlns:a16="http://schemas.microsoft.com/office/drawing/2014/main" id="{B651F30A-2B21-D5ED-DABE-2DE0FA00656D}"/>
              </a:ext>
            </a:extLst>
          </p:cNvPr>
          <p:cNvSpPr txBox="1"/>
          <p:nvPr userDrawn="1"/>
        </p:nvSpPr>
        <p:spPr>
          <a:xfrm>
            <a:off x="5539155" y="5274793"/>
            <a:ext cx="3279836" cy="1485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300"/>
              </a:spcAft>
            </a:pPr>
            <a:r>
              <a:rPr lang="cs-CZ" sz="1200" dirty="0">
                <a:solidFill>
                  <a:schemeClr val="tx1"/>
                </a:solidFill>
              </a:rPr>
              <a:t>Výzkumný ústav práce a sociálních věcí, v. v. i.</a:t>
            </a:r>
          </a:p>
          <a:p>
            <a:pPr lvl="0">
              <a:spcAft>
                <a:spcPts val="300"/>
              </a:spcAft>
            </a:pPr>
            <a:r>
              <a:rPr lang="cs-CZ" sz="1200" dirty="0" err="1">
                <a:solidFill>
                  <a:schemeClr val="tx1"/>
                </a:solidFill>
              </a:rPr>
              <a:t>Research</a:t>
            </a:r>
            <a:r>
              <a:rPr lang="cs-CZ" sz="1200" dirty="0">
                <a:solidFill>
                  <a:schemeClr val="tx1"/>
                </a:solidFill>
              </a:rPr>
              <a:t> Institute </a:t>
            </a:r>
            <a:r>
              <a:rPr lang="cs-CZ" sz="1200" dirty="0" err="1">
                <a:solidFill>
                  <a:schemeClr val="tx1"/>
                </a:solidFill>
              </a:rPr>
              <a:t>for</a:t>
            </a:r>
            <a:r>
              <a:rPr lang="cs-CZ" sz="1200" dirty="0">
                <a:solidFill>
                  <a:schemeClr val="tx1"/>
                </a:solidFill>
              </a:rPr>
              <a:t> </a:t>
            </a:r>
            <a:r>
              <a:rPr lang="cs-CZ" sz="1200" dirty="0" err="1">
                <a:solidFill>
                  <a:schemeClr val="tx1"/>
                </a:solidFill>
              </a:rPr>
              <a:t>Labour</a:t>
            </a:r>
            <a:r>
              <a:rPr lang="cs-CZ" sz="1200" dirty="0">
                <a:solidFill>
                  <a:schemeClr val="tx1"/>
                </a:solidFill>
              </a:rPr>
              <a:t> and </a:t>
            </a:r>
            <a:r>
              <a:rPr lang="cs-CZ" sz="1200" dirty="0" err="1">
                <a:solidFill>
                  <a:schemeClr val="tx1"/>
                </a:solidFill>
              </a:rPr>
              <a:t>Social</a:t>
            </a:r>
            <a:r>
              <a:rPr lang="cs-CZ" sz="1200" dirty="0">
                <a:solidFill>
                  <a:schemeClr val="tx1"/>
                </a:solidFill>
              </a:rPr>
              <a:t> </a:t>
            </a:r>
            <a:r>
              <a:rPr lang="cs-CZ" sz="1200" dirty="0" err="1">
                <a:solidFill>
                  <a:schemeClr val="tx1"/>
                </a:solidFill>
              </a:rPr>
              <a:t>Affairs</a:t>
            </a:r>
            <a:endParaRPr lang="cs-CZ" sz="1200" dirty="0">
              <a:solidFill>
                <a:schemeClr val="tx1"/>
              </a:solidFill>
            </a:endParaRPr>
          </a:p>
          <a:p>
            <a:pPr lvl="0">
              <a:spcAft>
                <a:spcPts val="300"/>
              </a:spcAft>
            </a:pPr>
            <a:r>
              <a:rPr lang="cs-CZ" sz="1200" dirty="0">
                <a:solidFill>
                  <a:schemeClr val="tx1"/>
                </a:solidFill>
              </a:rPr>
              <a:t>Dělnická 213/12, 170 00  Praha 7</a:t>
            </a:r>
          </a:p>
          <a:p>
            <a:pPr lvl="0">
              <a:spcAft>
                <a:spcPts val="300"/>
              </a:spcAft>
            </a:pPr>
            <a:r>
              <a:rPr lang="cs-CZ" sz="1200" dirty="0">
                <a:solidFill>
                  <a:schemeClr val="tx1"/>
                </a:solidFill>
              </a:rPr>
              <a:t>rilsa@rilsa.cz, T: +420 211 152 711</a:t>
            </a:r>
          </a:p>
          <a:p>
            <a:pPr lvl="0">
              <a:spcAft>
                <a:spcPts val="300"/>
              </a:spcAft>
            </a:pPr>
            <a:r>
              <a:rPr lang="cs-CZ" sz="1200" dirty="0">
                <a:solidFill>
                  <a:schemeClr val="tx1"/>
                </a:solidFill>
              </a:rPr>
              <a:t>www.rilsa.cz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E-mail">
            <a:extLst>
              <a:ext uri="{FF2B5EF4-FFF2-40B4-BE49-F238E27FC236}">
                <a16:creationId xmlns:a16="http://schemas.microsoft.com/office/drawing/2014/main" id="{54BD8237-721F-0AE3-7042-09D173E266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263" y="2766066"/>
            <a:ext cx="5364163" cy="4301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  <a:latin typeface="Nunito Sans ExtraLight" panose="00000300000000000000" pitchFamily="2" charset="0"/>
              </a:defRPr>
            </a:lvl1pPr>
          </a:lstStyle>
          <a:p>
            <a:pPr lvl="0"/>
            <a:r>
              <a:rPr lang="cs-CZ" dirty="0"/>
              <a:t>E-mail prezentujícího</a:t>
            </a:r>
          </a:p>
        </p:txBody>
      </p:sp>
      <p:sp>
        <p:nvSpPr>
          <p:cNvPr id="28" name="Poděkování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1" y="1203325"/>
            <a:ext cx="5364163" cy="121602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4200">
                <a:solidFill>
                  <a:schemeClr val="tx2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34764937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754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686">
          <p15:clr>
            <a:srgbClr val="FBAE40"/>
          </p15:clr>
        </p15:guide>
        <p15:guide id="19" orient="horz" pos="2273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09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óna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">
            <a:extLst>
              <a:ext uri="{FF2B5EF4-FFF2-40B4-BE49-F238E27FC236}">
                <a16:creationId xmlns:a16="http://schemas.microsoft.com/office/drawing/2014/main" id="{A8F8CF10-0360-0841-4CE8-9459E1C616F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 sz="1000"/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Zástupný symbol pro zápatí">
            <a:extLst>
              <a:ext uri="{FF2B5EF4-FFF2-40B4-BE49-F238E27FC236}">
                <a16:creationId xmlns:a16="http://schemas.microsoft.com/office/drawing/2014/main" id="{A842091D-C241-C26D-CE9E-E96AB5FDF63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endParaRPr lang="cs-CZ" dirty="0"/>
          </a:p>
        </p:txBody>
      </p:sp>
      <p:cxnSp>
        <p:nvCxnSpPr>
          <p:cNvPr id="9" name="Linka">
            <a:extLst>
              <a:ext uri="{FF2B5EF4-FFF2-40B4-BE49-F238E27FC236}">
                <a16:creationId xmlns:a16="http://schemas.microsoft.com/office/drawing/2014/main" id="{0A6CB79C-AA19-5040-EFEF-2A954DA897E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EB4E130F-4D5B-DBCF-3F7C-A785C0C3DE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4" name="Výplň">
            <a:extLst>
              <a:ext uri="{FF2B5EF4-FFF2-40B4-BE49-F238E27FC236}">
                <a16:creationId xmlns:a16="http://schemas.microsoft.com/office/drawing/2014/main" id="{4BDF2C98-C4D2-C70A-BCD0-C0B4A1ABD97F}"/>
              </a:ext>
            </a:extLst>
          </p:cNvPr>
          <p:cNvSpPr/>
          <p:nvPr userDrawn="1"/>
        </p:nvSpPr>
        <p:spPr>
          <a:xfrm>
            <a:off x="576263" y="1341438"/>
            <a:ext cx="7991475" cy="4895850"/>
          </a:xfrm>
          <a:prstGeom prst="rect">
            <a:avLst/>
          </a:prstGeom>
          <a:solidFill>
            <a:srgbClr val="ECECEC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65222AAD-0508-B5FF-2F41-2C6CAF1B2CD9}"/>
              </a:ext>
            </a:extLst>
          </p:cNvPr>
          <p:cNvCxnSpPr>
            <a:cxnSpLocks/>
          </p:cNvCxnSpPr>
          <p:nvPr userDrawn="1"/>
        </p:nvCxnSpPr>
        <p:spPr>
          <a:xfrm>
            <a:off x="1727200" y="1341438"/>
            <a:ext cx="0" cy="489585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4047146C-E65F-B89F-1E55-ACF5DA6D77CB}"/>
              </a:ext>
            </a:extLst>
          </p:cNvPr>
          <p:cNvCxnSpPr>
            <a:cxnSpLocks/>
          </p:cNvCxnSpPr>
          <p:nvPr userDrawn="1"/>
        </p:nvCxnSpPr>
        <p:spPr>
          <a:xfrm>
            <a:off x="1943100" y="1341438"/>
            <a:ext cx="0" cy="489585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6E12A61C-C4A5-51F4-BFC4-9850A0BB02D9}"/>
              </a:ext>
            </a:extLst>
          </p:cNvPr>
          <p:cNvCxnSpPr>
            <a:cxnSpLocks/>
          </p:cNvCxnSpPr>
          <p:nvPr userDrawn="1"/>
        </p:nvCxnSpPr>
        <p:spPr>
          <a:xfrm>
            <a:off x="3090655" y="1341438"/>
            <a:ext cx="0" cy="489585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8587ED26-E48F-C057-E051-6A369C769112}"/>
              </a:ext>
            </a:extLst>
          </p:cNvPr>
          <p:cNvCxnSpPr>
            <a:cxnSpLocks/>
          </p:cNvCxnSpPr>
          <p:nvPr userDrawn="1"/>
        </p:nvCxnSpPr>
        <p:spPr>
          <a:xfrm>
            <a:off x="3325025" y="1341438"/>
            <a:ext cx="0" cy="489585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1BE15A73-1916-F48E-F62D-2CDFB69883F2}"/>
              </a:ext>
            </a:extLst>
          </p:cNvPr>
          <p:cNvCxnSpPr>
            <a:cxnSpLocks/>
          </p:cNvCxnSpPr>
          <p:nvPr userDrawn="1"/>
        </p:nvCxnSpPr>
        <p:spPr>
          <a:xfrm>
            <a:off x="4464050" y="1341438"/>
            <a:ext cx="0" cy="489585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A34BECAC-E6AF-B5CA-0B05-B3FE372D8D68}"/>
              </a:ext>
            </a:extLst>
          </p:cNvPr>
          <p:cNvCxnSpPr>
            <a:cxnSpLocks/>
          </p:cNvCxnSpPr>
          <p:nvPr userDrawn="1"/>
        </p:nvCxnSpPr>
        <p:spPr>
          <a:xfrm>
            <a:off x="4679950" y="1341438"/>
            <a:ext cx="0" cy="489585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AE23DED9-F8A3-7A75-5BBF-424C67D0894A}"/>
              </a:ext>
            </a:extLst>
          </p:cNvPr>
          <p:cNvCxnSpPr>
            <a:cxnSpLocks/>
          </p:cNvCxnSpPr>
          <p:nvPr userDrawn="1"/>
        </p:nvCxnSpPr>
        <p:spPr>
          <a:xfrm>
            <a:off x="5832475" y="1341438"/>
            <a:ext cx="0" cy="489585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0CA28248-32C9-1D5A-EFCA-45D61EE0C2E9}"/>
              </a:ext>
            </a:extLst>
          </p:cNvPr>
          <p:cNvCxnSpPr>
            <a:cxnSpLocks/>
          </p:cNvCxnSpPr>
          <p:nvPr userDrawn="1"/>
        </p:nvCxnSpPr>
        <p:spPr>
          <a:xfrm>
            <a:off x="6048375" y="1341438"/>
            <a:ext cx="0" cy="489585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1965C58B-1D0E-1AFA-6882-A621740BAD13}"/>
              </a:ext>
            </a:extLst>
          </p:cNvPr>
          <p:cNvCxnSpPr>
            <a:cxnSpLocks/>
          </p:cNvCxnSpPr>
          <p:nvPr userDrawn="1"/>
        </p:nvCxnSpPr>
        <p:spPr>
          <a:xfrm>
            <a:off x="7200900" y="1336851"/>
            <a:ext cx="0" cy="489585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7316813F-307D-74E9-9D1C-AC6CF81F460D}"/>
              </a:ext>
            </a:extLst>
          </p:cNvPr>
          <p:cNvCxnSpPr>
            <a:cxnSpLocks/>
          </p:cNvCxnSpPr>
          <p:nvPr userDrawn="1"/>
        </p:nvCxnSpPr>
        <p:spPr>
          <a:xfrm>
            <a:off x="7421770" y="1341438"/>
            <a:ext cx="0" cy="489585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6F68309C-F9DA-BFB1-B1F9-041B231EC382}"/>
              </a:ext>
            </a:extLst>
          </p:cNvPr>
          <p:cNvCxnSpPr>
            <a:stCxn id="4" idx="1"/>
            <a:endCxn id="4" idx="3"/>
          </p:cNvCxnSpPr>
          <p:nvPr userDrawn="1"/>
        </p:nvCxnSpPr>
        <p:spPr>
          <a:xfrm>
            <a:off x="576263" y="3789363"/>
            <a:ext cx="7991475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Linka horní">
            <a:extLst>
              <a:ext uri="{FF2B5EF4-FFF2-40B4-BE49-F238E27FC236}">
                <a16:creationId xmlns:a16="http://schemas.microsoft.com/office/drawing/2014/main" id="{CE063256-E4D9-5B50-9629-1DA2996595C3}"/>
              </a:ext>
            </a:extLst>
          </p:cNvPr>
          <p:cNvCxnSpPr>
            <a:cxnSpLocks/>
          </p:cNvCxnSpPr>
          <p:nvPr userDrawn="1"/>
        </p:nvCxnSpPr>
        <p:spPr>
          <a:xfrm>
            <a:off x="6774547" y="716990"/>
            <a:ext cx="95644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ILSA logomark horní" descr="rilsa, výzkumný ústav práce a sociálních věcí">
            <a:extLst>
              <a:ext uri="{FF2B5EF4-FFF2-40B4-BE49-F238E27FC236}">
                <a16:creationId xmlns:a16="http://schemas.microsoft.com/office/drawing/2014/main" id="{8B4B3DDA-9AFE-5A8D-429D-B42835F24F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497" y="217723"/>
            <a:ext cx="983170" cy="981757"/>
          </a:xfrm>
          <a:prstGeom prst="rect">
            <a:avLst/>
          </a:prstGeom>
        </p:spPr>
      </p:pic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5364162" cy="239773"/>
          </a:xfrm>
          <a:prstGeom prst="rect">
            <a:avLst/>
          </a:prstGeom>
          <a:solidFill>
            <a:srgbClr val="ECECEC"/>
          </a:solidFill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pro PPTX design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5364163" cy="369171"/>
          </a:xfrm>
          <a:prstGeom prst="rect">
            <a:avLst/>
          </a:prstGeom>
          <a:solidFill>
            <a:srgbClr val="ECECEC"/>
          </a:solidFill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Zóna obsahu a vodítka	</a:t>
            </a:r>
          </a:p>
        </p:txBody>
      </p:sp>
    </p:spTree>
    <p:extLst>
      <p:ext uri="{BB962C8B-B14F-4D97-AF65-F5344CB8AC3E}">
        <p14:creationId xmlns:p14="http://schemas.microsoft.com/office/powerpoint/2010/main" val="5856330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á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Volný snímek univerzální</a:t>
            </a:r>
          </a:p>
        </p:txBody>
      </p:sp>
    </p:spTree>
    <p:extLst>
      <p:ext uri="{BB962C8B-B14F-4D97-AF65-F5344CB8AC3E}">
        <p14:creationId xmlns:p14="http://schemas.microsoft.com/office/powerpoint/2010/main" val="37135969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4" name="Zástupný text">
            <a:extLst>
              <a:ext uri="{FF2B5EF4-FFF2-40B4-BE49-F238E27FC236}">
                <a16:creationId xmlns:a16="http://schemas.microsoft.com/office/drawing/2014/main" id="{644F9D25-CC36-0A98-F40A-8D611CCDA6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6263" y="1376363"/>
            <a:ext cx="7991475" cy="4860925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sz="2100" dirty="0"/>
            </a:lvl1pPr>
            <a:lvl2pPr>
              <a:buClr>
                <a:schemeClr val="accent3"/>
              </a:buClr>
              <a:defRPr lang="cs-CZ" sz="1800" dirty="0"/>
            </a:lvl2pPr>
            <a:lvl3pPr>
              <a:buClr>
                <a:schemeClr val="accent3"/>
              </a:buClr>
              <a:defRPr lang="cs-CZ" sz="1500" dirty="0"/>
            </a:lvl3pPr>
            <a:lvl4pPr>
              <a:buClr>
                <a:schemeClr val="accent3"/>
              </a:buClr>
              <a:defRPr lang="cs-CZ" sz="1350" dirty="0"/>
            </a:lvl4pPr>
            <a:lvl5pPr>
              <a:buClr>
                <a:schemeClr val="accent3"/>
              </a:buClr>
              <a:defRPr lang="cs-CZ" sz="1350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Text jednostránkový</a:t>
            </a:r>
          </a:p>
        </p:txBody>
      </p:sp>
    </p:spTree>
    <p:extLst>
      <p:ext uri="{BB962C8B-B14F-4D97-AF65-F5344CB8AC3E}">
        <p14:creationId xmlns:p14="http://schemas.microsoft.com/office/powerpoint/2010/main" val="23099262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ástupný symbol pro tabulku">
            <a:extLst>
              <a:ext uri="{FF2B5EF4-FFF2-40B4-BE49-F238E27FC236}">
                <a16:creationId xmlns:a16="http://schemas.microsoft.com/office/drawing/2014/main" id="{D5D935D0-CE5C-78C0-DAD2-890531280D9C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576263" y="1376362"/>
            <a:ext cx="7991475" cy="4860925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3"/>
              </a:buClr>
              <a:buFont typeface="Arial" panose="020B0604020202020204" pitchFamily="34" charset="0"/>
              <a:buChar char="•"/>
              <a:defRPr lang="cs-CZ" dirty="0"/>
            </a:lvl1pPr>
          </a:lstStyle>
          <a:p>
            <a:r>
              <a:rPr lang="cs-CZ"/>
              <a:t>Kliknutím na ikonu přidáte tabulku.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Tabulka celostránková</a:t>
            </a:r>
          </a:p>
        </p:txBody>
      </p:sp>
    </p:spTree>
    <p:extLst>
      <p:ext uri="{BB962C8B-B14F-4D97-AF65-F5344CB8AC3E}">
        <p14:creationId xmlns:p14="http://schemas.microsoft.com/office/powerpoint/2010/main" val="20032362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14" name="Zástupný objekt grafu">
            <a:extLst>
              <a:ext uri="{FF2B5EF4-FFF2-40B4-BE49-F238E27FC236}">
                <a16:creationId xmlns:a16="http://schemas.microsoft.com/office/drawing/2014/main" id="{1979B4C0-B639-2DB0-8C3F-BD8DAD66C417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576263" y="1376363"/>
            <a:ext cx="7991475" cy="4860925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/>
            </a:lvl1pPr>
          </a:lstStyle>
          <a:p>
            <a:r>
              <a:rPr lang="cs-CZ"/>
              <a:t>Kliknutím na ikonu přidáte graf.</a:t>
            </a:r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Graf jednostránkový</a:t>
            </a:r>
          </a:p>
        </p:txBody>
      </p:sp>
    </p:spTree>
    <p:extLst>
      <p:ext uri="{BB962C8B-B14F-4D97-AF65-F5344CB8AC3E}">
        <p14:creationId xmlns:p14="http://schemas.microsoft.com/office/powerpoint/2010/main" val="31548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4" name="Zástupný obsah">
            <a:extLst>
              <a:ext uri="{FF2B5EF4-FFF2-40B4-BE49-F238E27FC236}">
                <a16:creationId xmlns:a16="http://schemas.microsoft.com/office/drawing/2014/main" id="{B3C53714-51FF-A3CF-0A15-3316AA69651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76263" y="1392340"/>
            <a:ext cx="7991475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sz="2100"/>
            </a:lvl1pPr>
            <a:lvl2pPr>
              <a:buClr>
                <a:schemeClr val="accent3"/>
              </a:buClr>
              <a:defRPr lang="cs-CZ" sz="1800"/>
            </a:lvl2pPr>
            <a:lvl3pPr>
              <a:buClr>
                <a:schemeClr val="accent3"/>
              </a:buClr>
              <a:defRPr lang="cs-CZ" sz="1500"/>
            </a:lvl3pPr>
            <a:lvl4pPr>
              <a:buClr>
                <a:schemeClr val="accent3"/>
              </a:buClr>
              <a:defRPr lang="cs-CZ" sz="1350"/>
            </a:lvl4pPr>
            <a:lvl5pPr>
              <a:buClr>
                <a:schemeClr val="accent3"/>
              </a:buClr>
              <a:defRPr lang="cs-CZ" sz="135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S libovolným obsahem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1 stránka</a:t>
            </a:r>
          </a:p>
        </p:txBody>
      </p:sp>
    </p:spTree>
    <p:extLst>
      <p:ext uri="{BB962C8B-B14F-4D97-AF65-F5344CB8AC3E}">
        <p14:creationId xmlns:p14="http://schemas.microsoft.com/office/powerpoint/2010/main" val="14032817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9" name="Zástupný obsah P">
            <a:extLst>
              <a:ext uri="{FF2B5EF4-FFF2-40B4-BE49-F238E27FC236}">
                <a16:creationId xmlns:a16="http://schemas.microsoft.com/office/drawing/2014/main" id="{D7D6BF85-009B-B387-E9F3-76A56730AC1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679951" y="1376363"/>
            <a:ext cx="3887787" cy="4860925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/>
            </a:lvl1pPr>
            <a:lvl2pPr>
              <a:buClr>
                <a:schemeClr val="accent3"/>
              </a:buClr>
              <a:defRPr lang="cs-CZ"/>
            </a:lvl2pPr>
            <a:lvl3pPr>
              <a:buClr>
                <a:schemeClr val="accent3"/>
              </a:buClr>
              <a:defRPr lang="cs-CZ"/>
            </a:lvl3pPr>
            <a:lvl4pPr>
              <a:buClr>
                <a:schemeClr val="accent3"/>
              </a:buClr>
              <a:defRPr lang="cs-CZ"/>
            </a:lvl4pPr>
            <a:lvl5pPr>
              <a:buClr>
                <a:schemeClr val="accent3"/>
              </a:buClr>
              <a:defRPr lang="cs-CZ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L">
            <a:extLst>
              <a:ext uri="{FF2B5EF4-FFF2-40B4-BE49-F238E27FC236}">
                <a16:creationId xmlns:a16="http://schemas.microsoft.com/office/drawing/2014/main" id="{B3C53714-51FF-A3CF-0A15-3316AA69651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76263" y="1392340"/>
            <a:ext cx="3887787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dirty="0"/>
            </a:lvl1pPr>
            <a:lvl2pPr>
              <a:buClr>
                <a:schemeClr val="accent3"/>
              </a:buClr>
              <a:defRPr lang="cs-CZ" dirty="0"/>
            </a:lvl2pPr>
            <a:lvl3pPr>
              <a:buClr>
                <a:schemeClr val="accent3"/>
              </a:buClr>
              <a:defRPr lang="cs-CZ" dirty="0"/>
            </a:lvl3pPr>
            <a:lvl4pPr>
              <a:buClr>
                <a:schemeClr val="accent3"/>
              </a:buClr>
              <a:defRPr lang="cs-CZ" dirty="0"/>
            </a:lvl4pPr>
            <a:lvl5pPr>
              <a:buClr>
                <a:schemeClr val="accent3"/>
              </a:buClr>
              <a:defRPr lang="cs-CZ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7991475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S libovolným obsahem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7991476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2 sloupce</a:t>
            </a:r>
          </a:p>
        </p:txBody>
      </p:sp>
    </p:spTree>
    <p:extLst>
      <p:ext uri="{BB962C8B-B14F-4D97-AF65-F5344CB8AC3E}">
        <p14:creationId xmlns:p14="http://schemas.microsoft.com/office/powerpoint/2010/main" val="491683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10" name="Zástupný obsah P">
            <a:extLst>
              <a:ext uri="{FF2B5EF4-FFF2-40B4-BE49-F238E27FC236}">
                <a16:creationId xmlns:a16="http://schemas.microsoft.com/office/drawing/2014/main" id="{86F2F394-F7FA-E214-BA6A-8E5D938F3C1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048375" y="1377284"/>
            <a:ext cx="2519362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dirty="0"/>
            </a:lvl1pPr>
            <a:lvl2pPr>
              <a:buClr>
                <a:schemeClr val="accent3"/>
              </a:buClr>
              <a:defRPr lang="cs-CZ" dirty="0"/>
            </a:lvl2pPr>
            <a:lvl3pPr>
              <a:buClr>
                <a:schemeClr val="accent3"/>
              </a:buClr>
              <a:defRPr lang="cs-CZ" dirty="0"/>
            </a:lvl3pPr>
            <a:lvl4pPr>
              <a:buClr>
                <a:schemeClr val="accent3"/>
              </a:buClr>
              <a:defRPr lang="cs-CZ" dirty="0"/>
            </a:lvl4pPr>
            <a:lvl5pPr>
              <a:buClr>
                <a:schemeClr val="accent3"/>
              </a:buClr>
              <a:defRPr lang="cs-CZ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obsah S">
            <a:extLst>
              <a:ext uri="{FF2B5EF4-FFF2-40B4-BE49-F238E27FC236}">
                <a16:creationId xmlns:a16="http://schemas.microsoft.com/office/drawing/2014/main" id="{FAD4D5B3-B24E-316F-5D6E-FF6B6D9A743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11525" y="1392340"/>
            <a:ext cx="2519362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dirty="0"/>
            </a:lvl1pPr>
            <a:lvl2pPr>
              <a:buClr>
                <a:schemeClr val="accent3"/>
              </a:buClr>
              <a:defRPr lang="cs-CZ" dirty="0"/>
            </a:lvl2pPr>
            <a:lvl3pPr>
              <a:buClr>
                <a:schemeClr val="accent3"/>
              </a:buClr>
              <a:defRPr lang="cs-CZ" dirty="0"/>
            </a:lvl3pPr>
            <a:lvl4pPr>
              <a:buClr>
                <a:schemeClr val="accent3"/>
              </a:buClr>
              <a:defRPr lang="cs-CZ" dirty="0"/>
            </a:lvl4pPr>
            <a:lvl5pPr>
              <a:buClr>
                <a:schemeClr val="accent3"/>
              </a:buClr>
              <a:defRPr lang="cs-CZ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L">
            <a:extLst>
              <a:ext uri="{FF2B5EF4-FFF2-40B4-BE49-F238E27FC236}">
                <a16:creationId xmlns:a16="http://schemas.microsoft.com/office/drawing/2014/main" id="{B3C53714-51FF-A3CF-0A15-3316AA69651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76264" y="1392340"/>
            <a:ext cx="2519362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dirty="0"/>
            </a:lvl1pPr>
            <a:lvl2pPr>
              <a:buClr>
                <a:schemeClr val="accent3"/>
              </a:buClr>
              <a:defRPr lang="cs-CZ" dirty="0"/>
            </a:lvl2pPr>
            <a:lvl3pPr>
              <a:buClr>
                <a:schemeClr val="accent3"/>
              </a:buClr>
              <a:defRPr lang="cs-CZ" dirty="0"/>
            </a:lvl3pPr>
            <a:lvl4pPr>
              <a:buClr>
                <a:schemeClr val="accent3"/>
              </a:buClr>
              <a:defRPr lang="cs-CZ" dirty="0"/>
            </a:lvl4pPr>
            <a:lvl5pPr>
              <a:buClr>
                <a:schemeClr val="accent3"/>
              </a:buClr>
              <a:defRPr lang="cs-CZ" dirty="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S libovolným obsahem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3887787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3 sloupce</a:t>
            </a:r>
          </a:p>
        </p:txBody>
      </p:sp>
    </p:spTree>
    <p:extLst>
      <p:ext uri="{BB962C8B-B14F-4D97-AF65-F5344CB8AC3E}">
        <p14:creationId xmlns:p14="http://schemas.microsoft.com/office/powerpoint/2010/main" val="1182195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sloupce grafů - porovnání"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11" name="Linka">
            <a:extLst>
              <a:ext uri="{FF2B5EF4-FFF2-40B4-BE49-F238E27FC236}">
                <a16:creationId xmlns:a16="http://schemas.microsoft.com/office/drawing/2014/main" id="{BB11BC4E-02DA-DB73-F625-F56DCC8EC3FA}"/>
              </a:ext>
            </a:extLst>
          </p:cNvPr>
          <p:cNvCxnSpPr>
            <a:cxnSpLocks/>
          </p:cNvCxnSpPr>
          <p:nvPr userDrawn="1"/>
        </p:nvCxnSpPr>
        <p:spPr>
          <a:xfrm>
            <a:off x="1332973" y="6516000"/>
            <a:ext cx="159467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14BF018B-6A6B-E2ED-BD22-28C1659EC8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0" y="6047098"/>
            <a:ext cx="883409" cy="882139"/>
          </a:xfrm>
          <a:prstGeom prst="rect">
            <a:avLst/>
          </a:prstGeom>
        </p:spPr>
      </p:pic>
      <p:sp>
        <p:nvSpPr>
          <p:cNvPr id="8" name="Zástupný text P">
            <a:extLst>
              <a:ext uri="{FF2B5EF4-FFF2-40B4-BE49-F238E27FC236}">
                <a16:creationId xmlns:a16="http://schemas.microsoft.com/office/drawing/2014/main" id="{0B7E64EA-BC57-B0BA-4B4F-F4A4D5ED35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79950" y="4715123"/>
            <a:ext cx="3887788" cy="152216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200" u="none"/>
            </a:lvl1pPr>
            <a:lvl2pPr marL="342900" indent="0">
              <a:buNone/>
              <a:defRPr sz="1300"/>
            </a:lvl2pPr>
            <a:lvl3pPr marL="685800" indent="0">
              <a:buNone/>
              <a:defRPr sz="1300"/>
            </a:lvl3pPr>
            <a:lvl4pPr marL="1028700" indent="0">
              <a:buNone/>
              <a:defRPr sz="1300"/>
            </a:lvl4pPr>
            <a:lvl5pPr marL="1371600" indent="0">
              <a:buNone/>
              <a:defRPr sz="1300"/>
            </a:lvl5pPr>
          </a:lstStyle>
          <a:p>
            <a:pPr lvl="0"/>
            <a:r>
              <a:rPr lang="cs-CZ" dirty="0"/>
              <a:t>Porovnání grafů ukazuje rozdíly v hodnotách za uplynulý rok v těchto kategoriích</a:t>
            </a:r>
          </a:p>
          <a:p>
            <a:pPr lvl="0"/>
            <a:r>
              <a:rPr lang="cs-CZ" dirty="0"/>
              <a:t>Vyplácení dávek</a:t>
            </a:r>
          </a:p>
          <a:p>
            <a:pPr lvl="0"/>
            <a:r>
              <a:rPr lang="cs-CZ" dirty="0"/>
              <a:t>Vyúčtování poplatků na děti</a:t>
            </a:r>
          </a:p>
        </p:txBody>
      </p:sp>
      <p:sp>
        <p:nvSpPr>
          <p:cNvPr id="9" name="Zástupný text L">
            <a:extLst>
              <a:ext uri="{FF2B5EF4-FFF2-40B4-BE49-F238E27FC236}">
                <a16:creationId xmlns:a16="http://schemas.microsoft.com/office/drawing/2014/main" id="{270F81CF-AC16-978F-B417-C428D9BE9FE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6263" y="4715123"/>
            <a:ext cx="3887788" cy="152216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200" u="none"/>
            </a:lvl1pPr>
            <a:lvl2pPr marL="342900" indent="0">
              <a:buNone/>
              <a:defRPr sz="1300"/>
            </a:lvl2pPr>
            <a:lvl3pPr marL="685800" indent="0">
              <a:buNone/>
              <a:defRPr sz="1300"/>
            </a:lvl3pPr>
            <a:lvl4pPr marL="1028700" indent="0">
              <a:buNone/>
              <a:defRPr sz="1300"/>
            </a:lvl4pPr>
            <a:lvl5pPr marL="1371600" indent="0">
              <a:buNone/>
              <a:defRPr sz="1300"/>
            </a:lvl5pPr>
          </a:lstStyle>
          <a:p>
            <a:pPr lvl="0"/>
            <a:r>
              <a:rPr lang="cs-CZ" dirty="0"/>
              <a:t>Porovnání grafů ukazuje rozdíly v hodnotách za uplynulý rok v těchto kategoriích</a:t>
            </a:r>
          </a:p>
          <a:p>
            <a:pPr lvl="0"/>
            <a:r>
              <a:rPr lang="cs-CZ" dirty="0"/>
              <a:t>Vyplácení dávek</a:t>
            </a:r>
          </a:p>
          <a:p>
            <a:pPr lvl="0"/>
            <a:r>
              <a:rPr lang="cs-CZ" dirty="0"/>
              <a:t>Vyúčtování poplatků na děti</a:t>
            </a:r>
          </a:p>
        </p:txBody>
      </p:sp>
      <p:sp>
        <p:nvSpPr>
          <p:cNvPr id="4" name="Zástupný objekt grafu P">
            <a:extLst>
              <a:ext uri="{FF2B5EF4-FFF2-40B4-BE49-F238E27FC236}">
                <a16:creationId xmlns:a16="http://schemas.microsoft.com/office/drawing/2014/main" id="{791239CD-1A24-187F-B25A-B0DB233BD1C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679950" y="1341438"/>
            <a:ext cx="3887788" cy="32385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graf.</a:t>
            </a:r>
            <a:endParaRPr lang="cs-CZ" dirty="0"/>
          </a:p>
        </p:txBody>
      </p:sp>
      <p:sp>
        <p:nvSpPr>
          <p:cNvPr id="2" name="Zástupný objekt grafu L">
            <a:extLst>
              <a:ext uri="{FF2B5EF4-FFF2-40B4-BE49-F238E27FC236}">
                <a16:creationId xmlns:a16="http://schemas.microsoft.com/office/drawing/2014/main" id="{33AECA7F-56B5-B738-D49B-8DAA9D38F273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576263" y="1341438"/>
            <a:ext cx="3887787" cy="32385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graf.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263" y="823125"/>
            <a:ext cx="3887787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Text 2 sloupce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6262" y="426474"/>
            <a:ext cx="3887787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Porovnání grafů</a:t>
            </a:r>
          </a:p>
        </p:txBody>
      </p:sp>
    </p:spTree>
    <p:extLst>
      <p:ext uri="{BB962C8B-B14F-4D97-AF65-F5344CB8AC3E}">
        <p14:creationId xmlns:p14="http://schemas.microsoft.com/office/powerpoint/2010/main" val="35351483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880">
          <p15:clr>
            <a:srgbClr val="9FCC3B"/>
          </p15:clr>
        </p15:guide>
        <p15:guide id="4" pos="5397">
          <p15:clr>
            <a:srgbClr val="FDE53C"/>
          </p15:clr>
        </p15:guide>
        <p15:guide id="5" orient="horz" pos="845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948">
          <p15:clr>
            <a:srgbClr val="FBAE40"/>
          </p15:clr>
        </p15:guide>
        <p15:guide id="12" pos="2812">
          <p15:clr>
            <a:srgbClr val="FBAE40"/>
          </p15:clr>
        </p15:guide>
        <p15:guide id="14" pos="4536">
          <p15:clr>
            <a:srgbClr val="FBAE40"/>
          </p15:clr>
        </p15:guide>
        <p15:guide id="15" pos="4672">
          <p15:clr>
            <a:srgbClr val="FBAE40"/>
          </p15:clr>
        </p15:guide>
        <p15:guide id="16" pos="1224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742">
          <p15:clr>
            <a:srgbClr val="C35EA4"/>
          </p15:clr>
        </p15:guide>
        <p15:guide id="22" pos="4604">
          <p15:clr>
            <a:srgbClr val="C35EA4"/>
          </p15:clr>
        </p15:guide>
        <p15:guide id="23" pos="3810">
          <p15:clr>
            <a:srgbClr val="FBAE40"/>
          </p15:clr>
        </p15:guide>
        <p15:guide id="24" pos="3674">
          <p15:clr>
            <a:srgbClr val="FBAE40"/>
          </p15:clr>
        </p15:guide>
        <p15:guide id="25" pos="2018">
          <p15:clr>
            <a:srgbClr val="C35EA4"/>
          </p15:clr>
        </p15:guide>
        <p15:guide id="26" pos="2086">
          <p15:clr>
            <a:srgbClr val="FBAE40"/>
          </p15:clr>
        </p15:guide>
        <p15:guide id="27" pos="1950">
          <p15:clr>
            <a:srgbClr val="FBAE40"/>
          </p15:clr>
        </p15:guide>
        <p15:guide id="28" pos="1156">
          <p15:clr>
            <a:srgbClr val="C35EA4"/>
          </p15:clr>
        </p15:guide>
        <p15:guide id="29" pos="1088">
          <p15:clr>
            <a:srgbClr val="FBAE40"/>
          </p15:clr>
        </p15:guide>
        <p15:guide id="30" pos="363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">
            <a:extLst>
              <a:ext uri="{FF2B5EF4-FFF2-40B4-BE49-F238E27FC236}">
                <a16:creationId xmlns:a16="http://schemas.microsoft.com/office/drawing/2014/main" id="{1A92C6F8-3053-A281-5F0D-F0E7DB8AFF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Zástupný symbol pro číslo snímku">
            <a:extLst>
              <a:ext uri="{FF2B5EF4-FFF2-40B4-BE49-F238E27FC236}">
                <a16:creationId xmlns:a16="http://schemas.microsoft.com/office/drawing/2014/main" id="{64F431D5-60F7-2460-8DE0-C4443E42C7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45AEE-F697-459C-A803-FD4DBA4434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796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21DE79C-5539-4F77-8AB8-5C4A2A96F2E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8D4FAEC-CD09-4E35-86D3-53F705DDFF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Ondřej Hora a Miroslav Suchanec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7062244-7F04-4745-BC87-29D380D40C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Postavení starších osob v nezaměstnanosti</a:t>
            </a:r>
          </a:p>
        </p:txBody>
      </p:sp>
    </p:spTree>
    <p:extLst>
      <p:ext uri="{BB962C8B-B14F-4D97-AF65-F5344CB8AC3E}">
        <p14:creationId xmlns:p14="http://schemas.microsoft.com/office/powerpoint/2010/main" val="1713382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62B8A08-A006-4CEA-814B-C4850DCBAA9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C15002B-9840-4B11-84A8-F0FD08567AC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A00024B-A019-4AEF-B6B9-6657A7C89D5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6263" y="821754"/>
            <a:ext cx="7991475" cy="4860925"/>
          </a:xfrm>
        </p:spPr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je skupina starších (60+), kteří se snaží zůstat déle na trhu práce, je v tom možné identifikovat i ekonomickou nezbytnost 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je obtížnější pro méně kvalifikované tento záměr naplnit a taky odcházet mimo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ek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aktivitu. 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Zdravotní stav zdá se hraje dominantní roli v možnostech řešení obecně.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Požadavek KZAM1 – zákonodárci a řídící pracovníci, specialisté, techničtí a odborní pracovníci a úředníci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KZAM3 – pomocní a nekvalifikovaní pracovníci. </a:t>
            </a:r>
            <a:endParaRPr lang="cs-CZ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A8D5DD8B-85C3-4C95-BEEE-75791D801E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Závěry obecně vzhledem k 60+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9DC4EEFC-876C-A611-7661-D92A05837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61310"/>
              </p:ext>
            </p:extLst>
          </p:nvPr>
        </p:nvGraphicFramePr>
        <p:xfrm>
          <a:off x="421090" y="3605783"/>
          <a:ext cx="7620502" cy="227372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90775">
                  <a:extLst>
                    <a:ext uri="{9D8B030D-6E8A-4147-A177-3AD203B41FA5}">
                      <a16:colId xmlns:a16="http://schemas.microsoft.com/office/drawing/2014/main" val="1874130538"/>
                    </a:ext>
                  </a:extLst>
                </a:gridCol>
                <a:gridCol w="734118">
                  <a:extLst>
                    <a:ext uri="{9D8B030D-6E8A-4147-A177-3AD203B41FA5}">
                      <a16:colId xmlns:a16="http://schemas.microsoft.com/office/drawing/2014/main" val="1317324032"/>
                    </a:ext>
                  </a:extLst>
                </a:gridCol>
                <a:gridCol w="812199">
                  <a:extLst>
                    <a:ext uri="{9D8B030D-6E8A-4147-A177-3AD203B41FA5}">
                      <a16:colId xmlns:a16="http://schemas.microsoft.com/office/drawing/2014/main" val="3022363247"/>
                    </a:ext>
                  </a:extLst>
                </a:gridCol>
                <a:gridCol w="837153">
                  <a:extLst>
                    <a:ext uri="{9D8B030D-6E8A-4147-A177-3AD203B41FA5}">
                      <a16:colId xmlns:a16="http://schemas.microsoft.com/office/drawing/2014/main" val="3309204694"/>
                    </a:ext>
                  </a:extLst>
                </a:gridCol>
                <a:gridCol w="1034366">
                  <a:extLst>
                    <a:ext uri="{9D8B030D-6E8A-4147-A177-3AD203B41FA5}">
                      <a16:colId xmlns:a16="http://schemas.microsoft.com/office/drawing/2014/main" val="1610901764"/>
                    </a:ext>
                  </a:extLst>
                </a:gridCol>
                <a:gridCol w="1034366">
                  <a:extLst>
                    <a:ext uri="{9D8B030D-6E8A-4147-A177-3AD203B41FA5}">
                      <a16:colId xmlns:a16="http://schemas.microsoft.com/office/drawing/2014/main" val="4062823931"/>
                    </a:ext>
                  </a:extLst>
                </a:gridCol>
                <a:gridCol w="890280">
                  <a:extLst>
                    <a:ext uri="{9D8B030D-6E8A-4147-A177-3AD203B41FA5}">
                      <a16:colId xmlns:a16="http://schemas.microsoft.com/office/drawing/2014/main" val="2763592049"/>
                    </a:ext>
                  </a:extLst>
                </a:gridCol>
                <a:gridCol w="787245">
                  <a:extLst>
                    <a:ext uri="{9D8B030D-6E8A-4147-A177-3AD203B41FA5}">
                      <a16:colId xmlns:a16="http://schemas.microsoft.com/office/drawing/2014/main" val="265156373"/>
                    </a:ext>
                  </a:extLst>
                </a:gridCol>
              </a:tblGrid>
              <a:tr h="378954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KZAM (K1)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1-4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D180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10,2 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1,5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11,2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76,6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6005657"/>
                  </a:ext>
                </a:extLst>
              </a:tr>
              <a:tr h="37895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D360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16,6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30,8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49,2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648992"/>
                  </a:ext>
                </a:extLst>
              </a:tr>
              <a:tr h="37895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D720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20,3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50,8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1,3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23,5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9747908"/>
                  </a:ext>
                </a:extLst>
              </a:tr>
              <a:tr h="378954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KZAM (K3)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9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D180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7,6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0,6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3,8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7,2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2,9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77,8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3853976"/>
                  </a:ext>
                </a:extLst>
              </a:tr>
              <a:tr h="37895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D360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10,8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0,9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6,8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5,4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58,1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1845621"/>
                  </a:ext>
                </a:extLst>
              </a:tr>
              <a:tr h="37895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D720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12,7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9,3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27,8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7,2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41,6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3528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524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62B8A08-A006-4CEA-814B-C4850DCBAA9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C15002B-9840-4B11-84A8-F0FD08567AC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A00024B-A019-4AEF-B6B9-6657A7C89D5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6263" y="821754"/>
            <a:ext cx="7991475" cy="4860925"/>
          </a:xfrm>
        </p:spPr>
        <p:txBody>
          <a:bodyPr/>
          <a:lstStyle/>
          <a:p>
            <a:endParaRPr lang="cs-CZ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</a:rPr>
              <a:t>U starších uchazečů nejsou nijak velké genderové rozdíly, u 50-54 let ochody ve prospěch žen, ale pak se otáčí.</a:t>
            </a:r>
          </a:p>
          <a:p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</a:rPr>
              <a:t>Výrazně méně žen v evidenci 60+, dříve odcházejí do </a:t>
            </a:r>
            <a:r>
              <a:rPr lang="cs-CZ" sz="2600" dirty="0" err="1">
                <a:solidFill>
                  <a:srgbClr val="000000"/>
                </a:solidFill>
                <a:latin typeface="Calibri" panose="020F0502020204030204" pitchFamily="34" charset="0"/>
              </a:rPr>
              <a:t>ek</a:t>
            </a:r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</a:rPr>
              <a:t>. neaktivity</a:t>
            </a:r>
          </a:p>
          <a:p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</a:rPr>
              <a:t>Malá šance na zaměstnání, spíše směřuje k čekání na možnost jít do důchodu (log. doplněk).</a:t>
            </a:r>
          </a:p>
          <a:p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</a:rPr>
              <a:t>Skupina, která nemůže odejít (spíše tedy muži)</a:t>
            </a:r>
          </a:p>
          <a:p>
            <a:r>
              <a:rPr lang="cs-CZ" sz="2600" dirty="0">
                <a:solidFill>
                  <a:srgbClr val="000000"/>
                </a:solidFill>
                <a:latin typeface="Calibri" panose="020F0502020204030204" pitchFamily="34" charset="0"/>
              </a:rPr>
              <a:t>Specifické případy, mohou být vnímáni jako oprávnění uchazeči (méně sankčních vyřazení, ale pak zlom muži 66 let, 14,2 %).</a:t>
            </a:r>
          </a:p>
          <a:p>
            <a:endParaRPr lang="cs-CZ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A8D5DD8B-85C3-4C95-BEEE-75791D801E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Závěry vzhledem k genderovým rozdílům</a:t>
            </a:r>
          </a:p>
        </p:txBody>
      </p:sp>
    </p:spTree>
    <p:extLst>
      <p:ext uri="{BB962C8B-B14F-4D97-AF65-F5344CB8AC3E}">
        <p14:creationId xmlns:p14="http://schemas.microsoft.com/office/powerpoint/2010/main" val="4195462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62B8A08-A006-4CEA-814B-C4850DCBAA9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4645AEE-F697-459C-A803-FD4DBA443484}" type="slidenum">
              <a:rPr lang="cs-CZ" smtClean="0"/>
              <a:pPr>
                <a:spcAft>
                  <a:spcPts val="600"/>
                </a:spcAft>
              </a:pPr>
              <a:t>12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A8D5DD8B-85C3-4C95-BEEE-75791D801E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6262" y="426474"/>
            <a:ext cx="7991476" cy="369171"/>
          </a:xfrm>
        </p:spPr>
        <p:txBody>
          <a:bodyPr>
            <a:normAutofit/>
          </a:bodyPr>
          <a:lstStyle/>
          <a:p>
            <a:r>
              <a:rPr lang="cs-CZ" sz="2600" dirty="0"/>
              <a:t>Rozdíly podle pohlaví ve věkových skupinách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0B7B7BA5-8742-B555-3D48-72D54E595AA6}"/>
              </a:ext>
            </a:extLst>
          </p:cNvPr>
          <p:cNvGraphicFramePr>
            <a:graphicFrameLocks noGrp="1"/>
          </p:cNvGraphicFramePr>
          <p:nvPr/>
        </p:nvGraphicFramePr>
        <p:xfrm>
          <a:off x="449783" y="795645"/>
          <a:ext cx="8266928" cy="5587984"/>
        </p:xfrm>
        <a:graphic>
          <a:graphicData uri="http://schemas.openxmlformats.org/drawingml/2006/table">
            <a:tbl>
              <a:tblPr firstRow="1" firstCol="1" bandRow="1"/>
              <a:tblGrid>
                <a:gridCol w="641091">
                  <a:extLst>
                    <a:ext uri="{9D8B030D-6E8A-4147-A177-3AD203B41FA5}">
                      <a16:colId xmlns:a16="http://schemas.microsoft.com/office/drawing/2014/main" val="3789720030"/>
                    </a:ext>
                  </a:extLst>
                </a:gridCol>
                <a:gridCol w="716063">
                  <a:extLst>
                    <a:ext uri="{9D8B030D-6E8A-4147-A177-3AD203B41FA5}">
                      <a16:colId xmlns:a16="http://schemas.microsoft.com/office/drawing/2014/main" val="303700803"/>
                    </a:ext>
                  </a:extLst>
                </a:gridCol>
                <a:gridCol w="831962">
                  <a:extLst>
                    <a:ext uri="{9D8B030D-6E8A-4147-A177-3AD203B41FA5}">
                      <a16:colId xmlns:a16="http://schemas.microsoft.com/office/drawing/2014/main" val="614554151"/>
                    </a:ext>
                  </a:extLst>
                </a:gridCol>
                <a:gridCol w="831962">
                  <a:extLst>
                    <a:ext uri="{9D8B030D-6E8A-4147-A177-3AD203B41FA5}">
                      <a16:colId xmlns:a16="http://schemas.microsoft.com/office/drawing/2014/main" val="601416742"/>
                    </a:ext>
                  </a:extLst>
                </a:gridCol>
                <a:gridCol w="880590">
                  <a:extLst>
                    <a:ext uri="{9D8B030D-6E8A-4147-A177-3AD203B41FA5}">
                      <a16:colId xmlns:a16="http://schemas.microsoft.com/office/drawing/2014/main" val="4232379933"/>
                    </a:ext>
                  </a:extLst>
                </a:gridCol>
                <a:gridCol w="931245">
                  <a:extLst>
                    <a:ext uri="{9D8B030D-6E8A-4147-A177-3AD203B41FA5}">
                      <a16:colId xmlns:a16="http://schemas.microsoft.com/office/drawing/2014/main" val="2852752507"/>
                    </a:ext>
                  </a:extLst>
                </a:gridCol>
                <a:gridCol w="1293935">
                  <a:extLst>
                    <a:ext uri="{9D8B030D-6E8A-4147-A177-3AD203B41FA5}">
                      <a16:colId xmlns:a16="http://schemas.microsoft.com/office/drawing/2014/main" val="2483252185"/>
                    </a:ext>
                  </a:extLst>
                </a:gridCol>
                <a:gridCol w="1135892">
                  <a:extLst>
                    <a:ext uri="{9D8B030D-6E8A-4147-A177-3AD203B41FA5}">
                      <a16:colId xmlns:a16="http://schemas.microsoft.com/office/drawing/2014/main" val="3140925638"/>
                    </a:ext>
                  </a:extLst>
                </a:gridCol>
                <a:gridCol w="1004188">
                  <a:extLst>
                    <a:ext uri="{9D8B030D-6E8A-4147-A177-3AD203B41FA5}">
                      <a16:colId xmlns:a16="http://schemas.microsoft.com/office/drawing/2014/main" val="1398967816"/>
                    </a:ext>
                  </a:extLst>
                </a:gridCol>
              </a:tblGrid>
              <a:tr h="690273">
                <a:tc gridSpan="2"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886" marR="54886" marT="27443" marB="274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období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Našel si práci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Osobní a rodinné důvody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Sankční vyřazení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neznámého důvodu/na vlastní žádost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Zařazen na dotované místo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Zůstal v evidenci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361944"/>
                  </a:ext>
                </a:extLst>
              </a:tr>
              <a:tr h="266402">
                <a:tc rowSpan="6"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50-54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886" marR="54886" marT="27443" marB="274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muži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886" marR="54886" marT="27443" marB="274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D180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37,7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49,8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8105005"/>
                  </a:ext>
                </a:extLst>
              </a:tr>
              <a:tr h="2664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D360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48,4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11,3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30,8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803031"/>
                  </a:ext>
                </a:extLst>
              </a:tr>
              <a:tr h="2664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D720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52,9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13,9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7,6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20,2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5752397"/>
                  </a:ext>
                </a:extLst>
              </a:tr>
              <a:tr h="2664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ženy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886" marR="54886" marT="27443" marB="274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D180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36,7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55,5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829478"/>
                  </a:ext>
                </a:extLst>
              </a:tr>
              <a:tr h="2664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D360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735352"/>
                  </a:ext>
                </a:extLst>
              </a:tr>
              <a:tr h="2664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D720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57,2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20,6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637736"/>
                  </a:ext>
                </a:extLst>
              </a:tr>
              <a:tr h="266402">
                <a:tc rowSpan="6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55-59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886" marR="54886" marT="27443" marB="274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muži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886" marR="54886" marT="27443" marB="274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D180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31,3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0996778"/>
                  </a:ext>
                </a:extLst>
              </a:tr>
              <a:tr h="2664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D360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40,9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0394181"/>
                  </a:ext>
                </a:extLst>
              </a:tr>
              <a:tr h="2664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D720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46,6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11,2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9,3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25,8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9912495"/>
                  </a:ext>
                </a:extLst>
              </a:tr>
              <a:tr h="2664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ženy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886" marR="54886" marT="27443" marB="274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D180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25,2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8060944"/>
                  </a:ext>
                </a:extLst>
              </a:tr>
              <a:tr h="2664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D360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36,9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46,4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6223310"/>
                  </a:ext>
                </a:extLst>
              </a:tr>
              <a:tr h="2664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D720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5,9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27,8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0058310"/>
                  </a:ext>
                </a:extLst>
              </a:tr>
              <a:tr h="266402">
                <a:tc rowSpan="6"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60+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886" marR="54886" marT="27443" marB="274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muži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886" marR="54886" marT="27443" marB="274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D180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14,4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9,2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71,2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1363785"/>
                  </a:ext>
                </a:extLst>
              </a:tr>
              <a:tr h="2664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D360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19,4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22,7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48,9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751834"/>
                  </a:ext>
                </a:extLst>
              </a:tr>
              <a:tr h="2664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D720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7,2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35,5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29,9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2298654"/>
                  </a:ext>
                </a:extLst>
              </a:tr>
              <a:tr h="2664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ženy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886" marR="54886" marT="27443" marB="274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D180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10,6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78,7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0328368"/>
                  </a:ext>
                </a:extLst>
              </a:tr>
              <a:tr h="2664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D360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11,5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27,4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55,1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8461350"/>
                  </a:ext>
                </a:extLst>
              </a:tr>
              <a:tr h="2664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D720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</a:t>
                      </a:r>
                      <a:endParaRPr lang="cs-CZ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43,1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34,1</a:t>
                      </a:r>
                      <a:endParaRPr lang="cs-CZ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65" marR="41165" marT="57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5499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89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2B6C0A8-001D-E304-DD7E-756394DA73E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7319E577-49E7-4D73-2AB3-1C1D8C6535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Muži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39CC6D48-2B97-E3FC-9C4A-D49791600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744640"/>
              </p:ext>
            </p:extLst>
          </p:nvPr>
        </p:nvGraphicFramePr>
        <p:xfrm>
          <a:off x="179462" y="136525"/>
          <a:ext cx="8785075" cy="563891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18598">
                  <a:extLst>
                    <a:ext uri="{9D8B030D-6E8A-4147-A177-3AD203B41FA5}">
                      <a16:colId xmlns:a16="http://schemas.microsoft.com/office/drawing/2014/main" val="1615825346"/>
                    </a:ext>
                  </a:extLst>
                </a:gridCol>
                <a:gridCol w="846307">
                  <a:extLst>
                    <a:ext uri="{9D8B030D-6E8A-4147-A177-3AD203B41FA5}">
                      <a16:colId xmlns:a16="http://schemas.microsoft.com/office/drawing/2014/main" val="1632392236"/>
                    </a:ext>
                  </a:extLst>
                </a:gridCol>
                <a:gridCol w="936319">
                  <a:extLst>
                    <a:ext uri="{9D8B030D-6E8A-4147-A177-3AD203B41FA5}">
                      <a16:colId xmlns:a16="http://schemas.microsoft.com/office/drawing/2014/main" val="1537232773"/>
                    </a:ext>
                  </a:extLst>
                </a:gridCol>
                <a:gridCol w="965087">
                  <a:extLst>
                    <a:ext uri="{9D8B030D-6E8A-4147-A177-3AD203B41FA5}">
                      <a16:colId xmlns:a16="http://schemas.microsoft.com/office/drawing/2014/main" val="2939188168"/>
                    </a:ext>
                  </a:extLst>
                </a:gridCol>
                <a:gridCol w="1192439">
                  <a:extLst>
                    <a:ext uri="{9D8B030D-6E8A-4147-A177-3AD203B41FA5}">
                      <a16:colId xmlns:a16="http://schemas.microsoft.com/office/drawing/2014/main" val="2462609140"/>
                    </a:ext>
                  </a:extLst>
                </a:gridCol>
                <a:gridCol w="1192439">
                  <a:extLst>
                    <a:ext uri="{9D8B030D-6E8A-4147-A177-3AD203B41FA5}">
                      <a16:colId xmlns:a16="http://schemas.microsoft.com/office/drawing/2014/main" val="3940938564"/>
                    </a:ext>
                  </a:extLst>
                </a:gridCol>
                <a:gridCol w="1026333">
                  <a:extLst>
                    <a:ext uri="{9D8B030D-6E8A-4147-A177-3AD203B41FA5}">
                      <a16:colId xmlns:a16="http://schemas.microsoft.com/office/drawing/2014/main" val="3553830046"/>
                    </a:ext>
                  </a:extLst>
                </a:gridCol>
                <a:gridCol w="907553">
                  <a:extLst>
                    <a:ext uri="{9D8B030D-6E8A-4147-A177-3AD203B41FA5}">
                      <a16:colId xmlns:a16="http://schemas.microsoft.com/office/drawing/2014/main" val="1172049209"/>
                    </a:ext>
                  </a:extLst>
                </a:gridCol>
              </a:tblGrid>
              <a:tr h="109923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období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Našel si práci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Osobní a rodinné důvody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Sankční vyřazení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Z neznámého důvodu/na vlastní žádost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Zařazen na dotované místo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Zůstal v evidenci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extLst>
                  <a:ext uri="{0D108BD9-81ED-4DB2-BD59-A6C34878D82A}">
                    <a16:rowId xmlns:a16="http://schemas.microsoft.com/office/drawing/2014/main" val="635815180"/>
                  </a:ext>
                </a:extLst>
              </a:tr>
              <a:tr h="214444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61 let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N 6 671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D180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19,1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5,4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70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extLst>
                  <a:ext uri="{0D108BD9-81ED-4DB2-BD59-A6C34878D82A}">
                    <a16:rowId xmlns:a16="http://schemas.microsoft.com/office/drawing/2014/main" val="3105492079"/>
                  </a:ext>
                </a:extLst>
              </a:tr>
              <a:tr h="2144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D360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25,5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5,1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16,7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3,2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48,5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extLst>
                  <a:ext uri="{0D108BD9-81ED-4DB2-BD59-A6C34878D82A}">
                    <a16:rowId xmlns:a16="http://schemas.microsoft.com/office/drawing/2014/main" val="2917749782"/>
                  </a:ext>
                </a:extLst>
              </a:tr>
              <a:tr h="30001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D720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29,6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1,4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6,9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30,3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4,4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27,4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extLst>
                  <a:ext uri="{0D108BD9-81ED-4DB2-BD59-A6C34878D82A}">
                    <a16:rowId xmlns:a16="http://schemas.microsoft.com/office/drawing/2014/main" val="2172265827"/>
                  </a:ext>
                </a:extLst>
              </a:tr>
              <a:tr h="214444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62 let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N 7 224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D180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14,1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2,9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9,3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1,5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71,6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extLst>
                  <a:ext uri="{0D108BD9-81ED-4DB2-BD59-A6C34878D82A}">
                    <a16:rowId xmlns:a16="http://schemas.microsoft.com/office/drawing/2014/main" val="4116931587"/>
                  </a:ext>
                </a:extLst>
              </a:tr>
              <a:tr h="2144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D360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19,3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0,9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4,8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25,2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2,6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47,1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extLst>
                  <a:ext uri="{0D108BD9-81ED-4DB2-BD59-A6C34878D82A}">
                    <a16:rowId xmlns:a16="http://schemas.microsoft.com/office/drawing/2014/main" val="2433980095"/>
                  </a:ext>
                </a:extLst>
              </a:tr>
              <a:tr h="2144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D720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21,9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1,3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6,6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41,5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3,6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25,1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extLst>
                  <a:ext uri="{0D108BD9-81ED-4DB2-BD59-A6C34878D82A}">
                    <a16:rowId xmlns:a16="http://schemas.microsoft.com/office/drawing/2014/main" val="2936634417"/>
                  </a:ext>
                </a:extLst>
              </a:tr>
              <a:tr h="214444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63 let 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N 6 575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D180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10,1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0,6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2,2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16,6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69,4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extLst>
                  <a:ext uri="{0D108BD9-81ED-4DB2-BD59-A6C34878D82A}">
                    <a16:rowId xmlns:a16="http://schemas.microsoft.com/office/drawing/2014/main" val="193874901"/>
                  </a:ext>
                </a:extLst>
              </a:tr>
              <a:tr h="2144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D360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13,5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0,8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3,8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39,2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1,8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40,9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extLst>
                  <a:ext uri="{0D108BD9-81ED-4DB2-BD59-A6C34878D82A}">
                    <a16:rowId xmlns:a16="http://schemas.microsoft.com/office/drawing/2014/main" val="3813866814"/>
                  </a:ext>
                </a:extLst>
              </a:tr>
              <a:tr h="2144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D720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14,7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1,2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4,8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54,5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2,3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22,5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extLst>
                  <a:ext uri="{0D108BD9-81ED-4DB2-BD59-A6C34878D82A}">
                    <a16:rowId xmlns:a16="http://schemas.microsoft.com/office/drawing/2014/main" val="1303668249"/>
                  </a:ext>
                </a:extLst>
              </a:tr>
              <a:tr h="214444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64 let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N 2 466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D180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3,2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3,3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76,1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extLst>
                  <a:ext uri="{0D108BD9-81ED-4DB2-BD59-A6C34878D82A}">
                    <a16:rowId xmlns:a16="http://schemas.microsoft.com/office/drawing/2014/main" val="4011004071"/>
                  </a:ext>
                </a:extLst>
              </a:tr>
              <a:tr h="2144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D360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5,3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56,2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extLst>
                  <a:ext uri="{0D108BD9-81ED-4DB2-BD59-A6C34878D82A}">
                    <a16:rowId xmlns:a16="http://schemas.microsoft.com/office/drawing/2014/main" val="4001558698"/>
                  </a:ext>
                </a:extLst>
              </a:tr>
              <a:tr h="2144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D720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6,1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7,9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41,8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0,5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40,3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extLst>
                  <a:ext uri="{0D108BD9-81ED-4DB2-BD59-A6C34878D82A}">
                    <a16:rowId xmlns:a16="http://schemas.microsoft.com/office/drawing/2014/main" val="2798554009"/>
                  </a:ext>
                </a:extLst>
              </a:tr>
              <a:tr h="214444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65 let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N 1 023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D180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3,5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4,8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3,9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1,1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85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extLst>
                  <a:ext uri="{0D108BD9-81ED-4DB2-BD59-A6C34878D82A}">
                    <a16:rowId xmlns:a16="http://schemas.microsoft.com/office/drawing/2014/main" val="4005427866"/>
                  </a:ext>
                </a:extLst>
              </a:tr>
              <a:tr h="2144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D360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5,4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8,4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7,5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73,8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extLst>
                  <a:ext uri="{0D108BD9-81ED-4DB2-BD59-A6C34878D82A}">
                    <a16:rowId xmlns:a16="http://schemas.microsoft.com/office/drawing/2014/main" val="4032018417"/>
                  </a:ext>
                </a:extLst>
              </a:tr>
              <a:tr h="2144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D720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6,9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3,1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11,8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10,5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3,3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64,3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78" marR="63378" marT="0" marB="0"/>
                </a:tc>
                <a:extLst>
                  <a:ext uri="{0D108BD9-81ED-4DB2-BD59-A6C34878D82A}">
                    <a16:rowId xmlns:a16="http://schemas.microsoft.com/office/drawing/2014/main" val="1219087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56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1C8C342-5C58-3DF2-98B7-93CAABCAE46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E11D4A6-2B1C-CA3B-A8E5-2EF95C3E7F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Ženy</a:t>
            </a:r>
            <a:endParaRPr lang="cs-CZ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795362A0-A0D8-B73D-B370-560DCADF14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45554"/>
              </p:ext>
            </p:extLst>
          </p:nvPr>
        </p:nvGraphicFramePr>
        <p:xfrm>
          <a:off x="333286" y="35794"/>
          <a:ext cx="8691073" cy="624951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94550">
                  <a:extLst>
                    <a:ext uri="{9D8B030D-6E8A-4147-A177-3AD203B41FA5}">
                      <a16:colId xmlns:a16="http://schemas.microsoft.com/office/drawing/2014/main" val="3855456671"/>
                    </a:ext>
                  </a:extLst>
                </a:gridCol>
                <a:gridCol w="929906">
                  <a:extLst>
                    <a:ext uri="{9D8B030D-6E8A-4147-A177-3AD203B41FA5}">
                      <a16:colId xmlns:a16="http://schemas.microsoft.com/office/drawing/2014/main" val="1990993823"/>
                    </a:ext>
                  </a:extLst>
                </a:gridCol>
                <a:gridCol w="760576">
                  <a:extLst>
                    <a:ext uri="{9D8B030D-6E8A-4147-A177-3AD203B41FA5}">
                      <a16:colId xmlns:a16="http://schemas.microsoft.com/office/drawing/2014/main" val="295294031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32015617"/>
                    </a:ext>
                  </a:extLst>
                </a:gridCol>
                <a:gridCol w="1034041">
                  <a:extLst>
                    <a:ext uri="{9D8B030D-6E8A-4147-A177-3AD203B41FA5}">
                      <a16:colId xmlns:a16="http://schemas.microsoft.com/office/drawing/2014/main" val="1295318249"/>
                    </a:ext>
                  </a:extLst>
                </a:gridCol>
                <a:gridCol w="1119499">
                  <a:extLst>
                    <a:ext uri="{9D8B030D-6E8A-4147-A177-3AD203B41FA5}">
                      <a16:colId xmlns:a16="http://schemas.microsoft.com/office/drawing/2014/main" val="2673790198"/>
                    </a:ext>
                  </a:extLst>
                </a:gridCol>
                <a:gridCol w="1179320">
                  <a:extLst>
                    <a:ext uri="{9D8B030D-6E8A-4147-A177-3AD203B41FA5}">
                      <a16:colId xmlns:a16="http://schemas.microsoft.com/office/drawing/2014/main" val="421479835"/>
                    </a:ext>
                  </a:extLst>
                </a:gridCol>
                <a:gridCol w="1358781">
                  <a:extLst>
                    <a:ext uri="{9D8B030D-6E8A-4147-A177-3AD203B41FA5}">
                      <a16:colId xmlns:a16="http://schemas.microsoft.com/office/drawing/2014/main" val="3525421327"/>
                    </a:ext>
                  </a:extLst>
                </a:gridCol>
              </a:tblGrid>
              <a:tr h="94306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období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Našel si práci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Osobní a rodinné důvody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Sankční vyřazení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Z neznámého důvodu/na vlastní žádost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Zařazen na dotované místo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Zůstal v evidenci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4392887"/>
                  </a:ext>
                </a:extLst>
              </a:tr>
              <a:tr h="310773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60 let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N 6 677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D180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10,6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0,2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1,6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9,7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1,1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76,8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3311616"/>
                  </a:ext>
                </a:extLst>
              </a:tr>
              <a:tr h="3107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D360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16,3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2,7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27,8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2,3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50,4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4953427"/>
                  </a:ext>
                </a:extLst>
              </a:tr>
              <a:tr h="3107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D720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19,4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4,1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46,9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25,7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0939900"/>
                  </a:ext>
                </a:extLst>
              </a:tr>
              <a:tr h="310773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61 let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N 5 350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D180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6,4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1,8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14,8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76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5410759"/>
                  </a:ext>
                </a:extLst>
              </a:tr>
              <a:tr h="3107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D360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10,1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3,1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37,6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1,5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47,4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5575853"/>
                  </a:ext>
                </a:extLst>
              </a:tr>
              <a:tr h="3376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D720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12,3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0,6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4,1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54,9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2,3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25,9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4260503"/>
                  </a:ext>
                </a:extLst>
              </a:tr>
              <a:tr h="310773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62 let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N 2 150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D180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5,7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9,7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80,5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4609916"/>
                  </a:ext>
                </a:extLst>
              </a:tr>
              <a:tr h="3107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D360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8,7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4,5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23,2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2,1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60,9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1549821"/>
                  </a:ext>
                </a:extLst>
              </a:tr>
              <a:tr h="3107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D720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11,2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6,2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36,7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3,3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41,8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7168103"/>
                  </a:ext>
                </a:extLst>
              </a:tr>
              <a:tr h="310773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63 let 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N 1 118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D180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3,8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3,8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6,1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0,8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85,2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7660126"/>
                  </a:ext>
                </a:extLst>
              </a:tr>
              <a:tr h="3107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D360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6,4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12,7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2,7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71,7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4391163"/>
                  </a:ext>
                </a:extLst>
              </a:tr>
              <a:tr h="3107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D720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8,2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8,6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21,5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3,9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57,1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1811288"/>
                  </a:ext>
                </a:extLst>
              </a:tr>
              <a:tr h="310773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64 let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N 630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D180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1,4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1,1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90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0903399"/>
                  </a:ext>
                </a:extLst>
              </a:tr>
              <a:tr h="3107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D360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3,3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0,8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5,7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6,8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2,1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81,3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4045271"/>
                  </a:ext>
                </a:extLst>
              </a:tr>
              <a:tr h="3107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D720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4,9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9,2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11,7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3,7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69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6724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191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B99C97D-023B-B304-1E1B-94120C98AE4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837D0E4-A293-65B5-A850-3001E883AF8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ACDCC21C-6935-2D24-97CA-3AF5F0E9FE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0805" y="136525"/>
            <a:ext cx="7991476" cy="36917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Využití opatření politiky zaměstnanosti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5EE60438-D869-D39F-0036-5253854D9C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729205"/>
              </p:ext>
            </p:extLst>
          </p:nvPr>
        </p:nvGraphicFramePr>
        <p:xfrm>
          <a:off x="259643" y="505696"/>
          <a:ext cx="8311364" cy="7029079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1602373">
                  <a:extLst>
                    <a:ext uri="{9D8B030D-6E8A-4147-A177-3AD203B41FA5}">
                      <a16:colId xmlns:a16="http://schemas.microsoft.com/office/drawing/2014/main" val="2032912535"/>
                    </a:ext>
                  </a:extLst>
                </a:gridCol>
                <a:gridCol w="1077066">
                  <a:extLst>
                    <a:ext uri="{9D8B030D-6E8A-4147-A177-3AD203B41FA5}">
                      <a16:colId xmlns:a16="http://schemas.microsoft.com/office/drawing/2014/main" val="2012037939"/>
                    </a:ext>
                  </a:extLst>
                </a:gridCol>
                <a:gridCol w="1077066">
                  <a:extLst>
                    <a:ext uri="{9D8B030D-6E8A-4147-A177-3AD203B41FA5}">
                      <a16:colId xmlns:a16="http://schemas.microsoft.com/office/drawing/2014/main" val="716758742"/>
                    </a:ext>
                  </a:extLst>
                </a:gridCol>
                <a:gridCol w="1077066">
                  <a:extLst>
                    <a:ext uri="{9D8B030D-6E8A-4147-A177-3AD203B41FA5}">
                      <a16:colId xmlns:a16="http://schemas.microsoft.com/office/drawing/2014/main" val="1100051704"/>
                    </a:ext>
                  </a:extLst>
                </a:gridCol>
                <a:gridCol w="1205560">
                  <a:extLst>
                    <a:ext uri="{9D8B030D-6E8A-4147-A177-3AD203B41FA5}">
                      <a16:colId xmlns:a16="http://schemas.microsoft.com/office/drawing/2014/main" val="985921991"/>
                    </a:ext>
                  </a:extLst>
                </a:gridCol>
                <a:gridCol w="1086514">
                  <a:extLst>
                    <a:ext uri="{9D8B030D-6E8A-4147-A177-3AD203B41FA5}">
                      <a16:colId xmlns:a16="http://schemas.microsoft.com/office/drawing/2014/main" val="2574317125"/>
                    </a:ext>
                  </a:extLst>
                </a:gridCol>
                <a:gridCol w="1185719">
                  <a:extLst>
                    <a:ext uri="{9D8B030D-6E8A-4147-A177-3AD203B41FA5}">
                      <a16:colId xmlns:a16="http://schemas.microsoft.com/office/drawing/2014/main" val="1214565025"/>
                    </a:ext>
                  </a:extLst>
                </a:gridCol>
              </a:tblGrid>
              <a:tr h="909136"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věk (let)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 vert="vert27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SÚPM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 vert="vert27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VPP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 vert="vert27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Rekvalifikace zvolené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 vert="vert27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Rekvalifikace zabezpečované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 vert="vert27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Podpora v </a:t>
                      </a:r>
                      <a:r>
                        <a:rPr lang="cs-CZ" sz="1600" dirty="0" err="1">
                          <a:solidFill>
                            <a:schemeClr val="tx1"/>
                          </a:solidFill>
                          <a:effectLst/>
                        </a:rPr>
                        <a:t>nezaměstnosti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 vert="vert27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N Uchazečů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 vert="vert27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832032"/>
                  </a:ext>
                </a:extLst>
              </a:tr>
              <a:tr h="266623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50 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0,4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1,9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0,7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0,8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48,8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10 537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extLst>
                  <a:ext uri="{0D108BD9-81ED-4DB2-BD59-A6C34878D82A}">
                    <a16:rowId xmlns:a16="http://schemas.microsoft.com/office/drawing/2014/main" val="2903739613"/>
                  </a:ext>
                </a:extLst>
              </a:tr>
              <a:tr h="266623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51 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0,7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2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0,7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1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48,9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10 464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extLst>
                  <a:ext uri="{0D108BD9-81ED-4DB2-BD59-A6C34878D82A}">
                    <a16:rowId xmlns:a16="http://schemas.microsoft.com/office/drawing/2014/main" val="120139729"/>
                  </a:ext>
                </a:extLst>
              </a:tr>
              <a:tr h="266623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52 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0,8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2,3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0,7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1,1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47,2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10 678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extLst>
                  <a:ext uri="{0D108BD9-81ED-4DB2-BD59-A6C34878D82A}">
                    <a16:rowId xmlns:a16="http://schemas.microsoft.com/office/drawing/2014/main" val="4177527737"/>
                  </a:ext>
                </a:extLst>
              </a:tr>
              <a:tr h="266623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53 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0,6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2,5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0,7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1,1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45,5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11 081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extLst>
                  <a:ext uri="{0D108BD9-81ED-4DB2-BD59-A6C34878D82A}">
                    <a16:rowId xmlns:a16="http://schemas.microsoft.com/office/drawing/2014/main" val="1548919101"/>
                  </a:ext>
                </a:extLst>
              </a:tr>
              <a:tr h="266623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54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0,7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2,7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0,6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1,1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45,8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11 570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extLst>
                  <a:ext uri="{0D108BD9-81ED-4DB2-BD59-A6C34878D82A}">
                    <a16:rowId xmlns:a16="http://schemas.microsoft.com/office/drawing/2014/main" val="1610405990"/>
                  </a:ext>
                </a:extLst>
              </a:tr>
              <a:tr h="266623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55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0,7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2,8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0,5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1,3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44,9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12 260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extLst>
                  <a:ext uri="{0D108BD9-81ED-4DB2-BD59-A6C34878D82A}">
                    <a16:rowId xmlns:a16="http://schemas.microsoft.com/office/drawing/2014/main" val="3751863071"/>
                  </a:ext>
                </a:extLst>
              </a:tr>
              <a:tr h="266623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56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0,9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2,7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0,6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1,1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43,9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12 320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extLst>
                  <a:ext uri="{0D108BD9-81ED-4DB2-BD59-A6C34878D82A}">
                    <a16:rowId xmlns:a16="http://schemas.microsoft.com/office/drawing/2014/main" val="4198889446"/>
                  </a:ext>
                </a:extLst>
              </a:tr>
              <a:tr h="266623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57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0,5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1,1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41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11 469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extLst>
                  <a:ext uri="{0D108BD9-81ED-4DB2-BD59-A6C34878D82A}">
                    <a16:rowId xmlns:a16="http://schemas.microsoft.com/office/drawing/2014/main" val="3010993719"/>
                  </a:ext>
                </a:extLst>
              </a:tr>
              <a:tr h="266623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58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0,9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0.4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0,9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41,3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11 695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extLst>
                  <a:ext uri="{0D108BD9-81ED-4DB2-BD59-A6C34878D82A}">
                    <a16:rowId xmlns:a16="http://schemas.microsoft.com/office/drawing/2014/main" val="480322796"/>
                  </a:ext>
                </a:extLst>
              </a:tr>
              <a:tr h="266623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59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0,7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0,3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0,8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41,1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12 358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extLst>
                  <a:ext uri="{0D108BD9-81ED-4DB2-BD59-A6C34878D82A}">
                    <a16:rowId xmlns:a16="http://schemas.microsoft.com/office/drawing/2014/main" val="733175941"/>
                  </a:ext>
                </a:extLst>
              </a:tr>
              <a:tr h="266623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60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0,7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2,8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0,2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0,6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39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12 475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extLst>
                  <a:ext uri="{0D108BD9-81ED-4DB2-BD59-A6C34878D82A}">
                    <a16:rowId xmlns:a16="http://schemas.microsoft.com/office/drawing/2014/main" val="3489632198"/>
                  </a:ext>
                </a:extLst>
              </a:tr>
              <a:tr h="266623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61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0,4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2,5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0,1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0,5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36,2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12 021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extLst>
                  <a:ext uri="{0D108BD9-81ED-4DB2-BD59-A6C34878D82A}">
                    <a16:rowId xmlns:a16="http://schemas.microsoft.com/office/drawing/2014/main" val="3594910745"/>
                  </a:ext>
                </a:extLst>
              </a:tr>
              <a:tr h="266623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62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0,5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2,6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0,1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0,3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36,4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9 374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extLst>
                  <a:ext uri="{0D108BD9-81ED-4DB2-BD59-A6C34878D82A}">
                    <a16:rowId xmlns:a16="http://schemas.microsoft.com/office/drawing/2014/main" val="814478997"/>
                  </a:ext>
                </a:extLst>
              </a:tr>
              <a:tr h="266623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63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0,3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2,1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0,1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0,2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33,8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7 693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extLst>
                  <a:ext uri="{0D108BD9-81ED-4DB2-BD59-A6C34878D82A}">
                    <a16:rowId xmlns:a16="http://schemas.microsoft.com/office/drawing/2014/main" val="580254570"/>
                  </a:ext>
                </a:extLst>
              </a:tr>
              <a:tr h="266623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64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0,3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1,9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0,1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0,2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13,2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3 098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extLst>
                  <a:ext uri="{0D108BD9-81ED-4DB2-BD59-A6C34878D82A}">
                    <a16:rowId xmlns:a16="http://schemas.microsoft.com/office/drawing/2014/main" val="3614045066"/>
                  </a:ext>
                </a:extLst>
              </a:tr>
              <a:tr h="266623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65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0,1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2,3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0,2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14,2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1 426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extLst>
                  <a:ext uri="{0D108BD9-81ED-4DB2-BD59-A6C34878D82A}">
                    <a16:rowId xmlns:a16="http://schemas.microsoft.com/office/drawing/2014/main" val="2377872538"/>
                  </a:ext>
                </a:extLst>
              </a:tr>
              <a:tr h="1257329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N programů 50+</a:t>
                      </a:r>
                    </a:p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N programů CEL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1 056  </a:t>
                      </a:r>
                    </a:p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3 127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4 229</a:t>
                      </a:r>
                    </a:p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8 529 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717</a:t>
                      </a:r>
                    </a:p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3 156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1 373</a:t>
                      </a:r>
                    </a:p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>
                          <a:effectLst/>
                        </a:rPr>
                        <a:t>3 616</a:t>
                      </a:r>
                      <a:endParaRPr lang="cs-CZ" sz="16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95 326</a:t>
                      </a:r>
                    </a:p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262 319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162 581</a:t>
                      </a:r>
                    </a:p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600" dirty="0">
                          <a:effectLst/>
                        </a:rPr>
                        <a:t>575 478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extLst>
                  <a:ext uri="{0D108BD9-81ED-4DB2-BD59-A6C34878D82A}">
                    <a16:rowId xmlns:a16="http://schemas.microsoft.com/office/drawing/2014/main" val="3106433738"/>
                  </a:ext>
                </a:extLst>
              </a:tr>
              <a:tr h="53944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Procent z N (%)</a:t>
                      </a:r>
                      <a:endParaRPr lang="cs-CZ" sz="18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33,8</a:t>
                      </a:r>
                      <a:endParaRPr lang="cs-CZ" sz="18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49,6</a:t>
                      </a:r>
                      <a:endParaRPr lang="cs-CZ" sz="18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22,7</a:t>
                      </a:r>
                      <a:endParaRPr lang="cs-CZ" sz="18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37,9</a:t>
                      </a:r>
                      <a:endParaRPr lang="cs-CZ" sz="18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36,3</a:t>
                      </a:r>
                      <a:endParaRPr lang="cs-CZ" sz="180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28,3</a:t>
                      </a:r>
                      <a:endParaRPr lang="cs-CZ" sz="18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05" marR="51905" marT="0" marB="0"/>
                </a:tc>
                <a:extLst>
                  <a:ext uri="{0D108BD9-81ED-4DB2-BD59-A6C34878D82A}">
                    <a16:rowId xmlns:a16="http://schemas.microsoft.com/office/drawing/2014/main" val="1129688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701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FAF8001-98C4-ECB3-1B8C-FD222F5836C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FD6C6FE-13D8-5E86-B836-1F3E2FF65A4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2DF84DD-4B8A-59AF-2A88-A4C71465345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cs-CZ" dirty="0" err="1"/>
              <a:t>Coxova</a:t>
            </a:r>
            <a:r>
              <a:rPr lang="cs-CZ" dirty="0"/>
              <a:t> regrese 4 modely: Poměry rizik (HR).</a:t>
            </a:r>
          </a:p>
          <a:p>
            <a:r>
              <a:rPr lang="cs-CZ" dirty="0"/>
              <a:t>2x zaměstnání (celá populace, 40+)</a:t>
            </a:r>
          </a:p>
          <a:p>
            <a:r>
              <a:rPr lang="cs-CZ" dirty="0"/>
              <a:t>2x ekonomická neaktivita (celá populace, 40+)  </a:t>
            </a:r>
          </a:p>
          <a:p>
            <a:r>
              <a:rPr lang="cs-CZ" dirty="0"/>
              <a:t>Vliv věku zůstává silný i při kontrole ostatních faktorů.</a:t>
            </a:r>
          </a:p>
          <a:p>
            <a:r>
              <a:rPr lang="cs-CZ" dirty="0"/>
              <a:t>Dále vliv: </a:t>
            </a:r>
          </a:p>
          <a:p>
            <a:r>
              <a:rPr lang="cs-CZ" dirty="0"/>
              <a:t>zdravotní stav, </a:t>
            </a:r>
          </a:p>
          <a:p>
            <a:r>
              <a:rPr lang="cs-CZ" dirty="0"/>
              <a:t>základní vzdělání, </a:t>
            </a:r>
          </a:p>
          <a:p>
            <a:r>
              <a:rPr lang="cs-CZ" dirty="0"/>
              <a:t>v hmotné nouzi, </a:t>
            </a:r>
          </a:p>
          <a:p>
            <a:r>
              <a:rPr lang="cs-CZ" dirty="0"/>
              <a:t>3 a více dětí.</a:t>
            </a:r>
          </a:p>
          <a:p>
            <a:r>
              <a:rPr lang="cs-CZ" dirty="0"/>
              <a:t>nižší šance u osob s dlouhodobou předchozí nezaměstnaností a jedinou nezaměstnaností.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A17B420C-EB9C-6713-489F-7F27DC4504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Multi</a:t>
            </a:r>
            <a:r>
              <a:rPr lang="cs-CZ" dirty="0"/>
              <a:t>-variační analýza</a:t>
            </a:r>
          </a:p>
        </p:txBody>
      </p:sp>
    </p:spTree>
    <p:extLst>
      <p:ext uri="{BB962C8B-B14F-4D97-AF65-F5344CB8AC3E}">
        <p14:creationId xmlns:p14="http://schemas.microsoft.com/office/powerpoint/2010/main" val="848340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6ADFD28-909C-C099-C476-DF8AD557ACD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E185966-87DE-8A02-2296-759A1DCDE56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6D7B081-5372-791C-FABA-9ADB86B46AB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cs-CZ" sz="1800" b="0" i="0" u="none" strike="noStrike" dirty="0"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B66A36A9-AA12-DC5D-8AE3-2D9934BFBA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Coxovy</a:t>
            </a:r>
            <a:r>
              <a:rPr lang="cs-CZ" dirty="0"/>
              <a:t> regrese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77E45B00-1373-F062-1323-63DFB60F43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040809"/>
              </p:ext>
            </p:extLst>
          </p:nvPr>
        </p:nvGraphicFramePr>
        <p:xfrm>
          <a:off x="187698" y="949380"/>
          <a:ext cx="7991475" cy="5252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8295">
                  <a:extLst>
                    <a:ext uri="{9D8B030D-6E8A-4147-A177-3AD203B41FA5}">
                      <a16:colId xmlns:a16="http://schemas.microsoft.com/office/drawing/2014/main" val="54042595"/>
                    </a:ext>
                  </a:extLst>
                </a:gridCol>
                <a:gridCol w="1598295">
                  <a:extLst>
                    <a:ext uri="{9D8B030D-6E8A-4147-A177-3AD203B41FA5}">
                      <a16:colId xmlns:a16="http://schemas.microsoft.com/office/drawing/2014/main" val="3011078238"/>
                    </a:ext>
                  </a:extLst>
                </a:gridCol>
                <a:gridCol w="1598295">
                  <a:extLst>
                    <a:ext uri="{9D8B030D-6E8A-4147-A177-3AD203B41FA5}">
                      <a16:colId xmlns:a16="http://schemas.microsoft.com/office/drawing/2014/main" val="3976262361"/>
                    </a:ext>
                  </a:extLst>
                </a:gridCol>
                <a:gridCol w="1598295">
                  <a:extLst>
                    <a:ext uri="{9D8B030D-6E8A-4147-A177-3AD203B41FA5}">
                      <a16:colId xmlns:a16="http://schemas.microsoft.com/office/drawing/2014/main" val="3461030465"/>
                    </a:ext>
                  </a:extLst>
                </a:gridCol>
                <a:gridCol w="1598295">
                  <a:extLst>
                    <a:ext uri="{9D8B030D-6E8A-4147-A177-3AD203B41FA5}">
                      <a16:colId xmlns:a16="http://schemas.microsoft.com/office/drawing/2014/main" val="9109417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Populace, </a:t>
                      </a:r>
                      <a:r>
                        <a:rPr lang="cs-CZ" dirty="0" err="1"/>
                        <a:t>zaměst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40+, </a:t>
                      </a:r>
                      <a:r>
                        <a:rPr lang="cs-CZ" dirty="0" err="1"/>
                        <a:t>zaměst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Populace, </a:t>
                      </a:r>
                      <a:r>
                        <a:rPr lang="cs-CZ" dirty="0" err="1"/>
                        <a:t>ekon</a:t>
                      </a:r>
                      <a:r>
                        <a:rPr lang="cs-CZ" dirty="0"/>
                        <a:t>. 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40+, </a:t>
                      </a:r>
                      <a:r>
                        <a:rPr lang="cs-CZ" dirty="0" err="1"/>
                        <a:t>ekon</a:t>
                      </a:r>
                      <a:r>
                        <a:rPr lang="cs-CZ" dirty="0"/>
                        <a:t>. </a:t>
                      </a:r>
                      <a:r>
                        <a:rPr lang="cs-CZ" dirty="0" err="1"/>
                        <a:t>neak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329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+mj-lt"/>
                        </a:rPr>
                        <a:t>Věk 40-49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1,18 (45+)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+mj-lt"/>
                        </a:rPr>
                        <a:t>REF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Nunito Sans Light" pitchFamily="2" charset="-18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0,71  (45+)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+mj-lt"/>
                        </a:rPr>
                        <a:t>REF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080453"/>
                  </a:ext>
                </a:extLst>
              </a:tr>
              <a:tr h="283019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+mj-lt"/>
                        </a:rPr>
                        <a:t>Věk 50-54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0,97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Nunito Sans Light" pitchFamily="2" charset="-18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0,85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Nunito Sans Light" pitchFamily="2" charset="-18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0,65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Nunito Sans Light" pitchFamily="2" charset="-18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0,85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446188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+mj-lt"/>
                        </a:rPr>
                        <a:t>Věk 55-59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0,71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Nunito Sans Light" pitchFamily="2" charset="-18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0,64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Nunito Sans Light" pitchFamily="2" charset="-18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0,85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Nunito Sans Light" pitchFamily="2" charset="-18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1,11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85624433"/>
                  </a:ext>
                </a:extLst>
              </a:tr>
              <a:tr h="244203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+mj-lt"/>
                        </a:rPr>
                        <a:t>Věk 60+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0,33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Nunito Sans Light" pitchFamily="2" charset="-18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0,31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Nunito Sans Light" pitchFamily="2" charset="-18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2,35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Nunito Sans Light" pitchFamily="2" charset="-18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3,17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6110326"/>
                  </a:ext>
                </a:extLst>
              </a:tr>
              <a:tr h="191226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+mj-lt"/>
                        </a:rPr>
                        <a:t>Dobrý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+mj-lt"/>
                        </a:rPr>
                        <a:t>REF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373737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REF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+mj-lt"/>
                        </a:rPr>
                        <a:t>REF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+mj-lt"/>
                        </a:rPr>
                        <a:t>REF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311140"/>
                  </a:ext>
                </a:extLst>
              </a:tr>
              <a:tr h="138249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+mj-lt"/>
                        </a:rPr>
                        <a:t>Zdravotní znevýhodnění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0,52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0,49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Nunito Sans Light" pitchFamily="2" charset="-18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0,68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Nunito Sans Light" pitchFamily="2" charset="-18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0,67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79678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+mj-lt"/>
                        </a:rPr>
                        <a:t>Částečná invalid.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0,52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0,50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Nunito Sans Light" pitchFamily="2" charset="-18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0,84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Nunito Sans Light" pitchFamily="2" charset="-18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0,83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818699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+mj-lt"/>
                        </a:rPr>
                        <a:t>Plná invalidita.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0,40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0,38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Nunito Sans Light" pitchFamily="2" charset="-18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1,03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Nunito Sans Light" pitchFamily="2" charset="-18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1,00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9891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+mj-lt"/>
                        </a:rPr>
                        <a:t>V hmotné nouzi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0,44</a:t>
                      </a:r>
                      <a:endParaRPr lang="cs-CZ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0,45</a:t>
                      </a:r>
                      <a:endParaRPr lang="cs-CZ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0,45</a:t>
                      </a:r>
                      <a:endParaRPr lang="cs-CZ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0,45</a:t>
                      </a:r>
                      <a:endParaRPr lang="cs-CZ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14822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+mj-lt"/>
                        </a:rPr>
                        <a:t>3+ dětí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0,73</a:t>
                      </a:r>
                      <a:endParaRPr lang="cs-CZ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0,86</a:t>
                      </a:r>
                      <a:endParaRPr lang="cs-CZ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1,50</a:t>
                      </a:r>
                      <a:endParaRPr lang="cs-CZ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1,35</a:t>
                      </a:r>
                      <a:endParaRPr lang="cs-CZ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181048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+mj-lt"/>
                        </a:rPr>
                        <a:t>Dříve SVČ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+mj-lt"/>
                        </a:rPr>
                        <a:t>0,87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0,79</a:t>
                      </a:r>
                      <a:endParaRPr lang="cs-CZ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0,65</a:t>
                      </a:r>
                      <a:endParaRPr lang="cs-CZ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0,66</a:t>
                      </a:r>
                      <a:endParaRPr lang="cs-CZ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329376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+mj-lt"/>
                        </a:rPr>
                        <a:t>Dl. př. evidence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+mj-lt"/>
                        </a:rPr>
                        <a:t>0,89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1,17</a:t>
                      </a:r>
                      <a:endParaRPr lang="cs-CZ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Nunito Sans Light" pitchFamily="2" charset="-18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0,83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0,89</a:t>
                      </a:r>
                      <a:endParaRPr lang="cs-CZ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204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600" dirty="0"/>
                        <a:t>Vyučen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1,65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1,45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12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Nunito Sans Light" pitchFamily="2" charset="-18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1,36</a:t>
                      </a:r>
                      <a:endParaRPr lang="cs-CZ" sz="1600" dirty="0">
                        <a:solidFill>
                          <a:srgbClr val="373737"/>
                        </a:solidFill>
                        <a:effectLst/>
                        <a:latin typeface="Nunito Sans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25291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252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9EBD570-0A8F-F7E2-322F-5095FE47699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24974B8-EA88-BFF6-FEEB-2EE912F88D2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E88F8D-7541-3BAA-426C-287781C463B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cs-CZ" dirty="0"/>
              <a:t>U starších osob menší šance na nezaměstnanost, ale při nezaměstnanosti menší šance na nalezení zaměstnání (LR). </a:t>
            </a:r>
          </a:p>
          <a:p>
            <a:r>
              <a:rPr lang="cs-CZ" dirty="0"/>
              <a:t>Velmi významné rozdíly podle věku v šanci nalezení nedotovaného zaměstnání.</a:t>
            </a:r>
          </a:p>
          <a:p>
            <a:r>
              <a:rPr lang="cs-CZ" dirty="0"/>
              <a:t>Může být nejen významem faktorů, ale též jejich výskytem (zdravotní stav, rodinné faktory)</a:t>
            </a:r>
          </a:p>
          <a:p>
            <a:r>
              <a:rPr lang="cs-CZ" dirty="0"/>
              <a:t>Opatření APZ jsou na tuto skupinu silně cílena, ale rozsahem nemohou změnit zásadně situaci.</a:t>
            </a:r>
          </a:p>
          <a:p>
            <a:r>
              <a:rPr lang="cs-CZ" dirty="0"/>
              <a:t>V před-důchodovém věku již je velmi malá šance na nalezení zaměstnání.</a:t>
            </a:r>
          </a:p>
          <a:p>
            <a:r>
              <a:rPr lang="cs-CZ" dirty="0"/>
              <a:t>Tři skupiny vzhledem k důchodovému věku: a) odchází dříve, b) odchází po dosažení důchodového věku, c) zůstávají v evidenci. </a:t>
            </a:r>
          </a:p>
          <a:p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C8C64098-50A3-E821-774E-2B5D14914F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Závěry</a:t>
            </a:r>
          </a:p>
        </p:txBody>
      </p:sp>
    </p:spTree>
    <p:extLst>
      <p:ext uri="{BB962C8B-B14F-4D97-AF65-F5344CB8AC3E}">
        <p14:creationId xmlns:p14="http://schemas.microsoft.com/office/powerpoint/2010/main" val="2061217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B8D5C886-967F-4778-8C46-1C01ED40CD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ondrej.hora@rilsa.cz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4CBE272-601F-4480-A4EE-30FB48795B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049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62B8A08-A006-4CEA-814B-C4850DCBAA9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A00024B-A019-4AEF-B6B9-6657A7C89D5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Podkladová studie (O), dokončena.</a:t>
            </a:r>
          </a:p>
          <a:p>
            <a:r>
              <a:rPr lang="cs-CZ" dirty="0"/>
              <a:t>Kdo jsou starší uchazeči o zaměstnání?</a:t>
            </a:r>
          </a:p>
          <a:p>
            <a:r>
              <a:rPr lang="cs-CZ" dirty="0"/>
              <a:t>Ukazuje schopnost najít si zaměstnání ve vyšším věku a tím i znevýhodnění či „rizikovost“ uchazečů.</a:t>
            </a:r>
          </a:p>
          <a:p>
            <a:r>
              <a:rPr lang="cs-CZ" dirty="0"/>
              <a:t>Co určuje postavení starších osob v nezaměstnanosti?</a:t>
            </a:r>
          </a:p>
          <a:p>
            <a:pPr marL="457200" indent="-457200">
              <a:buAutoNum type="arabicParenR"/>
            </a:pPr>
            <a:r>
              <a:rPr lang="cs-CZ" dirty="0"/>
              <a:t>Struktury uchazečů o zaměstnání</a:t>
            </a:r>
          </a:p>
          <a:p>
            <a:pPr marL="457200" indent="-457200">
              <a:buAutoNum type="arabicParenR"/>
            </a:pPr>
            <a:r>
              <a:rPr lang="cs-CZ" dirty="0"/>
              <a:t>Odchody z nezaměstnanosti</a:t>
            </a:r>
          </a:p>
          <a:p>
            <a:pPr marL="457200" indent="-457200">
              <a:buAutoNum type="arabicParenR"/>
            </a:pPr>
            <a:r>
              <a:rPr lang="cs-CZ" dirty="0"/>
              <a:t>Specifická situace osob 60+</a:t>
            </a:r>
          </a:p>
          <a:p>
            <a:pPr marL="457200" indent="-457200">
              <a:buAutoNum type="arabicParenR"/>
            </a:pPr>
            <a:r>
              <a:rPr lang="cs-CZ" dirty="0"/>
              <a:t>Zastoupení v opatřeních politiky zaměstnanosti</a:t>
            </a:r>
          </a:p>
          <a:p>
            <a:pPr marL="457200" indent="-457200">
              <a:buAutoNum type="arabicParenR"/>
            </a:pPr>
            <a:r>
              <a:rPr lang="cs-CZ" dirty="0" err="1"/>
              <a:t>Multi</a:t>
            </a:r>
            <a:r>
              <a:rPr lang="cs-CZ" dirty="0"/>
              <a:t>-variační analýzy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A8D5DD8B-85C3-4C95-BEEE-75791D801E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Cíle podkladové studie  </a:t>
            </a:r>
          </a:p>
        </p:txBody>
      </p:sp>
    </p:spTree>
    <p:extLst>
      <p:ext uri="{BB962C8B-B14F-4D97-AF65-F5344CB8AC3E}">
        <p14:creationId xmlns:p14="http://schemas.microsoft.com/office/powerpoint/2010/main" val="641740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62B8A08-A006-4CEA-814B-C4850DCBAA9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C15002B-9840-4B11-84A8-F0FD08567AC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A00024B-A019-4AEF-B6B9-6657A7C89D5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cs-CZ" dirty="0"/>
              <a:t>Data </a:t>
            </a:r>
            <a:r>
              <a:rPr lang="cs-CZ" dirty="0" err="1"/>
              <a:t>OKPráce</a:t>
            </a:r>
            <a:r>
              <a:rPr lang="cs-CZ" dirty="0"/>
              <a:t> za rok 2019, evidence zařazených osob</a:t>
            </a:r>
          </a:p>
          <a:p>
            <a:r>
              <a:rPr lang="cs-CZ" dirty="0"/>
              <a:t>Popis dat: Kontingenční tabulky</a:t>
            </a:r>
          </a:p>
          <a:p>
            <a:r>
              <a:rPr lang="cs-CZ" dirty="0"/>
              <a:t>Čtyři věkové skupiny: 50-54, 55-59, 60 + let, 40-49 (srovnávací) </a:t>
            </a:r>
          </a:p>
          <a:p>
            <a:r>
              <a:rPr lang="cs-CZ" dirty="0"/>
              <a:t>Všichni uchazeči, kteří byli v roce 2019 alespoň jeden den v evidenci</a:t>
            </a:r>
          </a:p>
          <a:p>
            <a:r>
              <a:rPr lang="cs-CZ" dirty="0"/>
              <a:t>Sledujeme především toky z nezaměstnanosti ve zvoleném období. </a:t>
            </a:r>
          </a:p>
          <a:p>
            <a:r>
              <a:rPr lang="cs-CZ" dirty="0"/>
              <a:t>Tři časové body: 180, 360 a 720 dnů (kdo již odešel, kam).</a:t>
            </a:r>
          </a:p>
          <a:p>
            <a:r>
              <a:rPr lang="cs-CZ" dirty="0"/>
              <a:t>Limity: vliv COVID-19</a:t>
            </a:r>
          </a:p>
          <a:p>
            <a:r>
              <a:rPr lang="cs-CZ" dirty="0" err="1"/>
              <a:t>Multi</a:t>
            </a:r>
            <a:r>
              <a:rPr lang="cs-CZ" dirty="0"/>
              <a:t>-variační analýzy: </a:t>
            </a:r>
            <a:r>
              <a:rPr lang="cs-CZ" dirty="0" err="1"/>
              <a:t>Coxova</a:t>
            </a:r>
            <a:r>
              <a:rPr lang="cs-CZ" dirty="0"/>
              <a:t> regrese.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A8D5DD8B-85C3-4C95-BEEE-75791D801E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Metodologie studie</a:t>
            </a:r>
          </a:p>
        </p:txBody>
      </p:sp>
    </p:spTree>
    <p:extLst>
      <p:ext uri="{BB962C8B-B14F-4D97-AF65-F5344CB8AC3E}">
        <p14:creationId xmlns:p14="http://schemas.microsoft.com/office/powerpoint/2010/main" val="3508171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9C0E674-D859-0B3D-1676-14C1FCCB16F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58F0451-1688-1C07-6D18-19B4DFF17CA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9A23EAFA-D3F7-92CA-31D8-B00EAD7DD8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Vývoj struktury uchazečů podle věku (14-23)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FF8A5197-C6E8-4FC0-8103-77CF040427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3444488"/>
              </p:ext>
            </p:extLst>
          </p:nvPr>
        </p:nvGraphicFramePr>
        <p:xfrm>
          <a:off x="572906" y="1290415"/>
          <a:ext cx="7921613" cy="4744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5476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62B8A08-A006-4CEA-814B-C4850DCBAA9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4645AEE-F697-459C-A803-FD4DBA443484}" type="slidenum">
              <a:rPr lang="cs-CZ" smtClean="0"/>
              <a:pPr>
                <a:spcAft>
                  <a:spcPts val="600"/>
                </a:spcAft>
              </a:pPr>
              <a:t>5</a:t>
            </a:fld>
            <a:endParaRPr lang="cs-CZ"/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4C5332B7-33FC-FF67-85DA-865459AA826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0135" y="136525"/>
            <a:ext cx="7991476" cy="369171"/>
          </a:xfrm>
        </p:spPr>
        <p:txBody>
          <a:bodyPr>
            <a:noAutofit/>
          </a:bodyPr>
          <a:lstStyle/>
          <a:p>
            <a:r>
              <a:rPr lang="cs-CZ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Struktura uchazečů v jednotlivých věkových skupinách</a:t>
            </a:r>
            <a:endParaRPr lang="en-US" sz="2600" dirty="0"/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2D83A3B5-120D-B97E-30E5-72BE72485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171416"/>
              </p:ext>
            </p:extLst>
          </p:nvPr>
        </p:nvGraphicFramePr>
        <p:xfrm>
          <a:off x="248252" y="505696"/>
          <a:ext cx="8605192" cy="5998922"/>
        </p:xfrm>
        <a:graphic>
          <a:graphicData uri="http://schemas.openxmlformats.org/drawingml/2006/table">
            <a:tbl>
              <a:tblPr firstRow="1" firstCol="1" bandRow="1"/>
              <a:tblGrid>
                <a:gridCol w="1928596">
                  <a:extLst>
                    <a:ext uri="{9D8B030D-6E8A-4147-A177-3AD203B41FA5}">
                      <a16:colId xmlns:a16="http://schemas.microsoft.com/office/drawing/2014/main" val="4156216577"/>
                    </a:ext>
                  </a:extLst>
                </a:gridCol>
                <a:gridCol w="1669149">
                  <a:extLst>
                    <a:ext uri="{9D8B030D-6E8A-4147-A177-3AD203B41FA5}">
                      <a16:colId xmlns:a16="http://schemas.microsoft.com/office/drawing/2014/main" val="2050244408"/>
                    </a:ext>
                  </a:extLst>
                </a:gridCol>
                <a:gridCol w="1669149">
                  <a:extLst>
                    <a:ext uri="{9D8B030D-6E8A-4147-A177-3AD203B41FA5}">
                      <a16:colId xmlns:a16="http://schemas.microsoft.com/office/drawing/2014/main" val="925059455"/>
                    </a:ext>
                  </a:extLst>
                </a:gridCol>
                <a:gridCol w="1669149">
                  <a:extLst>
                    <a:ext uri="{9D8B030D-6E8A-4147-A177-3AD203B41FA5}">
                      <a16:colId xmlns:a16="http://schemas.microsoft.com/office/drawing/2014/main" val="2501454822"/>
                    </a:ext>
                  </a:extLst>
                </a:gridCol>
                <a:gridCol w="1669149">
                  <a:extLst>
                    <a:ext uri="{9D8B030D-6E8A-4147-A177-3AD203B41FA5}">
                      <a16:colId xmlns:a16="http://schemas.microsoft.com/office/drawing/2014/main" val="2508287782"/>
                    </a:ext>
                  </a:extLst>
                </a:gridCol>
              </a:tblGrid>
              <a:tr h="292785"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40-49 let 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50-54 let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55-59 let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60+ let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7836119"/>
                  </a:ext>
                </a:extLst>
              </a:tr>
              <a:tr h="292785"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Muži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47,2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46,8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64,8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742181"/>
                  </a:ext>
                </a:extLst>
              </a:tr>
              <a:tr h="292785"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Ženy 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52,8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53,2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35,2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1475803"/>
                  </a:ext>
                </a:extLst>
              </a:tr>
              <a:tr h="575147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Základní a bez vzdělání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21,4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22,6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22,1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24,5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98780"/>
                  </a:ext>
                </a:extLst>
              </a:tr>
              <a:tr h="575147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Středoškolské bez maturity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43,7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45,7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46,2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47,5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146963"/>
                  </a:ext>
                </a:extLst>
              </a:tr>
              <a:tr h="575147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Středoškolské s maturitou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24,5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23,9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23,5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19,5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2256504"/>
                  </a:ext>
                </a:extLst>
              </a:tr>
              <a:tr h="29278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Vysokoškolské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10,4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3645058"/>
                  </a:ext>
                </a:extLst>
              </a:tr>
              <a:tr h="29278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Dobrý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53,6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44,3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38,8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8908445"/>
                  </a:ext>
                </a:extLst>
              </a:tr>
              <a:tr h="575147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Zdravotní znevýhodnění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17,7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24,3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26,2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5130994"/>
                  </a:ext>
                </a:extLst>
              </a:tr>
              <a:tr h="575147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Částečně invalidní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7,9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18,4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19,4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346127"/>
                  </a:ext>
                </a:extLst>
              </a:tr>
              <a:tr h="29278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Plně invalidní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7,2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11,4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5636398"/>
                  </a:ext>
                </a:extLst>
              </a:tr>
              <a:tr h="29278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Neuvedeno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7835713"/>
                  </a:ext>
                </a:extLst>
              </a:tr>
              <a:tr h="575147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Exekuce v roce 2019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9,5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6,7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9804822"/>
                  </a:ext>
                </a:extLst>
              </a:tr>
              <a:tr h="29278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Celkem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126 356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54 330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60 102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48 129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98" marR="77998" marT="1083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9055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00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5155670-5722-097A-BA7F-6AD65F59AF8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4645AEE-F697-459C-A803-FD4DBA443484}" type="slidenum">
              <a:rPr lang="cs-CZ" smtClean="0"/>
              <a:pPr>
                <a:spcAft>
                  <a:spcPts val="600"/>
                </a:spcAft>
              </a:pPr>
              <a:t>6</a:t>
            </a:fld>
            <a:endParaRPr lang="cs-CZ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4B5BC8-792F-C846-7BA0-058E1D9ABB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7159" y="136525"/>
            <a:ext cx="7991476" cy="369171"/>
          </a:xfrm>
        </p:spPr>
        <p:txBody>
          <a:bodyPr>
            <a:normAutofit/>
          </a:bodyPr>
          <a:lstStyle/>
          <a:p>
            <a:r>
              <a:rPr lang="cs-CZ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Důvody odchodu z evidence podle věkových skupin</a:t>
            </a:r>
            <a:endParaRPr lang="en-US" sz="2600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B1A4107F-FC36-6DB3-2670-CA169BB62C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958781"/>
              </p:ext>
            </p:extLst>
          </p:nvPr>
        </p:nvGraphicFramePr>
        <p:xfrm>
          <a:off x="277159" y="485953"/>
          <a:ext cx="7991478" cy="5870397"/>
        </p:xfrm>
        <a:graphic>
          <a:graphicData uri="http://schemas.openxmlformats.org/drawingml/2006/table">
            <a:tbl>
              <a:tblPr firstRow="1" firstCol="1" bandRow="1"/>
              <a:tblGrid>
                <a:gridCol w="1539757">
                  <a:extLst>
                    <a:ext uri="{9D8B030D-6E8A-4147-A177-3AD203B41FA5}">
                      <a16:colId xmlns:a16="http://schemas.microsoft.com/office/drawing/2014/main" val="4275157733"/>
                    </a:ext>
                  </a:extLst>
                </a:gridCol>
                <a:gridCol w="800468">
                  <a:extLst>
                    <a:ext uri="{9D8B030D-6E8A-4147-A177-3AD203B41FA5}">
                      <a16:colId xmlns:a16="http://schemas.microsoft.com/office/drawing/2014/main" val="3063147675"/>
                    </a:ext>
                  </a:extLst>
                </a:gridCol>
                <a:gridCol w="872527">
                  <a:extLst>
                    <a:ext uri="{9D8B030D-6E8A-4147-A177-3AD203B41FA5}">
                      <a16:colId xmlns:a16="http://schemas.microsoft.com/office/drawing/2014/main" val="1681188499"/>
                    </a:ext>
                  </a:extLst>
                </a:gridCol>
                <a:gridCol w="895556">
                  <a:extLst>
                    <a:ext uri="{9D8B030D-6E8A-4147-A177-3AD203B41FA5}">
                      <a16:colId xmlns:a16="http://schemas.microsoft.com/office/drawing/2014/main" val="3462886845"/>
                    </a:ext>
                  </a:extLst>
                </a:gridCol>
                <a:gridCol w="1056298">
                  <a:extLst>
                    <a:ext uri="{9D8B030D-6E8A-4147-A177-3AD203B41FA5}">
                      <a16:colId xmlns:a16="http://schemas.microsoft.com/office/drawing/2014/main" val="3810542424"/>
                    </a:ext>
                  </a:extLst>
                </a:gridCol>
                <a:gridCol w="1056298">
                  <a:extLst>
                    <a:ext uri="{9D8B030D-6E8A-4147-A177-3AD203B41FA5}">
                      <a16:colId xmlns:a16="http://schemas.microsoft.com/office/drawing/2014/main" val="1130810759"/>
                    </a:ext>
                  </a:extLst>
                </a:gridCol>
                <a:gridCol w="921076">
                  <a:extLst>
                    <a:ext uri="{9D8B030D-6E8A-4147-A177-3AD203B41FA5}">
                      <a16:colId xmlns:a16="http://schemas.microsoft.com/office/drawing/2014/main" val="3076259919"/>
                    </a:ext>
                  </a:extLst>
                </a:gridCol>
                <a:gridCol w="849498">
                  <a:extLst>
                    <a:ext uri="{9D8B030D-6E8A-4147-A177-3AD203B41FA5}">
                      <a16:colId xmlns:a16="http://schemas.microsoft.com/office/drawing/2014/main" val="4220692476"/>
                    </a:ext>
                  </a:extLst>
                </a:gridCol>
              </a:tblGrid>
              <a:tr h="2245953"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3152" marR="7315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období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3152" marR="7315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Našel si práci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3152" marR="7315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Osobní a rodinné důvody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3152" marR="7315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Sankční vyřazení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3152" marR="7315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neznámého důvodu/na vlastní žádost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3152" marR="7315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Zařazen na dotované místo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3152" marR="7315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Zůstal v evidenci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5019338"/>
                  </a:ext>
                </a:extLst>
              </a:tr>
              <a:tr h="202160">
                <a:tc rowSpan="3"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40-49 let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79" marR="81979" marT="40990" marB="40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D180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46,1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0321338"/>
                  </a:ext>
                </a:extLst>
              </a:tr>
              <a:tr h="2021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D360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6,7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22,7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2983382"/>
                  </a:ext>
                </a:extLst>
              </a:tr>
              <a:tr h="2021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D720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61,3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12,9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13,5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636457"/>
                  </a:ext>
                </a:extLst>
              </a:tr>
              <a:tr h="202160">
                <a:tc rowSpan="3"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50-54 let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79" marR="81979" marT="40990" marB="40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D180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37,2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5,4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52,8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612871"/>
                  </a:ext>
                </a:extLst>
              </a:tr>
              <a:tr h="2021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D360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49,8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32,1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3226127"/>
                  </a:ext>
                </a:extLst>
              </a:tr>
              <a:tr h="2021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D720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55,2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10,8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20,4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025280"/>
                  </a:ext>
                </a:extLst>
              </a:tr>
              <a:tr h="202160">
                <a:tc rowSpan="3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55-59 let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79" marR="81979" marT="40990" marB="40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D180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63,1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3649971"/>
                  </a:ext>
                </a:extLst>
              </a:tr>
              <a:tr h="2021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D360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38,8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6,4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43,4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3288075"/>
                  </a:ext>
                </a:extLst>
              </a:tr>
              <a:tr h="2021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D720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45,2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12,9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26,9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2748498"/>
                  </a:ext>
                </a:extLst>
              </a:tr>
              <a:tr h="202160">
                <a:tc rowSpan="3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60+ let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979" marR="81979" marT="40990" marB="40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D180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9,7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73,8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9733957"/>
                  </a:ext>
                </a:extLst>
              </a:tr>
              <a:tr h="2021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D360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16,6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24,3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51,1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7816508"/>
                  </a:ext>
                </a:extLst>
              </a:tr>
              <a:tr h="2021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D720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19,3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38,2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31,4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85" marR="61485" marT="8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294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77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A83A6B8-668F-4A72-6BF7-9007A10393F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B812E401-B792-151C-FAF3-8771890E2F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4250" y="351607"/>
            <a:ext cx="7991476" cy="369171"/>
          </a:xfrm>
        </p:spPr>
        <p:txBody>
          <a:bodyPr>
            <a:normAutofit fontScale="92500"/>
          </a:bodyPr>
          <a:lstStyle/>
          <a:p>
            <a:r>
              <a:rPr lang="cs-CZ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Skupina 55-59 l.: Důvody odchodu z evidence podle vzdělání</a:t>
            </a:r>
            <a:endParaRPr lang="cs-CZ" sz="2600" dirty="0"/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FED244A2-D64E-1543-0697-946460A804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312199"/>
              </p:ext>
            </p:extLst>
          </p:nvPr>
        </p:nvGraphicFramePr>
        <p:xfrm>
          <a:off x="294250" y="794758"/>
          <a:ext cx="8379730" cy="483870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39299">
                  <a:extLst>
                    <a:ext uri="{9D8B030D-6E8A-4147-A177-3AD203B41FA5}">
                      <a16:colId xmlns:a16="http://schemas.microsoft.com/office/drawing/2014/main" val="543324438"/>
                    </a:ext>
                  </a:extLst>
                </a:gridCol>
                <a:gridCol w="807258">
                  <a:extLst>
                    <a:ext uri="{9D8B030D-6E8A-4147-A177-3AD203B41FA5}">
                      <a16:colId xmlns:a16="http://schemas.microsoft.com/office/drawing/2014/main" val="193608397"/>
                    </a:ext>
                  </a:extLst>
                </a:gridCol>
                <a:gridCol w="893117">
                  <a:extLst>
                    <a:ext uri="{9D8B030D-6E8A-4147-A177-3AD203B41FA5}">
                      <a16:colId xmlns:a16="http://schemas.microsoft.com/office/drawing/2014/main" val="4270769799"/>
                    </a:ext>
                  </a:extLst>
                </a:gridCol>
                <a:gridCol w="920557">
                  <a:extLst>
                    <a:ext uri="{9D8B030D-6E8A-4147-A177-3AD203B41FA5}">
                      <a16:colId xmlns:a16="http://schemas.microsoft.com/office/drawing/2014/main" val="1021429179"/>
                    </a:ext>
                  </a:extLst>
                </a:gridCol>
                <a:gridCol w="1137421">
                  <a:extLst>
                    <a:ext uri="{9D8B030D-6E8A-4147-A177-3AD203B41FA5}">
                      <a16:colId xmlns:a16="http://schemas.microsoft.com/office/drawing/2014/main" val="2006423005"/>
                    </a:ext>
                  </a:extLst>
                </a:gridCol>
                <a:gridCol w="1137421">
                  <a:extLst>
                    <a:ext uri="{9D8B030D-6E8A-4147-A177-3AD203B41FA5}">
                      <a16:colId xmlns:a16="http://schemas.microsoft.com/office/drawing/2014/main" val="3516622238"/>
                    </a:ext>
                  </a:extLst>
                </a:gridCol>
                <a:gridCol w="978979">
                  <a:extLst>
                    <a:ext uri="{9D8B030D-6E8A-4147-A177-3AD203B41FA5}">
                      <a16:colId xmlns:a16="http://schemas.microsoft.com/office/drawing/2014/main" val="4072463294"/>
                    </a:ext>
                  </a:extLst>
                </a:gridCol>
                <a:gridCol w="865678">
                  <a:extLst>
                    <a:ext uri="{9D8B030D-6E8A-4147-A177-3AD203B41FA5}">
                      <a16:colId xmlns:a16="http://schemas.microsoft.com/office/drawing/2014/main" val="2110242290"/>
                    </a:ext>
                  </a:extLst>
                </a:gridCol>
              </a:tblGrid>
              <a:tr h="727445">
                <a:tc>
                  <a:txBody>
                    <a:bodyPr/>
                    <a:lstStyle/>
                    <a:p>
                      <a:pPr marL="0" algn="just" defTabSz="6858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marL="0" algn="just" defTabSz="6858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období</a:t>
                      </a:r>
                      <a:endParaRPr lang="cs-CZ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marL="0" algn="just" defTabSz="6858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Našel si práci</a:t>
                      </a:r>
                      <a:endParaRPr lang="cs-CZ" sz="1800" b="1" i="0" u="none" strike="noStrike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marL="0" algn="just" defTabSz="6858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Osobní a rodinné důvody</a:t>
                      </a:r>
                      <a:endParaRPr lang="cs-CZ" sz="1800" b="1" i="0" u="none" strike="noStrike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marL="0" algn="just" defTabSz="6858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Sankční vyřazení</a:t>
                      </a:r>
                      <a:endParaRPr lang="cs-CZ" sz="1800" b="1" i="0" u="none" strike="noStrike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marL="0" algn="just" defTabSz="6858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Z neznámého důvodu/na vlastní žádost</a:t>
                      </a:r>
                      <a:endParaRPr lang="cs-CZ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marL="0" algn="just" defTabSz="6858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Zařazen na dotované místo</a:t>
                      </a:r>
                      <a:endParaRPr lang="cs-CZ" sz="1800" b="1" i="0" u="none" strike="noStrike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marL="0" algn="just" defTabSz="6858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Zůstal v evidenci</a:t>
                      </a:r>
                      <a:endParaRPr lang="cs-CZ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4012038119"/>
                  </a:ext>
                </a:extLst>
              </a:tr>
              <a:tr h="119532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Základní a bez vzdělání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D180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17,9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6,9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69,2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1213045835"/>
                  </a:ext>
                </a:extLst>
              </a:tr>
              <a:tr h="1195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D360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24,7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11,4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6,3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5,4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51,1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144559292"/>
                  </a:ext>
                </a:extLst>
              </a:tr>
              <a:tr h="1195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D720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29,3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14,7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7,9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35,5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3884758523"/>
                  </a:ext>
                </a:extLst>
              </a:tr>
              <a:tr h="119532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Středoškolské bez maturity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D180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30,7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60,5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321647710"/>
                  </a:ext>
                </a:extLst>
              </a:tr>
              <a:tr h="1195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D360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40,9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5,8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7,2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41,7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1854869626"/>
                  </a:ext>
                </a:extLst>
              </a:tr>
              <a:tr h="1195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D720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46,9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7,6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13,1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5,3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25,8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2275573961"/>
                  </a:ext>
                </a:extLst>
              </a:tr>
              <a:tr h="119532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Středoškolské s maturitou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D180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31,1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0,5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62,4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1182268684"/>
                  </a:ext>
                </a:extLst>
              </a:tr>
              <a:tr h="1195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D360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44,7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7,8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2,1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40,9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3624194051"/>
                  </a:ext>
                </a:extLst>
              </a:tr>
              <a:tr h="1195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D720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52,5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0,9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5,3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14,5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22,8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3947798617"/>
                  </a:ext>
                </a:extLst>
              </a:tr>
              <a:tr h="119532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Vysokoškolské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D180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31,4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62,6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2943197952"/>
                  </a:ext>
                </a:extLst>
              </a:tr>
              <a:tr h="1195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D360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48,4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39,4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1079088290"/>
                  </a:ext>
                </a:extLst>
              </a:tr>
              <a:tr h="1195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D720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58,2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1,3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4,9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11,8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21,4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3132459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2445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DB788A6-8F57-5518-38E3-BED01A322C0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00A8B15D-EBFD-6852-B7BF-55545A8856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3319" y="235906"/>
            <a:ext cx="8217361" cy="369171"/>
          </a:xfrm>
        </p:spPr>
        <p:txBody>
          <a:bodyPr>
            <a:normAutofit/>
          </a:bodyPr>
          <a:lstStyle/>
          <a:p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Skupina 55-59 l.: Důvody odchodu z evidence - zdravotní stav</a:t>
            </a:r>
            <a:endParaRPr lang="cs-CZ" sz="2400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A69FFFE0-06AC-F7AC-091A-D478EB5DA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389024"/>
              </p:ext>
            </p:extLst>
          </p:nvPr>
        </p:nvGraphicFramePr>
        <p:xfrm>
          <a:off x="452928" y="823125"/>
          <a:ext cx="8114811" cy="494600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87475">
                  <a:extLst>
                    <a:ext uri="{9D8B030D-6E8A-4147-A177-3AD203B41FA5}">
                      <a16:colId xmlns:a16="http://schemas.microsoft.com/office/drawing/2014/main" val="3632236019"/>
                    </a:ext>
                  </a:extLst>
                </a:gridCol>
                <a:gridCol w="781737">
                  <a:extLst>
                    <a:ext uri="{9D8B030D-6E8A-4147-A177-3AD203B41FA5}">
                      <a16:colId xmlns:a16="http://schemas.microsoft.com/office/drawing/2014/main" val="2234682844"/>
                    </a:ext>
                  </a:extLst>
                </a:gridCol>
                <a:gridCol w="864882">
                  <a:extLst>
                    <a:ext uri="{9D8B030D-6E8A-4147-A177-3AD203B41FA5}">
                      <a16:colId xmlns:a16="http://schemas.microsoft.com/office/drawing/2014/main" val="4128048992"/>
                    </a:ext>
                  </a:extLst>
                </a:gridCol>
                <a:gridCol w="891454">
                  <a:extLst>
                    <a:ext uri="{9D8B030D-6E8A-4147-A177-3AD203B41FA5}">
                      <a16:colId xmlns:a16="http://schemas.microsoft.com/office/drawing/2014/main" val="3653353916"/>
                    </a:ext>
                  </a:extLst>
                </a:gridCol>
                <a:gridCol w="1101462">
                  <a:extLst>
                    <a:ext uri="{9D8B030D-6E8A-4147-A177-3AD203B41FA5}">
                      <a16:colId xmlns:a16="http://schemas.microsoft.com/office/drawing/2014/main" val="3683265809"/>
                    </a:ext>
                  </a:extLst>
                </a:gridCol>
                <a:gridCol w="1101462">
                  <a:extLst>
                    <a:ext uri="{9D8B030D-6E8A-4147-A177-3AD203B41FA5}">
                      <a16:colId xmlns:a16="http://schemas.microsoft.com/office/drawing/2014/main" val="3240265645"/>
                    </a:ext>
                  </a:extLst>
                </a:gridCol>
                <a:gridCol w="948029">
                  <a:extLst>
                    <a:ext uri="{9D8B030D-6E8A-4147-A177-3AD203B41FA5}">
                      <a16:colId xmlns:a16="http://schemas.microsoft.com/office/drawing/2014/main" val="3196697319"/>
                    </a:ext>
                  </a:extLst>
                </a:gridCol>
                <a:gridCol w="838310">
                  <a:extLst>
                    <a:ext uri="{9D8B030D-6E8A-4147-A177-3AD203B41FA5}">
                      <a16:colId xmlns:a16="http://schemas.microsoft.com/office/drawing/2014/main" val="2453920417"/>
                    </a:ext>
                  </a:extLst>
                </a:gridCol>
              </a:tblGrid>
              <a:tr h="1116770">
                <a:tc>
                  <a:txBody>
                    <a:bodyPr/>
                    <a:lstStyle/>
                    <a:p>
                      <a:pPr marL="0" algn="just" defTabSz="6858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období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Našel si práci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Osobní a rodinné důvody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Sankční vyřazení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ZND/na vlastní žádost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Zařazen na dotované místo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Zůstal v evidenci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1893344211"/>
                  </a:ext>
                </a:extLst>
              </a:tr>
              <a:tr h="319103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Dobrý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D180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42,8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5,1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46,3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1850981723"/>
                  </a:ext>
                </a:extLst>
              </a:tr>
              <a:tr h="31910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D360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55,3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7,7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7,4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25,3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1413557335"/>
                  </a:ext>
                </a:extLst>
              </a:tr>
              <a:tr h="31910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D720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61,2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1,2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9,6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11,3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11,7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3085989121"/>
                  </a:ext>
                </a:extLst>
              </a:tr>
              <a:tr h="319103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Zdravotní znevýhodnění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D180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16,6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3,8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74,7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4186192852"/>
                  </a:ext>
                </a:extLst>
              </a:tr>
              <a:tr h="31910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D360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25,2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6,8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6,9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56,3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688244515"/>
                  </a:ext>
                </a:extLst>
              </a:tr>
              <a:tr h="31910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D720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31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9,1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12,4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6,4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39,6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3688793660"/>
                  </a:ext>
                </a:extLst>
              </a:tr>
              <a:tr h="319103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Částečně invalidní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D180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17,2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2,4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76,8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1165874194"/>
                  </a:ext>
                </a:extLst>
              </a:tr>
              <a:tr h="31910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D360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4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6,1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3,5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57,5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621495165"/>
                  </a:ext>
                </a:extLst>
              </a:tr>
              <a:tr h="31910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D720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36,2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6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14,1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5,3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37,2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1055429847"/>
                  </a:ext>
                </a:extLst>
              </a:tr>
              <a:tr h="319103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Plně invalidní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D180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11,7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2,1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2,2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82,2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622003748"/>
                  </a:ext>
                </a:extLst>
              </a:tr>
              <a:tr h="31910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D360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20,4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8,2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2,8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64,2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498246229"/>
                  </a:ext>
                </a:extLst>
              </a:tr>
              <a:tr h="31910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D720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27,5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5,6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18,7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4,3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42,5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87" marR="36887" marT="0" marB="0"/>
                </a:tc>
                <a:extLst>
                  <a:ext uri="{0D108BD9-81ED-4DB2-BD59-A6C34878D82A}">
                    <a16:rowId xmlns:a16="http://schemas.microsoft.com/office/drawing/2014/main" val="1266904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570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5155670-5722-097A-BA7F-6AD65F59AF8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513607" y="6356350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4645AEE-F697-459C-A803-FD4DBA443484}" type="slidenum">
              <a:rPr lang="cs-CZ" smtClean="0"/>
              <a:pPr>
                <a:spcAft>
                  <a:spcPts val="600"/>
                </a:spcAft>
              </a:pPr>
              <a:t>9</a:t>
            </a:fld>
            <a:endParaRPr lang="cs-CZ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4B5BC8-792F-C846-7BA0-058E1D9ABB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7159" y="136525"/>
            <a:ext cx="7991476" cy="369171"/>
          </a:xfrm>
        </p:spPr>
        <p:txBody>
          <a:bodyPr>
            <a:normAutofit/>
          </a:bodyPr>
          <a:lstStyle/>
          <a:p>
            <a:r>
              <a:rPr lang="cs-CZ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Důvody odchodu z evidence ve věku 60+</a:t>
            </a:r>
            <a:endParaRPr lang="en-US" sz="26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E36D4FAB-D885-885D-A174-B6672449B3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678764"/>
              </p:ext>
            </p:extLst>
          </p:nvPr>
        </p:nvGraphicFramePr>
        <p:xfrm>
          <a:off x="412227" y="505696"/>
          <a:ext cx="8261753" cy="565582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16221">
                  <a:extLst>
                    <a:ext uri="{9D8B030D-6E8A-4147-A177-3AD203B41FA5}">
                      <a16:colId xmlns:a16="http://schemas.microsoft.com/office/drawing/2014/main" val="1366244111"/>
                    </a:ext>
                  </a:extLst>
                </a:gridCol>
                <a:gridCol w="795892">
                  <a:extLst>
                    <a:ext uri="{9D8B030D-6E8A-4147-A177-3AD203B41FA5}">
                      <a16:colId xmlns:a16="http://schemas.microsoft.com/office/drawing/2014/main" val="3515277603"/>
                    </a:ext>
                  </a:extLst>
                </a:gridCol>
                <a:gridCol w="880544">
                  <a:extLst>
                    <a:ext uri="{9D8B030D-6E8A-4147-A177-3AD203B41FA5}">
                      <a16:colId xmlns:a16="http://schemas.microsoft.com/office/drawing/2014/main" val="2046777343"/>
                    </a:ext>
                  </a:extLst>
                </a:gridCol>
                <a:gridCol w="907596">
                  <a:extLst>
                    <a:ext uri="{9D8B030D-6E8A-4147-A177-3AD203B41FA5}">
                      <a16:colId xmlns:a16="http://schemas.microsoft.com/office/drawing/2014/main" val="4195679838"/>
                    </a:ext>
                  </a:extLst>
                </a:gridCol>
                <a:gridCol w="1121407">
                  <a:extLst>
                    <a:ext uri="{9D8B030D-6E8A-4147-A177-3AD203B41FA5}">
                      <a16:colId xmlns:a16="http://schemas.microsoft.com/office/drawing/2014/main" val="2012636658"/>
                    </a:ext>
                  </a:extLst>
                </a:gridCol>
                <a:gridCol w="1121407">
                  <a:extLst>
                    <a:ext uri="{9D8B030D-6E8A-4147-A177-3AD203B41FA5}">
                      <a16:colId xmlns:a16="http://schemas.microsoft.com/office/drawing/2014/main" val="3633765092"/>
                    </a:ext>
                  </a:extLst>
                </a:gridCol>
                <a:gridCol w="965195">
                  <a:extLst>
                    <a:ext uri="{9D8B030D-6E8A-4147-A177-3AD203B41FA5}">
                      <a16:colId xmlns:a16="http://schemas.microsoft.com/office/drawing/2014/main" val="1055796711"/>
                    </a:ext>
                  </a:extLst>
                </a:gridCol>
                <a:gridCol w="853491">
                  <a:extLst>
                    <a:ext uri="{9D8B030D-6E8A-4147-A177-3AD203B41FA5}">
                      <a16:colId xmlns:a16="http://schemas.microsoft.com/office/drawing/2014/main" val="2783494912"/>
                    </a:ext>
                  </a:extLst>
                </a:gridCol>
              </a:tblGrid>
              <a:tr h="6742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období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Našel si práci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Osobní a rodinné důvody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Sankční vyřazení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na vlastní žádost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Zařazen na dotované místo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Zůstal v evidenci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extLst>
                  <a:ext uri="{0D108BD9-81ED-4DB2-BD59-A6C34878D82A}">
                    <a16:rowId xmlns:a16="http://schemas.microsoft.com/office/drawing/2014/main" val="697404417"/>
                  </a:ext>
                </a:extLst>
              </a:tr>
              <a:tr h="130034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60 let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N 12 475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D180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16,7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2,5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7,1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71,9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extLst>
                  <a:ext uri="{0D108BD9-81ED-4DB2-BD59-A6C34878D82A}">
                    <a16:rowId xmlns:a16="http://schemas.microsoft.com/office/drawing/2014/main" val="2780403937"/>
                  </a:ext>
                </a:extLst>
              </a:tr>
              <a:tr h="1300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D360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23,4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4,3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19,6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48,9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extLst>
                  <a:ext uri="{0D108BD9-81ED-4DB2-BD59-A6C34878D82A}">
                    <a16:rowId xmlns:a16="http://schemas.microsoft.com/office/drawing/2014/main" val="682694525"/>
                  </a:ext>
                </a:extLst>
              </a:tr>
              <a:tr h="1300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D720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27,3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6,1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34,1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4,3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27,2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extLst>
                  <a:ext uri="{0D108BD9-81ED-4DB2-BD59-A6C34878D82A}">
                    <a16:rowId xmlns:a16="http://schemas.microsoft.com/office/drawing/2014/main" val="1740412339"/>
                  </a:ext>
                </a:extLst>
              </a:tr>
              <a:tr h="130034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62 let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N 9 374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D180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12,2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9,4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73,7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extLst>
                  <a:ext uri="{0D108BD9-81ED-4DB2-BD59-A6C34878D82A}">
                    <a16:rowId xmlns:a16="http://schemas.microsoft.com/office/drawing/2014/main" val="402064652"/>
                  </a:ext>
                </a:extLst>
              </a:tr>
              <a:tr h="1300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D360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16,9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4,7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24,8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2,5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50,2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extLst>
                  <a:ext uri="{0D108BD9-81ED-4DB2-BD59-A6C34878D82A}">
                    <a16:rowId xmlns:a16="http://schemas.microsoft.com/office/drawing/2014/main" val="1822197687"/>
                  </a:ext>
                </a:extLst>
              </a:tr>
              <a:tr h="1300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D720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19,4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6,5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40,4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3,5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29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extLst>
                  <a:ext uri="{0D108BD9-81ED-4DB2-BD59-A6C34878D82A}">
                    <a16:rowId xmlns:a16="http://schemas.microsoft.com/office/drawing/2014/main" val="1491951016"/>
                  </a:ext>
                </a:extLst>
              </a:tr>
              <a:tr h="130034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63 let 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N 7 693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D180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9,2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15,1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71,7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extLst>
                  <a:ext uri="{0D108BD9-81ED-4DB2-BD59-A6C34878D82A}">
                    <a16:rowId xmlns:a16="http://schemas.microsoft.com/office/drawing/2014/main" val="2194848335"/>
                  </a:ext>
                </a:extLst>
              </a:tr>
              <a:tr h="1300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D360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12,4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4,1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35,3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45,4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extLst>
                  <a:ext uri="{0D108BD9-81ED-4DB2-BD59-A6C34878D82A}">
                    <a16:rowId xmlns:a16="http://schemas.microsoft.com/office/drawing/2014/main" val="174730860"/>
                  </a:ext>
                </a:extLst>
              </a:tr>
              <a:tr h="1300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D720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13,7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5,4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</a:rPr>
                        <a:t>49,7</a:t>
                      </a:r>
                      <a:endParaRPr lang="cs-CZ" sz="16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27,5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extLst>
                  <a:ext uri="{0D108BD9-81ED-4DB2-BD59-A6C34878D82A}">
                    <a16:rowId xmlns:a16="http://schemas.microsoft.com/office/drawing/2014/main" val="1831964185"/>
                  </a:ext>
                </a:extLst>
              </a:tr>
              <a:tr h="130034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64 let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N 3 096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D180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3,3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13,6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78,9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extLst>
                  <a:ext uri="{0D108BD9-81ED-4DB2-BD59-A6C34878D82A}">
                    <a16:rowId xmlns:a16="http://schemas.microsoft.com/office/drawing/2014/main" val="844499297"/>
                  </a:ext>
                </a:extLst>
              </a:tr>
              <a:tr h="1300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D360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4,7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5,4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26,1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61,3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extLst>
                  <a:ext uri="{0D108BD9-81ED-4DB2-BD59-A6C34878D82A}">
                    <a16:rowId xmlns:a16="http://schemas.microsoft.com/office/drawing/2014/main" val="480898158"/>
                  </a:ext>
                </a:extLst>
              </a:tr>
              <a:tr h="1300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D720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5,9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8,2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35,7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46,2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extLst>
                  <a:ext uri="{0D108BD9-81ED-4DB2-BD59-A6C34878D82A}">
                    <a16:rowId xmlns:a16="http://schemas.microsoft.com/office/drawing/2014/main" val="1772238313"/>
                  </a:ext>
                </a:extLst>
              </a:tr>
              <a:tr h="130034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65 let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N 1 426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D180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4,3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3,9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85,9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extLst>
                  <a:ext uri="{0D108BD9-81ED-4DB2-BD59-A6C34878D82A}">
                    <a16:rowId xmlns:a16="http://schemas.microsoft.com/office/drawing/2014/main" val="346025175"/>
                  </a:ext>
                </a:extLst>
              </a:tr>
              <a:tr h="1300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D360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5,2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7,9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7,3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75,6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extLst>
                  <a:ext uri="{0D108BD9-81ED-4DB2-BD59-A6C34878D82A}">
                    <a16:rowId xmlns:a16="http://schemas.microsoft.com/office/drawing/2014/main" val="1585724662"/>
                  </a:ext>
                </a:extLst>
              </a:tr>
              <a:tr h="1300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D720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6,7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2,5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11,3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10,2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66,6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extLst>
                  <a:ext uri="{0D108BD9-81ED-4DB2-BD59-A6C34878D82A}">
                    <a16:rowId xmlns:a16="http://schemas.microsoft.com/office/drawing/2014/main" val="242604034"/>
                  </a:ext>
                </a:extLst>
              </a:tr>
              <a:tr h="130034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66 let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N 889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D180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2,2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1,3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85,7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extLst>
                  <a:ext uri="{0D108BD9-81ED-4DB2-BD59-A6C34878D82A}">
                    <a16:rowId xmlns:a16="http://schemas.microsoft.com/office/drawing/2014/main" val="2176000971"/>
                  </a:ext>
                </a:extLst>
              </a:tr>
              <a:tr h="1300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D360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5,6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76,4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extLst>
                  <a:ext uri="{0D108BD9-81ED-4DB2-BD59-A6C34878D82A}">
                    <a16:rowId xmlns:a16="http://schemas.microsoft.com/office/drawing/2014/main" val="1526259877"/>
                  </a:ext>
                </a:extLst>
              </a:tr>
              <a:tr h="1300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D720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5,5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3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12,9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9,9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64,9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014" marR="52014" marT="0" marB="0"/>
                </a:tc>
                <a:extLst>
                  <a:ext uri="{0D108BD9-81ED-4DB2-BD59-A6C34878D82A}">
                    <a16:rowId xmlns:a16="http://schemas.microsoft.com/office/drawing/2014/main" val="3377788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167874"/>
      </p:ext>
    </p:extLst>
  </p:cSld>
  <p:clrMapOvr>
    <a:masterClrMapping/>
  </p:clrMapOvr>
</p:sld>
</file>

<file path=ppt/theme/theme1.xml><?xml version="1.0" encoding="utf-8"?>
<a:theme xmlns:a="http://schemas.openxmlformats.org/drawingml/2006/main" name="1_Rilsa 4:3 Grey">
  <a:themeElements>
    <a:clrScheme name="Vlastní 1">
      <a:dk1>
        <a:srgbClr val="404040"/>
      </a:dk1>
      <a:lt1>
        <a:srgbClr val="FEFCF8"/>
      </a:lt1>
      <a:dk2>
        <a:srgbClr val="636363"/>
      </a:dk2>
      <a:lt2>
        <a:srgbClr val="E3E3E3"/>
      </a:lt2>
      <a:accent1>
        <a:srgbClr val="FAEFDA"/>
      </a:accent1>
      <a:accent2>
        <a:srgbClr val="F5DDAF"/>
      </a:accent2>
      <a:accent3>
        <a:srgbClr val="F0CA81"/>
      </a:accent3>
      <a:accent4>
        <a:srgbClr val="E5A426"/>
      </a:accent4>
      <a:accent5>
        <a:srgbClr val="C18717"/>
      </a:accent5>
      <a:accent6>
        <a:srgbClr val="8E6619"/>
      </a:accent6>
      <a:hlink>
        <a:srgbClr val="EAB52B"/>
      </a:hlink>
      <a:folHlink>
        <a:srgbClr val="636363"/>
      </a:folHlink>
    </a:clrScheme>
    <a:fontScheme name="Vlastní 1">
      <a:majorFont>
        <a:latin typeface="Nunito Sans ExtraLight"/>
        <a:ea typeface=""/>
        <a:cs typeface=""/>
      </a:majorFont>
      <a:minorFont>
        <a:latin typeface="Nunito Sans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šablona RILSA - Grey.potx" id="{B3FF5136-3FF4-419F-B404-54315FAF0D25}" vid="{A3B58131-F809-4AD8-933B-AAB6229E7DF2}"/>
    </a:ext>
  </a:extLst>
</a:theme>
</file>

<file path=ppt/theme/themeOverride1.xml><?xml version="1.0" encoding="utf-8"?>
<a:themeOverride xmlns:a="http://schemas.openxmlformats.org/drawingml/2006/main">
  <a:clrScheme name="Vlastní 1">
    <a:dk1>
      <a:srgbClr val="404040"/>
    </a:dk1>
    <a:lt1>
      <a:srgbClr val="FEFCF8"/>
    </a:lt1>
    <a:dk2>
      <a:srgbClr val="636363"/>
    </a:dk2>
    <a:lt2>
      <a:srgbClr val="E3E3E3"/>
    </a:lt2>
    <a:accent1>
      <a:srgbClr val="FAEFDA"/>
    </a:accent1>
    <a:accent2>
      <a:srgbClr val="F5DDAF"/>
    </a:accent2>
    <a:accent3>
      <a:srgbClr val="F0CA81"/>
    </a:accent3>
    <a:accent4>
      <a:srgbClr val="E5A426"/>
    </a:accent4>
    <a:accent5>
      <a:srgbClr val="C18717"/>
    </a:accent5>
    <a:accent6>
      <a:srgbClr val="8E6619"/>
    </a:accent6>
    <a:hlink>
      <a:srgbClr val="EAB52B"/>
    </a:hlink>
    <a:folHlink>
      <a:srgbClr val="63636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</TotalTime>
  <Words>2027</Words>
  <Application>Microsoft Office PowerPoint</Application>
  <PresentationFormat>Předvádění na obrazovce (4:3)</PresentationFormat>
  <Paragraphs>1236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Nunito Sans ExtraLight</vt:lpstr>
      <vt:lpstr>Arial</vt:lpstr>
      <vt:lpstr>Nunito Sans ExtraBold</vt:lpstr>
      <vt:lpstr>Nunito Sans</vt:lpstr>
      <vt:lpstr>Nunito Sans SemiBold</vt:lpstr>
      <vt:lpstr>Calibri</vt:lpstr>
      <vt:lpstr>Nunito Sans Light</vt:lpstr>
      <vt:lpstr>1_Rilsa 4:3 Grey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Malá Věra</dc:creator>
  <cp:lastModifiedBy>Šafařík Petr</cp:lastModifiedBy>
  <cp:revision>53</cp:revision>
  <dcterms:created xsi:type="dcterms:W3CDTF">2023-06-15T08:42:05Z</dcterms:created>
  <dcterms:modified xsi:type="dcterms:W3CDTF">2025-02-07T17:30:42Z</dcterms:modified>
</cp:coreProperties>
</file>