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1"/>
  </p:sldMasterIdLst>
  <p:sldIdLst>
    <p:sldId id="300" r:id="rId2"/>
    <p:sldId id="301" r:id="rId3"/>
    <p:sldId id="317" r:id="rId4"/>
    <p:sldId id="318" r:id="rId5"/>
    <p:sldId id="303" r:id="rId6"/>
    <p:sldId id="323" r:id="rId7"/>
    <p:sldId id="324" r:id="rId8"/>
    <p:sldId id="325" r:id="rId9"/>
    <p:sldId id="326" r:id="rId10"/>
    <p:sldId id="309" r:id="rId11"/>
    <p:sldId id="315" r:id="rId12"/>
    <p:sldId id="304" r:id="rId13"/>
    <p:sldId id="305" r:id="rId14"/>
    <p:sldId id="320" r:id="rId15"/>
    <p:sldId id="321" r:id="rId16"/>
    <p:sldId id="313" r:id="rId17"/>
    <p:sldId id="314" r:id="rId18"/>
    <p:sldId id="319" r:id="rId19"/>
    <p:sldId id="307" r:id="rId20"/>
    <p:sldId id="306" r:id="rId21"/>
    <p:sldId id="322" r:id="rId22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Nunito Sans" pitchFamily="2" charset="-18"/>
      <p:regular r:id="rId27"/>
      <p:bold r:id="rId28"/>
      <p:italic r:id="rId29"/>
      <p:boldItalic r:id="rId30"/>
    </p:embeddedFont>
    <p:embeddedFont>
      <p:font typeface="Nunito Sans ExtraBold" pitchFamily="2" charset="-18"/>
      <p:bold r:id="rId31"/>
      <p:boldItalic r:id="rId32"/>
    </p:embeddedFont>
    <p:embeddedFont>
      <p:font typeface="Nunito Sans ExtraLight" pitchFamily="2" charset="-18"/>
      <p:regular r:id="rId33"/>
      <p:italic r:id="rId34"/>
    </p:embeddedFont>
    <p:embeddedFont>
      <p:font typeface="Nunito Sans Light" pitchFamily="2" charset="-18"/>
      <p:regular r:id="rId35"/>
      <p:italic r:id="rId36"/>
    </p:embeddedFont>
    <p:embeddedFont>
      <p:font typeface="Nunito Sans SemiBold" pitchFamily="2" charset="-18"/>
      <p:bold r:id="rId37"/>
      <p:boldItalic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6BF0148-AE5B-4949-864B-42AF9F630B6E}">
          <p14:sldIdLst>
            <p14:sldId id="300"/>
            <p14:sldId id="301"/>
            <p14:sldId id="317"/>
            <p14:sldId id="318"/>
            <p14:sldId id="303"/>
            <p14:sldId id="323"/>
            <p14:sldId id="324"/>
            <p14:sldId id="325"/>
            <p14:sldId id="326"/>
            <p14:sldId id="309"/>
            <p14:sldId id="315"/>
            <p14:sldId id="304"/>
            <p14:sldId id="305"/>
            <p14:sldId id="320"/>
            <p14:sldId id="321"/>
            <p14:sldId id="313"/>
            <p14:sldId id="314"/>
            <p14:sldId id="319"/>
            <p14:sldId id="307"/>
            <p14:sldId id="306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6723" autoAdjust="0"/>
  </p:normalViewPr>
  <p:slideViewPr>
    <p:cSldViewPr snapToGrid="0" showGuides="1">
      <p:cViewPr varScale="1">
        <p:scale>
          <a:sx n="72" d="100"/>
          <a:sy n="72" d="100"/>
        </p:scale>
        <p:origin x="159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">
            <a:extLst>
              <a:ext uri="{FF2B5EF4-FFF2-40B4-BE49-F238E27FC236}">
                <a16:creationId xmlns:a16="http://schemas.microsoft.com/office/drawing/2014/main" id="{F5844131-F511-F386-6DC5-BD027598F98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Kasiopea">
            <a:extLst>
              <a:ext uri="{FF2B5EF4-FFF2-40B4-BE49-F238E27FC236}">
                <a16:creationId xmlns:a16="http://schemas.microsoft.com/office/drawing/2014/main" id="{34D94ADA-10A6-807A-7A83-9C67CCD0B9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360131"/>
            <a:ext cx="7200900" cy="2669441"/>
          </a:xfrm>
          <a:prstGeom prst="rect">
            <a:avLst/>
          </a:prstGeom>
        </p:spPr>
      </p:pic>
      <p:cxnSp>
        <p:nvCxnSpPr>
          <p:cNvPr id="7" name="Linka">
            <a:extLst>
              <a:ext uri="{FF2B5EF4-FFF2-40B4-BE49-F238E27FC236}">
                <a16:creationId xmlns:a16="http://schemas.microsoft.com/office/drawing/2014/main" id="{41975FDE-C590-87AA-7EC5-7D3F0FFF229B}"/>
              </a:ext>
            </a:extLst>
          </p:cNvPr>
          <p:cNvCxnSpPr>
            <a:cxnSpLocks/>
          </p:cNvCxnSpPr>
          <p:nvPr userDrawn="1"/>
        </p:nvCxnSpPr>
        <p:spPr>
          <a:xfrm>
            <a:off x="6774547" y="716990"/>
            <a:ext cx="9564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ILSA logomark horní" descr="rilsa, výzkumný ústav práce a sociálních věcí">
            <a:extLst>
              <a:ext uri="{FF2B5EF4-FFF2-40B4-BE49-F238E27FC236}">
                <a16:creationId xmlns:a16="http://schemas.microsoft.com/office/drawing/2014/main" id="{62240DB7-E33A-0583-1104-D59DBE0520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97" y="217723"/>
            <a:ext cx="983170" cy="981757"/>
          </a:xfrm>
          <a:prstGeom prst="rect">
            <a:avLst/>
          </a:prstGeom>
        </p:spPr>
      </p:pic>
      <p:sp>
        <p:nvSpPr>
          <p:cNvPr id="3" name="Jméno prezentujícího">
            <a:extLst>
              <a:ext uri="{FF2B5EF4-FFF2-40B4-BE49-F238E27FC236}">
                <a16:creationId xmlns:a16="http://schemas.microsoft.com/office/drawing/2014/main" id="{54BD8237-721F-0AE3-7042-09D173E26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2606675"/>
            <a:ext cx="6147266" cy="12176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Nunito Sans ExtraLight" panose="00000300000000000000" pitchFamily="2" charset="0"/>
              </a:defRPr>
            </a:lvl1pPr>
          </a:lstStyle>
          <a:p>
            <a:pPr lvl="0"/>
            <a:r>
              <a:rPr lang="cs-CZ" dirty="0"/>
              <a:t>Jméno prezentujícího</a:t>
            </a:r>
          </a:p>
        </p:txBody>
      </p:sp>
      <p:sp>
        <p:nvSpPr>
          <p:cNvPr id="28" name="Hlavní 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1" y="1203325"/>
            <a:ext cx="6732589" cy="12160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4200">
                <a:solidFill>
                  <a:schemeClr val="tx2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Hlavní nadpis </a:t>
            </a:r>
            <a:br>
              <a:rPr lang="cs-CZ" dirty="0"/>
            </a:br>
            <a:r>
              <a:rPr lang="cs-CZ" dirty="0"/>
              <a:t>prezentace</a:t>
            </a:r>
          </a:p>
        </p:txBody>
      </p:sp>
    </p:spTree>
    <p:extLst>
      <p:ext uri="{BB962C8B-B14F-4D97-AF65-F5344CB8AC3E}">
        <p14:creationId xmlns:p14="http://schemas.microsoft.com/office/powerpoint/2010/main" val="1524306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754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686">
          <p15:clr>
            <a:srgbClr val="FBAE40"/>
          </p15:clr>
        </p15:guide>
        <p15:guide id="19" orient="horz" pos="2273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0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vložený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">
            <a:extLst>
              <a:ext uri="{FF2B5EF4-FFF2-40B4-BE49-F238E27FC236}">
                <a16:creationId xmlns:a16="http://schemas.microsoft.com/office/drawing/2014/main" id="{8BC4E4BC-C61A-F736-AAC2-ED4A67CF3E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">
            <a:extLst>
              <a:ext uri="{FF2B5EF4-FFF2-40B4-BE49-F238E27FC236}">
                <a16:creationId xmlns:a16="http://schemas.microsoft.com/office/drawing/2014/main" id="{C1C8E0DC-E6F6-078F-8CE5-97421C2402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6" name="Linka">
            <a:extLst>
              <a:ext uri="{FF2B5EF4-FFF2-40B4-BE49-F238E27FC236}">
                <a16:creationId xmlns:a16="http://schemas.microsoft.com/office/drawing/2014/main" id="{E875174A-20F5-D6F9-DCBD-BA1F88291A7A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13A63378-2222-3615-1E41-E944438D1E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3" name="Zástupný symbol obrázku">
            <a:extLst>
              <a:ext uri="{FF2B5EF4-FFF2-40B4-BE49-F238E27FC236}">
                <a16:creationId xmlns:a16="http://schemas.microsoft.com/office/drawing/2014/main" id="{C460DA2D-14A0-C170-2C55-D56208D7CB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6263" y="1341438"/>
            <a:ext cx="7991475" cy="4895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3887787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015775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Nadpis s obrázkem v kontejneru</a:t>
            </a:r>
          </a:p>
        </p:txBody>
      </p:sp>
    </p:spTree>
    <p:extLst>
      <p:ext uri="{BB962C8B-B14F-4D97-AF65-F5344CB8AC3E}">
        <p14:creationId xmlns:p14="http://schemas.microsoft.com/office/powerpoint/2010/main" val="2889318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celá strana, bílé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">
            <a:extLst>
              <a:ext uri="{FF2B5EF4-FFF2-40B4-BE49-F238E27FC236}">
                <a16:creationId xmlns:a16="http://schemas.microsoft.com/office/drawing/2014/main" id="{5D7E9474-04A3-D45D-4D29-DC2B2C1A1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dirty="0"/>
              <a:t>Obrázek</a:t>
            </a:r>
          </a:p>
        </p:txBody>
      </p:sp>
      <p:sp>
        <p:nvSpPr>
          <p:cNvPr id="11" name="Zástupný symbol pro číslo snímku">
            <a:extLst>
              <a:ext uri="{FF2B5EF4-FFF2-40B4-BE49-F238E27FC236}">
                <a16:creationId xmlns:a16="http://schemas.microsoft.com/office/drawing/2014/main" id="{8BC4E4BC-C61A-F736-AAC2-ED4A67CF3E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Logo zápatí">
            <a:extLst>
              <a:ext uri="{FF2B5EF4-FFF2-40B4-BE49-F238E27FC236}">
                <a16:creationId xmlns:a16="http://schemas.microsoft.com/office/drawing/2014/main" id="{C1C8E0DC-E6F6-078F-8CE5-97421C2402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3723" y="6044083"/>
            <a:ext cx="2470124" cy="89443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Celostránkový obrázek s nadpisem</a:t>
            </a:r>
          </a:p>
        </p:txBody>
      </p:sp>
    </p:spTree>
    <p:extLst>
      <p:ext uri="{BB962C8B-B14F-4D97-AF65-F5344CB8AC3E}">
        <p14:creationId xmlns:p14="http://schemas.microsoft.com/office/powerpoint/2010/main" val="821504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celá strana, černé logo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">
            <a:extLst>
              <a:ext uri="{FF2B5EF4-FFF2-40B4-BE49-F238E27FC236}">
                <a16:creationId xmlns:a16="http://schemas.microsoft.com/office/drawing/2014/main" id="{5D7E9474-04A3-D45D-4D29-DC2B2C1A1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dirty="0"/>
              <a:t>Obrázek</a:t>
            </a:r>
          </a:p>
        </p:txBody>
      </p:sp>
      <p:sp>
        <p:nvSpPr>
          <p:cNvPr id="11" name="Zástupný symbol pro číslo snímku">
            <a:extLst>
              <a:ext uri="{FF2B5EF4-FFF2-40B4-BE49-F238E27FC236}">
                <a16:creationId xmlns:a16="http://schemas.microsoft.com/office/drawing/2014/main" id="{8BC4E4BC-C61A-F736-AAC2-ED4A67CF3E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Logo zápatí">
            <a:extLst>
              <a:ext uri="{FF2B5EF4-FFF2-40B4-BE49-F238E27FC236}">
                <a16:creationId xmlns:a16="http://schemas.microsoft.com/office/drawing/2014/main" id="{C1C8E0DC-E6F6-078F-8CE5-97421C2402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3723" y="6044083"/>
            <a:ext cx="2470124" cy="89443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Celostránkový obrázek s nadpisem</a:t>
            </a:r>
          </a:p>
        </p:txBody>
      </p:sp>
    </p:spTree>
    <p:extLst>
      <p:ext uri="{BB962C8B-B14F-4D97-AF65-F5344CB8AC3E}">
        <p14:creationId xmlns:p14="http://schemas.microsoft.com/office/powerpoint/2010/main" val="3311883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1 sloupec+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">
            <a:extLst>
              <a:ext uri="{FF2B5EF4-FFF2-40B4-BE49-F238E27FC236}">
                <a16:creationId xmlns:a16="http://schemas.microsoft.com/office/drawing/2014/main" id="{C7F32E6D-08AB-FF05-3D80-122F290FDE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6DD88A00-996C-8973-76B5-1B31500BB3E0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18C0EBD4-F4FF-7854-5F1C-6F4A21C8AB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2" name="Zástupný symbol pro zápatí">
            <a:extLst>
              <a:ext uri="{FF2B5EF4-FFF2-40B4-BE49-F238E27FC236}">
                <a16:creationId xmlns:a16="http://schemas.microsoft.com/office/drawing/2014/main" id="{F3E4D909-D4FC-2FC7-4588-DB9FA05E82D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9AF77C70-38C2-6DE3-71BA-C184E24A20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obsah">
            <a:extLst>
              <a:ext uri="{FF2B5EF4-FFF2-40B4-BE49-F238E27FC236}">
                <a16:creationId xmlns:a16="http://schemas.microsoft.com/office/drawing/2014/main" id="{FE54D9B4-F806-EF92-7893-24EF063F412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6263" y="1341438"/>
            <a:ext cx="3887787" cy="4895850"/>
          </a:xfrm>
          <a:prstGeom prst="rect">
            <a:avLst/>
          </a:prstGeom>
        </p:spPr>
        <p:txBody>
          <a:bodyPr/>
          <a:lstStyle>
            <a:lvl1pPr>
              <a:buClr>
                <a:srgbClr val="F0CA81"/>
              </a:buClr>
              <a:defRPr lang="cs-CZ" dirty="0"/>
            </a:lvl1pPr>
            <a:lvl2pPr>
              <a:buClr>
                <a:srgbClr val="F0CA81"/>
              </a:buClr>
              <a:defRPr lang="cs-CZ" dirty="0"/>
            </a:lvl2pPr>
            <a:lvl3pPr>
              <a:buClr>
                <a:srgbClr val="F0CA81"/>
              </a:buClr>
              <a:defRPr lang="cs-CZ" dirty="0"/>
            </a:lvl3pPr>
            <a:lvl4pPr>
              <a:buClr>
                <a:srgbClr val="F0CA81"/>
              </a:buClr>
              <a:defRPr lang="cs-CZ" dirty="0"/>
            </a:lvl4pPr>
            <a:lvl5pPr>
              <a:buClr>
                <a:srgbClr val="F0CA81"/>
              </a:buClr>
              <a:defRPr lang="cs-CZ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3887787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3887787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Nadpis s obrázkem</a:t>
            </a:r>
          </a:p>
        </p:txBody>
      </p:sp>
    </p:spTree>
    <p:extLst>
      <p:ext uri="{BB962C8B-B14F-4D97-AF65-F5344CB8AC3E}">
        <p14:creationId xmlns:p14="http://schemas.microsoft.com/office/powerpoint/2010/main" val="978216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át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F6F2CC44-C935-B1AD-2E33-83157421C0B3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D4AEF6E3-428A-0ED8-243E-E71F4A2BFA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11" name="Autor citátu">
            <a:extLst>
              <a:ext uri="{FF2B5EF4-FFF2-40B4-BE49-F238E27FC236}">
                <a16:creationId xmlns:a16="http://schemas.microsoft.com/office/drawing/2014/main" id="{3C16AE21-9C94-0A3A-2490-491BEFD0AB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43100" y="5008694"/>
            <a:ext cx="5257799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accent3"/>
                </a:solidFill>
              </a:defRPr>
            </a:lvl1pPr>
          </a:lstStyle>
          <a:p>
            <a:pPr lvl="0"/>
            <a:r>
              <a:rPr lang="cs-CZ" dirty="0"/>
              <a:t>Autor citátu</a:t>
            </a:r>
          </a:p>
        </p:txBody>
      </p:sp>
      <p:sp>
        <p:nvSpPr>
          <p:cNvPr id="4" name="Znění citátu">
            <a:extLst>
              <a:ext uri="{FF2B5EF4-FFF2-40B4-BE49-F238E27FC236}">
                <a16:creationId xmlns:a16="http://schemas.microsoft.com/office/drawing/2014/main" id="{4AC70CB8-C943-921A-287D-F17FE82185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3150" y="2248694"/>
            <a:ext cx="7021513" cy="19877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i="1"/>
            </a:lvl1pPr>
          </a:lstStyle>
          <a:p>
            <a:pPr lvl="0"/>
            <a:r>
              <a:rPr lang="cs-CZ" dirty="0"/>
              <a:t>Znění citátu</a:t>
            </a:r>
          </a:p>
        </p:txBody>
      </p:sp>
      <p:sp>
        <p:nvSpPr>
          <p:cNvPr id="9" name="Uvozovky">
            <a:extLst>
              <a:ext uri="{FF2B5EF4-FFF2-40B4-BE49-F238E27FC236}">
                <a16:creationId xmlns:a16="http://schemas.microsoft.com/office/drawing/2014/main" id="{D63B97D1-CED4-F5A6-75EC-F5546097D3E7}"/>
              </a:ext>
            </a:extLst>
          </p:cNvPr>
          <p:cNvSpPr txBox="1"/>
          <p:nvPr userDrawn="1"/>
        </p:nvSpPr>
        <p:spPr>
          <a:xfrm>
            <a:off x="4252436" y="494824"/>
            <a:ext cx="639127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9000" dirty="0">
                <a:solidFill>
                  <a:srgbClr val="F0CA81"/>
                </a:solidFill>
                <a:latin typeface="Nunito Sans ExtraBold" panose="00000900000000000000" pitchFamily="2" charset="0"/>
              </a:rPr>
              <a:t>„</a:t>
            </a:r>
          </a:p>
        </p:txBody>
      </p:sp>
    </p:spTree>
    <p:extLst>
      <p:ext uri="{BB962C8B-B14F-4D97-AF65-F5344CB8AC3E}">
        <p14:creationId xmlns:p14="http://schemas.microsoft.com/office/powerpoint/2010/main" val="2959807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át s obrázkem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rázku">
            <a:extLst>
              <a:ext uri="{FF2B5EF4-FFF2-40B4-BE49-F238E27FC236}">
                <a16:creationId xmlns:a16="http://schemas.microsoft.com/office/drawing/2014/main" id="{67F916BF-700F-6397-9D63-79FC42A592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/>
          <a:p>
            <a:fld id="{E4645AEE-F697-459C-A803-FD4DBA44348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C228F720-861F-B465-C654-21ED58E1793D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8FD2CF7F-76EA-2F77-D4BC-8170FAAD4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8" name="Rámeček">
            <a:extLst>
              <a:ext uri="{FF2B5EF4-FFF2-40B4-BE49-F238E27FC236}">
                <a16:creationId xmlns:a16="http://schemas.microsoft.com/office/drawing/2014/main" id="{53A44394-BB8F-F68A-4FBD-C058A39E3BE4}"/>
              </a:ext>
            </a:extLst>
          </p:cNvPr>
          <p:cNvSpPr/>
          <p:nvPr userDrawn="1"/>
        </p:nvSpPr>
        <p:spPr>
          <a:xfrm>
            <a:off x="576263" y="1341438"/>
            <a:ext cx="7991475" cy="489585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2" name="Uvozovky-výplň">
            <a:extLst>
              <a:ext uri="{FF2B5EF4-FFF2-40B4-BE49-F238E27FC236}">
                <a16:creationId xmlns:a16="http://schemas.microsoft.com/office/drawing/2014/main" id="{A2DBB954-B810-9FAD-E3A0-A95CD186827F}"/>
              </a:ext>
            </a:extLst>
          </p:cNvPr>
          <p:cNvSpPr/>
          <p:nvPr userDrawn="1"/>
        </p:nvSpPr>
        <p:spPr>
          <a:xfrm>
            <a:off x="360363" y="1113183"/>
            <a:ext cx="469127" cy="469127"/>
          </a:xfrm>
          <a:prstGeom prst="ellipse">
            <a:avLst/>
          </a:prstGeom>
          <a:solidFill>
            <a:srgbClr val="F0C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Uvozovky">
            <a:extLst>
              <a:ext uri="{FF2B5EF4-FFF2-40B4-BE49-F238E27FC236}">
                <a16:creationId xmlns:a16="http://schemas.microsoft.com/office/drawing/2014/main" id="{D63B97D1-CED4-F5A6-75EC-F5546097D3E7}"/>
              </a:ext>
            </a:extLst>
          </p:cNvPr>
          <p:cNvSpPr txBox="1"/>
          <p:nvPr userDrawn="1"/>
        </p:nvSpPr>
        <p:spPr>
          <a:xfrm>
            <a:off x="408623" y="863080"/>
            <a:ext cx="33528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4000" dirty="0">
                <a:solidFill>
                  <a:schemeClr val="accent1"/>
                </a:solidFill>
                <a:latin typeface="Nunito Sans ExtraBold" panose="00000900000000000000" pitchFamily="2" charset="0"/>
              </a:rPr>
              <a:t>„</a:t>
            </a:r>
            <a:endParaRPr lang="cs-CZ" dirty="0">
              <a:solidFill>
                <a:schemeClr val="accent1"/>
              </a:solidFill>
              <a:latin typeface="Nunito Sans ExtraBold" panose="00000900000000000000" pitchFamily="2" charset="0"/>
            </a:endParaRPr>
          </a:p>
        </p:txBody>
      </p:sp>
      <p:sp>
        <p:nvSpPr>
          <p:cNvPr id="21" name="Autor citátu">
            <a:extLst>
              <a:ext uri="{FF2B5EF4-FFF2-40B4-BE49-F238E27FC236}">
                <a16:creationId xmlns:a16="http://schemas.microsoft.com/office/drawing/2014/main" id="{38D54918-6EA2-7F62-8718-8923C86B84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8538" y="4460846"/>
            <a:ext cx="3465512" cy="882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cs-CZ" dirty="0"/>
              <a:t>Autor citátu</a:t>
            </a:r>
          </a:p>
        </p:txBody>
      </p:sp>
      <p:sp>
        <p:nvSpPr>
          <p:cNvPr id="17" name="Znění citátu">
            <a:extLst>
              <a:ext uri="{FF2B5EF4-FFF2-40B4-BE49-F238E27FC236}">
                <a16:creationId xmlns:a16="http://schemas.microsoft.com/office/drawing/2014/main" id="{F8E5569D-C899-231E-9B57-ACBB0173DE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0600" y="2127386"/>
            <a:ext cx="3473450" cy="15540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1"/>
            </a:lvl1pPr>
            <a:lvl2pPr>
              <a:defRPr sz="1800" i="1"/>
            </a:lvl2pPr>
            <a:lvl3pPr>
              <a:defRPr sz="1800" i="1"/>
            </a:lvl3pPr>
            <a:lvl4pPr>
              <a:defRPr sz="1800" i="1"/>
            </a:lvl4pPr>
            <a:lvl5pPr>
              <a:defRPr sz="1800" i="1"/>
            </a:lvl5pPr>
          </a:lstStyle>
          <a:p>
            <a:r>
              <a:rPr lang="cs-CZ" i="1" dirty="0">
                <a:solidFill>
                  <a:schemeClr val="tx2"/>
                </a:solidFill>
              </a:rPr>
              <a:t>Znění citátu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85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asiopea">
            <a:extLst>
              <a:ext uri="{FF2B5EF4-FFF2-40B4-BE49-F238E27FC236}">
                <a16:creationId xmlns:a16="http://schemas.microsoft.com/office/drawing/2014/main" id="{B1E5096C-04C6-7F86-384F-4E938F7E36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360131"/>
            <a:ext cx="7200900" cy="2669441"/>
          </a:xfrm>
          <a:prstGeom prst="rect">
            <a:avLst/>
          </a:prstGeom>
        </p:spPr>
      </p:pic>
      <p:cxnSp>
        <p:nvCxnSpPr>
          <p:cNvPr id="7" name="Linka">
            <a:extLst>
              <a:ext uri="{FF2B5EF4-FFF2-40B4-BE49-F238E27FC236}">
                <a16:creationId xmlns:a16="http://schemas.microsoft.com/office/drawing/2014/main" id="{FE1614AF-E199-9443-F7D5-3721A9DCE17B}"/>
              </a:ext>
            </a:extLst>
          </p:cNvPr>
          <p:cNvCxnSpPr>
            <a:cxnSpLocks/>
          </p:cNvCxnSpPr>
          <p:nvPr userDrawn="1"/>
        </p:nvCxnSpPr>
        <p:spPr>
          <a:xfrm>
            <a:off x="6774547" y="716990"/>
            <a:ext cx="9564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ILSA logomark horní" descr="rilsa, výzkumný ústav práce a sociálních věcí">
            <a:extLst>
              <a:ext uri="{FF2B5EF4-FFF2-40B4-BE49-F238E27FC236}">
                <a16:creationId xmlns:a16="http://schemas.microsoft.com/office/drawing/2014/main" id="{F4B8D5DD-4A64-5692-23AA-E6279B65E8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97" y="217723"/>
            <a:ext cx="983170" cy="981757"/>
          </a:xfrm>
          <a:prstGeom prst="rect">
            <a:avLst/>
          </a:prstGeom>
        </p:spPr>
      </p:pic>
      <p:sp>
        <p:nvSpPr>
          <p:cNvPr id="9" name="Adresa">
            <a:extLst>
              <a:ext uri="{FF2B5EF4-FFF2-40B4-BE49-F238E27FC236}">
                <a16:creationId xmlns:a16="http://schemas.microsoft.com/office/drawing/2014/main" id="{B651F30A-2B21-D5ED-DABE-2DE0FA00656D}"/>
              </a:ext>
            </a:extLst>
          </p:cNvPr>
          <p:cNvSpPr txBox="1"/>
          <p:nvPr userDrawn="1"/>
        </p:nvSpPr>
        <p:spPr>
          <a:xfrm>
            <a:off x="5539155" y="5274793"/>
            <a:ext cx="3279836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</a:pPr>
            <a:r>
              <a:rPr lang="cs-CZ" sz="1200" dirty="0">
                <a:solidFill>
                  <a:schemeClr val="tx1"/>
                </a:solidFill>
              </a:rPr>
              <a:t>Výzkumný ústav práce a sociálních věcí, v. v. i.</a:t>
            </a:r>
          </a:p>
          <a:p>
            <a:pPr lvl="0">
              <a:spcAft>
                <a:spcPts val="300"/>
              </a:spcAft>
            </a:pPr>
            <a:r>
              <a:rPr lang="cs-CZ" sz="1200" dirty="0" err="1">
                <a:solidFill>
                  <a:schemeClr val="tx1"/>
                </a:solidFill>
              </a:rPr>
              <a:t>Research</a:t>
            </a:r>
            <a:r>
              <a:rPr lang="cs-CZ" sz="1200" dirty="0">
                <a:solidFill>
                  <a:schemeClr val="tx1"/>
                </a:solidFill>
              </a:rPr>
              <a:t> Institute </a:t>
            </a:r>
            <a:r>
              <a:rPr lang="cs-CZ" sz="1200" dirty="0" err="1">
                <a:solidFill>
                  <a:schemeClr val="tx1"/>
                </a:solidFill>
              </a:rPr>
              <a:t>for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Labour</a:t>
            </a:r>
            <a:r>
              <a:rPr lang="cs-CZ" sz="1200" dirty="0">
                <a:solidFill>
                  <a:schemeClr val="tx1"/>
                </a:solidFill>
              </a:rPr>
              <a:t> and </a:t>
            </a:r>
            <a:r>
              <a:rPr lang="cs-CZ" sz="1200" dirty="0" err="1">
                <a:solidFill>
                  <a:schemeClr val="tx1"/>
                </a:solidFill>
              </a:rPr>
              <a:t>Social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Affairs</a:t>
            </a:r>
            <a:endParaRPr lang="cs-CZ" sz="1200" dirty="0">
              <a:solidFill>
                <a:schemeClr val="tx1"/>
              </a:solidFill>
            </a:endParaRPr>
          </a:p>
          <a:p>
            <a:pPr lvl="0">
              <a:spcAft>
                <a:spcPts val="300"/>
              </a:spcAft>
            </a:pPr>
            <a:r>
              <a:rPr lang="cs-CZ" sz="1200" dirty="0">
                <a:solidFill>
                  <a:schemeClr val="tx1"/>
                </a:solidFill>
              </a:rPr>
              <a:t>Dělnická 213/12, 170 00  Praha 7</a:t>
            </a:r>
          </a:p>
          <a:p>
            <a:pPr lvl="0">
              <a:spcAft>
                <a:spcPts val="300"/>
              </a:spcAft>
            </a:pPr>
            <a:r>
              <a:rPr lang="cs-CZ" sz="1200" dirty="0">
                <a:solidFill>
                  <a:schemeClr val="tx1"/>
                </a:solidFill>
              </a:rPr>
              <a:t>rilsa@rilsa.cz, T: +420 211 152 711</a:t>
            </a:r>
          </a:p>
          <a:p>
            <a:pPr lvl="0">
              <a:spcAft>
                <a:spcPts val="300"/>
              </a:spcAft>
            </a:pPr>
            <a:r>
              <a:rPr lang="cs-CZ" sz="1200" dirty="0">
                <a:solidFill>
                  <a:schemeClr val="tx1"/>
                </a:solidFill>
              </a:rPr>
              <a:t>www.rilsa.cz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E-mail">
            <a:extLst>
              <a:ext uri="{FF2B5EF4-FFF2-40B4-BE49-F238E27FC236}">
                <a16:creationId xmlns:a16="http://schemas.microsoft.com/office/drawing/2014/main" id="{54BD8237-721F-0AE3-7042-09D173E26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2766066"/>
            <a:ext cx="5364163" cy="4301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  <a:latin typeface="Nunito Sans ExtraLight" panose="00000300000000000000" pitchFamily="2" charset="0"/>
              </a:defRPr>
            </a:lvl1pPr>
          </a:lstStyle>
          <a:p>
            <a:pPr lvl="0"/>
            <a:r>
              <a:rPr lang="cs-CZ" dirty="0"/>
              <a:t>E-mail prezentujícího</a:t>
            </a:r>
          </a:p>
        </p:txBody>
      </p:sp>
      <p:sp>
        <p:nvSpPr>
          <p:cNvPr id="28" name="Poděkování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1" y="1203325"/>
            <a:ext cx="5364163" cy="12160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4200">
                <a:solidFill>
                  <a:schemeClr val="tx2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Děkujeme 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val="3476493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754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686">
          <p15:clr>
            <a:srgbClr val="FBAE40"/>
          </p15:clr>
        </p15:guide>
        <p15:guide id="19" orient="horz" pos="2273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0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óna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">
            <a:extLst>
              <a:ext uri="{FF2B5EF4-FFF2-40B4-BE49-F238E27FC236}">
                <a16:creationId xmlns:a16="http://schemas.microsoft.com/office/drawing/2014/main" id="{A8F8CF10-0360-0841-4CE8-9459E1C616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Zástupný symbol pro zápatí">
            <a:extLst>
              <a:ext uri="{FF2B5EF4-FFF2-40B4-BE49-F238E27FC236}">
                <a16:creationId xmlns:a16="http://schemas.microsoft.com/office/drawing/2014/main" id="{A842091D-C241-C26D-CE9E-E96AB5FDF6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cs-CZ" dirty="0"/>
          </a:p>
        </p:txBody>
      </p:sp>
      <p:cxnSp>
        <p:nvCxnSpPr>
          <p:cNvPr id="9" name="Linka">
            <a:extLst>
              <a:ext uri="{FF2B5EF4-FFF2-40B4-BE49-F238E27FC236}">
                <a16:creationId xmlns:a16="http://schemas.microsoft.com/office/drawing/2014/main" id="{0A6CB79C-AA19-5040-EFEF-2A954DA897E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EB4E130F-4D5B-DBCF-3F7C-A785C0C3DE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4" name="Výplň">
            <a:extLst>
              <a:ext uri="{FF2B5EF4-FFF2-40B4-BE49-F238E27FC236}">
                <a16:creationId xmlns:a16="http://schemas.microsoft.com/office/drawing/2014/main" id="{4BDF2C98-C4D2-C70A-BCD0-C0B4A1ABD97F}"/>
              </a:ext>
            </a:extLst>
          </p:cNvPr>
          <p:cNvSpPr/>
          <p:nvPr userDrawn="1"/>
        </p:nvSpPr>
        <p:spPr>
          <a:xfrm>
            <a:off x="576263" y="1341438"/>
            <a:ext cx="7991475" cy="4895850"/>
          </a:xfrm>
          <a:prstGeom prst="rect">
            <a:avLst/>
          </a:prstGeom>
          <a:solidFill>
            <a:srgbClr val="ECECE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65222AAD-0508-B5FF-2F41-2C6CAF1B2CD9}"/>
              </a:ext>
            </a:extLst>
          </p:cNvPr>
          <p:cNvCxnSpPr>
            <a:cxnSpLocks/>
          </p:cNvCxnSpPr>
          <p:nvPr userDrawn="1"/>
        </p:nvCxnSpPr>
        <p:spPr>
          <a:xfrm>
            <a:off x="1727200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4047146C-E65F-B89F-1E55-ACF5DA6D77CB}"/>
              </a:ext>
            </a:extLst>
          </p:cNvPr>
          <p:cNvCxnSpPr>
            <a:cxnSpLocks/>
          </p:cNvCxnSpPr>
          <p:nvPr userDrawn="1"/>
        </p:nvCxnSpPr>
        <p:spPr>
          <a:xfrm>
            <a:off x="1943100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6E12A61C-C4A5-51F4-BFC4-9850A0BB02D9}"/>
              </a:ext>
            </a:extLst>
          </p:cNvPr>
          <p:cNvCxnSpPr>
            <a:cxnSpLocks/>
          </p:cNvCxnSpPr>
          <p:nvPr userDrawn="1"/>
        </p:nvCxnSpPr>
        <p:spPr>
          <a:xfrm>
            <a:off x="3090655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8587ED26-E48F-C057-E051-6A369C769112}"/>
              </a:ext>
            </a:extLst>
          </p:cNvPr>
          <p:cNvCxnSpPr>
            <a:cxnSpLocks/>
          </p:cNvCxnSpPr>
          <p:nvPr userDrawn="1"/>
        </p:nvCxnSpPr>
        <p:spPr>
          <a:xfrm>
            <a:off x="3325025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1BE15A73-1916-F48E-F62D-2CDFB69883F2}"/>
              </a:ext>
            </a:extLst>
          </p:cNvPr>
          <p:cNvCxnSpPr>
            <a:cxnSpLocks/>
          </p:cNvCxnSpPr>
          <p:nvPr userDrawn="1"/>
        </p:nvCxnSpPr>
        <p:spPr>
          <a:xfrm>
            <a:off x="4464050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A34BECAC-E6AF-B5CA-0B05-B3FE372D8D68}"/>
              </a:ext>
            </a:extLst>
          </p:cNvPr>
          <p:cNvCxnSpPr>
            <a:cxnSpLocks/>
          </p:cNvCxnSpPr>
          <p:nvPr userDrawn="1"/>
        </p:nvCxnSpPr>
        <p:spPr>
          <a:xfrm>
            <a:off x="4679950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AE23DED9-F8A3-7A75-5BBF-424C67D0894A}"/>
              </a:ext>
            </a:extLst>
          </p:cNvPr>
          <p:cNvCxnSpPr>
            <a:cxnSpLocks/>
          </p:cNvCxnSpPr>
          <p:nvPr userDrawn="1"/>
        </p:nvCxnSpPr>
        <p:spPr>
          <a:xfrm>
            <a:off x="5832475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0CA28248-32C9-1D5A-EFCA-45D61EE0C2E9}"/>
              </a:ext>
            </a:extLst>
          </p:cNvPr>
          <p:cNvCxnSpPr>
            <a:cxnSpLocks/>
          </p:cNvCxnSpPr>
          <p:nvPr userDrawn="1"/>
        </p:nvCxnSpPr>
        <p:spPr>
          <a:xfrm>
            <a:off x="6048375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1965C58B-1D0E-1AFA-6882-A621740BAD13}"/>
              </a:ext>
            </a:extLst>
          </p:cNvPr>
          <p:cNvCxnSpPr>
            <a:cxnSpLocks/>
          </p:cNvCxnSpPr>
          <p:nvPr userDrawn="1"/>
        </p:nvCxnSpPr>
        <p:spPr>
          <a:xfrm>
            <a:off x="7200900" y="1336851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7316813F-307D-74E9-9D1C-AC6CF81F460D}"/>
              </a:ext>
            </a:extLst>
          </p:cNvPr>
          <p:cNvCxnSpPr>
            <a:cxnSpLocks/>
          </p:cNvCxnSpPr>
          <p:nvPr userDrawn="1"/>
        </p:nvCxnSpPr>
        <p:spPr>
          <a:xfrm>
            <a:off x="7421770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6F68309C-F9DA-BFB1-B1F9-041B231EC382}"/>
              </a:ext>
            </a:extLst>
          </p:cNvPr>
          <p:cNvCxnSpPr>
            <a:stCxn id="4" idx="1"/>
            <a:endCxn id="4" idx="3"/>
          </p:cNvCxnSpPr>
          <p:nvPr userDrawn="1"/>
        </p:nvCxnSpPr>
        <p:spPr>
          <a:xfrm>
            <a:off x="576263" y="3789363"/>
            <a:ext cx="7991475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Linka horní">
            <a:extLst>
              <a:ext uri="{FF2B5EF4-FFF2-40B4-BE49-F238E27FC236}">
                <a16:creationId xmlns:a16="http://schemas.microsoft.com/office/drawing/2014/main" id="{CE063256-E4D9-5B50-9629-1DA2996595C3}"/>
              </a:ext>
            </a:extLst>
          </p:cNvPr>
          <p:cNvCxnSpPr>
            <a:cxnSpLocks/>
          </p:cNvCxnSpPr>
          <p:nvPr userDrawn="1"/>
        </p:nvCxnSpPr>
        <p:spPr>
          <a:xfrm>
            <a:off x="6774547" y="716990"/>
            <a:ext cx="9564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ILSA logomark horní" descr="rilsa, výzkumný ústav práce a sociálních věcí">
            <a:extLst>
              <a:ext uri="{FF2B5EF4-FFF2-40B4-BE49-F238E27FC236}">
                <a16:creationId xmlns:a16="http://schemas.microsoft.com/office/drawing/2014/main" id="{8B4B3DDA-9AFE-5A8D-429D-B42835F24F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97" y="217723"/>
            <a:ext cx="983170" cy="981757"/>
          </a:xfrm>
          <a:prstGeom prst="rect">
            <a:avLst/>
          </a:prstGeom>
        </p:spPr>
      </p:pic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5364162" cy="239773"/>
          </a:xfrm>
          <a:prstGeom prst="rect">
            <a:avLst/>
          </a:prstGeom>
          <a:solidFill>
            <a:srgbClr val="ECECEC"/>
          </a:solidFill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pro PPTX design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5364163" cy="369171"/>
          </a:xfrm>
          <a:prstGeom prst="rect">
            <a:avLst/>
          </a:prstGeom>
          <a:solidFill>
            <a:srgbClr val="ECECEC"/>
          </a:solidFill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Zóna obsahu a vodítka	</a:t>
            </a:r>
          </a:p>
        </p:txBody>
      </p:sp>
    </p:spTree>
    <p:extLst>
      <p:ext uri="{BB962C8B-B14F-4D97-AF65-F5344CB8AC3E}">
        <p14:creationId xmlns:p14="http://schemas.microsoft.com/office/powerpoint/2010/main" val="585633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3887787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Volný snímek univerzální</a:t>
            </a:r>
          </a:p>
        </p:txBody>
      </p:sp>
    </p:spTree>
    <p:extLst>
      <p:ext uri="{BB962C8B-B14F-4D97-AF65-F5344CB8AC3E}">
        <p14:creationId xmlns:p14="http://schemas.microsoft.com/office/powerpoint/2010/main" val="3713596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4" name="Zástupný text">
            <a:extLst>
              <a:ext uri="{FF2B5EF4-FFF2-40B4-BE49-F238E27FC236}">
                <a16:creationId xmlns:a16="http://schemas.microsoft.com/office/drawing/2014/main" id="{644F9D25-CC36-0A98-F40A-8D611CCDA6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376363"/>
            <a:ext cx="7991475" cy="4860925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sz="2100" dirty="0"/>
            </a:lvl1pPr>
            <a:lvl2pPr>
              <a:buClr>
                <a:schemeClr val="accent3"/>
              </a:buClr>
              <a:defRPr lang="cs-CZ" sz="1800" dirty="0"/>
            </a:lvl2pPr>
            <a:lvl3pPr>
              <a:buClr>
                <a:schemeClr val="accent3"/>
              </a:buClr>
              <a:defRPr lang="cs-CZ" sz="1500" dirty="0"/>
            </a:lvl3pPr>
            <a:lvl4pPr>
              <a:buClr>
                <a:schemeClr val="accent3"/>
              </a:buClr>
              <a:defRPr lang="cs-CZ" sz="1350" dirty="0"/>
            </a:lvl4pPr>
            <a:lvl5pPr>
              <a:buClr>
                <a:schemeClr val="accent3"/>
              </a:buClr>
              <a:defRPr lang="cs-CZ" sz="1350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Text jednostránkový</a:t>
            </a:r>
          </a:p>
        </p:txBody>
      </p:sp>
    </p:spTree>
    <p:extLst>
      <p:ext uri="{BB962C8B-B14F-4D97-AF65-F5344CB8AC3E}">
        <p14:creationId xmlns:p14="http://schemas.microsoft.com/office/powerpoint/2010/main" val="2309926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tabulku">
            <a:extLst>
              <a:ext uri="{FF2B5EF4-FFF2-40B4-BE49-F238E27FC236}">
                <a16:creationId xmlns:a16="http://schemas.microsoft.com/office/drawing/2014/main" id="{D5D935D0-CE5C-78C0-DAD2-890531280D9C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576263" y="1376362"/>
            <a:ext cx="7991475" cy="486092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lang="cs-CZ" dirty="0"/>
            </a:lvl1pPr>
          </a:lstStyle>
          <a:p>
            <a:r>
              <a:rPr lang="cs-CZ"/>
              <a:t>Kliknutím na ikonu přidáte tabulku.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Tabulka celostránková</a:t>
            </a:r>
          </a:p>
        </p:txBody>
      </p:sp>
    </p:spTree>
    <p:extLst>
      <p:ext uri="{BB962C8B-B14F-4D97-AF65-F5344CB8AC3E}">
        <p14:creationId xmlns:p14="http://schemas.microsoft.com/office/powerpoint/2010/main" val="2003236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14" name="Zástupný objekt grafu">
            <a:extLst>
              <a:ext uri="{FF2B5EF4-FFF2-40B4-BE49-F238E27FC236}">
                <a16:creationId xmlns:a16="http://schemas.microsoft.com/office/drawing/2014/main" id="{1979B4C0-B639-2DB0-8C3F-BD8DAD66C417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76263" y="1376363"/>
            <a:ext cx="7991475" cy="4860925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/>
            </a:lvl1pPr>
          </a:lstStyle>
          <a:p>
            <a:r>
              <a:rPr lang="cs-CZ"/>
              <a:t>Kliknutím na ikonu přidáte graf.</a:t>
            </a:r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Graf jednostránkový</a:t>
            </a:r>
          </a:p>
        </p:txBody>
      </p:sp>
    </p:spTree>
    <p:extLst>
      <p:ext uri="{BB962C8B-B14F-4D97-AF65-F5344CB8AC3E}">
        <p14:creationId xmlns:p14="http://schemas.microsoft.com/office/powerpoint/2010/main" val="3154854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4" name="Zástupný obsah">
            <a:extLst>
              <a:ext uri="{FF2B5EF4-FFF2-40B4-BE49-F238E27FC236}">
                <a16:creationId xmlns:a16="http://schemas.microsoft.com/office/drawing/2014/main" id="{B3C53714-51FF-A3CF-0A15-3316AA6965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6263" y="1392340"/>
            <a:ext cx="7991475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sz="2100"/>
            </a:lvl1pPr>
            <a:lvl2pPr>
              <a:buClr>
                <a:schemeClr val="accent3"/>
              </a:buClr>
              <a:defRPr lang="cs-CZ" sz="1800"/>
            </a:lvl2pPr>
            <a:lvl3pPr>
              <a:buClr>
                <a:schemeClr val="accent3"/>
              </a:buClr>
              <a:defRPr lang="cs-CZ" sz="1500"/>
            </a:lvl3pPr>
            <a:lvl4pPr>
              <a:buClr>
                <a:schemeClr val="accent3"/>
              </a:buClr>
              <a:defRPr lang="cs-CZ" sz="1350"/>
            </a:lvl4pPr>
            <a:lvl5pPr>
              <a:buClr>
                <a:schemeClr val="accent3"/>
              </a:buClr>
              <a:defRPr lang="cs-CZ" sz="135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S libovolným obsahem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1 stránka</a:t>
            </a:r>
          </a:p>
        </p:txBody>
      </p:sp>
    </p:spTree>
    <p:extLst>
      <p:ext uri="{BB962C8B-B14F-4D97-AF65-F5344CB8AC3E}">
        <p14:creationId xmlns:p14="http://schemas.microsoft.com/office/powerpoint/2010/main" val="1403281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9" name="Zástupný obsah P">
            <a:extLst>
              <a:ext uri="{FF2B5EF4-FFF2-40B4-BE49-F238E27FC236}">
                <a16:creationId xmlns:a16="http://schemas.microsoft.com/office/drawing/2014/main" id="{D7D6BF85-009B-B387-E9F3-76A56730AC1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79951" y="1376363"/>
            <a:ext cx="3887787" cy="4860925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/>
            </a:lvl1pPr>
            <a:lvl2pPr>
              <a:buClr>
                <a:schemeClr val="accent3"/>
              </a:buClr>
              <a:defRPr lang="cs-CZ"/>
            </a:lvl2pPr>
            <a:lvl3pPr>
              <a:buClr>
                <a:schemeClr val="accent3"/>
              </a:buClr>
              <a:defRPr lang="cs-CZ"/>
            </a:lvl3pPr>
            <a:lvl4pPr>
              <a:buClr>
                <a:schemeClr val="accent3"/>
              </a:buClr>
              <a:defRPr lang="cs-CZ"/>
            </a:lvl4pPr>
            <a:lvl5pPr>
              <a:buClr>
                <a:schemeClr val="accent3"/>
              </a:buClr>
              <a:defRPr lang="cs-CZ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L">
            <a:extLst>
              <a:ext uri="{FF2B5EF4-FFF2-40B4-BE49-F238E27FC236}">
                <a16:creationId xmlns:a16="http://schemas.microsoft.com/office/drawing/2014/main" id="{B3C53714-51FF-A3CF-0A15-3316AA6965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6263" y="1392340"/>
            <a:ext cx="3887787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dirty="0"/>
            </a:lvl1pPr>
            <a:lvl2pPr>
              <a:buClr>
                <a:schemeClr val="accent3"/>
              </a:buClr>
              <a:defRPr lang="cs-CZ" dirty="0"/>
            </a:lvl2pPr>
            <a:lvl3pPr>
              <a:buClr>
                <a:schemeClr val="accent3"/>
              </a:buClr>
              <a:defRPr lang="cs-CZ" dirty="0"/>
            </a:lvl3pPr>
            <a:lvl4pPr>
              <a:buClr>
                <a:schemeClr val="accent3"/>
              </a:buClr>
              <a:defRPr lang="cs-CZ" dirty="0"/>
            </a:lvl4pPr>
            <a:lvl5pPr>
              <a:buClr>
                <a:schemeClr val="accent3"/>
              </a:buClr>
              <a:defRPr lang="cs-CZ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S libovolným obsahem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2 sloupce</a:t>
            </a:r>
          </a:p>
        </p:txBody>
      </p:sp>
    </p:spTree>
    <p:extLst>
      <p:ext uri="{BB962C8B-B14F-4D97-AF65-F5344CB8AC3E}">
        <p14:creationId xmlns:p14="http://schemas.microsoft.com/office/powerpoint/2010/main" val="491683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10" name="Zástupný obsah P">
            <a:extLst>
              <a:ext uri="{FF2B5EF4-FFF2-40B4-BE49-F238E27FC236}">
                <a16:creationId xmlns:a16="http://schemas.microsoft.com/office/drawing/2014/main" id="{86F2F394-F7FA-E214-BA6A-8E5D938F3C1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048375" y="1377284"/>
            <a:ext cx="2519362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dirty="0"/>
            </a:lvl1pPr>
            <a:lvl2pPr>
              <a:buClr>
                <a:schemeClr val="accent3"/>
              </a:buClr>
              <a:defRPr lang="cs-CZ" dirty="0"/>
            </a:lvl2pPr>
            <a:lvl3pPr>
              <a:buClr>
                <a:schemeClr val="accent3"/>
              </a:buClr>
              <a:defRPr lang="cs-CZ" dirty="0"/>
            </a:lvl3pPr>
            <a:lvl4pPr>
              <a:buClr>
                <a:schemeClr val="accent3"/>
              </a:buClr>
              <a:defRPr lang="cs-CZ" dirty="0"/>
            </a:lvl4pPr>
            <a:lvl5pPr>
              <a:buClr>
                <a:schemeClr val="accent3"/>
              </a:buClr>
              <a:defRPr lang="cs-CZ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obsah S">
            <a:extLst>
              <a:ext uri="{FF2B5EF4-FFF2-40B4-BE49-F238E27FC236}">
                <a16:creationId xmlns:a16="http://schemas.microsoft.com/office/drawing/2014/main" id="{FAD4D5B3-B24E-316F-5D6E-FF6B6D9A743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1525" y="1392340"/>
            <a:ext cx="2519362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dirty="0"/>
            </a:lvl1pPr>
            <a:lvl2pPr>
              <a:buClr>
                <a:schemeClr val="accent3"/>
              </a:buClr>
              <a:defRPr lang="cs-CZ" dirty="0"/>
            </a:lvl2pPr>
            <a:lvl3pPr>
              <a:buClr>
                <a:schemeClr val="accent3"/>
              </a:buClr>
              <a:defRPr lang="cs-CZ" dirty="0"/>
            </a:lvl3pPr>
            <a:lvl4pPr>
              <a:buClr>
                <a:schemeClr val="accent3"/>
              </a:buClr>
              <a:defRPr lang="cs-CZ" dirty="0"/>
            </a:lvl4pPr>
            <a:lvl5pPr>
              <a:buClr>
                <a:schemeClr val="accent3"/>
              </a:buClr>
              <a:defRPr lang="cs-CZ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L">
            <a:extLst>
              <a:ext uri="{FF2B5EF4-FFF2-40B4-BE49-F238E27FC236}">
                <a16:creationId xmlns:a16="http://schemas.microsoft.com/office/drawing/2014/main" id="{B3C53714-51FF-A3CF-0A15-3316AA6965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6264" y="1392340"/>
            <a:ext cx="2519362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dirty="0"/>
            </a:lvl1pPr>
            <a:lvl2pPr>
              <a:buClr>
                <a:schemeClr val="accent3"/>
              </a:buClr>
              <a:defRPr lang="cs-CZ" dirty="0"/>
            </a:lvl2pPr>
            <a:lvl3pPr>
              <a:buClr>
                <a:schemeClr val="accent3"/>
              </a:buClr>
              <a:defRPr lang="cs-CZ" dirty="0"/>
            </a:lvl3pPr>
            <a:lvl4pPr>
              <a:buClr>
                <a:schemeClr val="accent3"/>
              </a:buClr>
              <a:defRPr lang="cs-CZ" dirty="0"/>
            </a:lvl4pPr>
            <a:lvl5pPr>
              <a:buClr>
                <a:schemeClr val="accent3"/>
              </a:buClr>
              <a:defRPr lang="cs-CZ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3887787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S libovolným obsahem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3887787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3 sloupce</a:t>
            </a:r>
          </a:p>
        </p:txBody>
      </p:sp>
    </p:spTree>
    <p:extLst>
      <p:ext uri="{BB962C8B-B14F-4D97-AF65-F5344CB8AC3E}">
        <p14:creationId xmlns:p14="http://schemas.microsoft.com/office/powerpoint/2010/main" val="118219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sloupce grafů - porovnání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11" name="Linka">
            <a:extLst>
              <a:ext uri="{FF2B5EF4-FFF2-40B4-BE49-F238E27FC236}">
                <a16:creationId xmlns:a16="http://schemas.microsoft.com/office/drawing/2014/main" id="{BB11BC4E-02DA-DB73-F625-F56DCC8EC3FA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14BF018B-6A6B-E2ED-BD22-28C1659EC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8" name="Zástupný text P">
            <a:extLst>
              <a:ext uri="{FF2B5EF4-FFF2-40B4-BE49-F238E27FC236}">
                <a16:creationId xmlns:a16="http://schemas.microsoft.com/office/drawing/2014/main" id="{0B7E64EA-BC57-B0BA-4B4F-F4A4D5ED3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9950" y="4715123"/>
            <a:ext cx="3887788" cy="1522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200" u="none"/>
            </a:lvl1pPr>
            <a:lvl2pPr marL="342900" indent="0">
              <a:buNone/>
              <a:defRPr sz="1300"/>
            </a:lvl2pPr>
            <a:lvl3pPr marL="685800" indent="0">
              <a:buNone/>
              <a:defRPr sz="1300"/>
            </a:lvl3pPr>
            <a:lvl4pPr marL="1028700" indent="0">
              <a:buNone/>
              <a:defRPr sz="1300"/>
            </a:lvl4pPr>
            <a:lvl5pPr marL="1371600" indent="0">
              <a:buNone/>
              <a:defRPr sz="1300"/>
            </a:lvl5pPr>
          </a:lstStyle>
          <a:p>
            <a:pPr lvl="0"/>
            <a:r>
              <a:rPr lang="cs-CZ" dirty="0"/>
              <a:t>Porovnání grafů ukazuje rozdíly v hodnotách za uplynulý rok v těchto kategoriích</a:t>
            </a:r>
          </a:p>
          <a:p>
            <a:pPr lvl="0"/>
            <a:r>
              <a:rPr lang="cs-CZ" dirty="0"/>
              <a:t>Vyplácení dávek</a:t>
            </a:r>
          </a:p>
          <a:p>
            <a:pPr lvl="0"/>
            <a:r>
              <a:rPr lang="cs-CZ" dirty="0"/>
              <a:t>Vyúčtování poplatků na děti</a:t>
            </a:r>
          </a:p>
        </p:txBody>
      </p:sp>
      <p:sp>
        <p:nvSpPr>
          <p:cNvPr id="9" name="Zástupný text L">
            <a:extLst>
              <a:ext uri="{FF2B5EF4-FFF2-40B4-BE49-F238E27FC236}">
                <a16:creationId xmlns:a16="http://schemas.microsoft.com/office/drawing/2014/main" id="{270F81CF-AC16-978F-B417-C428D9BE9F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6263" y="4715123"/>
            <a:ext cx="3887788" cy="1522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200" u="none"/>
            </a:lvl1pPr>
            <a:lvl2pPr marL="342900" indent="0">
              <a:buNone/>
              <a:defRPr sz="1300"/>
            </a:lvl2pPr>
            <a:lvl3pPr marL="685800" indent="0">
              <a:buNone/>
              <a:defRPr sz="1300"/>
            </a:lvl3pPr>
            <a:lvl4pPr marL="1028700" indent="0">
              <a:buNone/>
              <a:defRPr sz="1300"/>
            </a:lvl4pPr>
            <a:lvl5pPr marL="1371600" indent="0">
              <a:buNone/>
              <a:defRPr sz="1300"/>
            </a:lvl5pPr>
          </a:lstStyle>
          <a:p>
            <a:pPr lvl="0"/>
            <a:r>
              <a:rPr lang="cs-CZ" dirty="0"/>
              <a:t>Porovnání grafů ukazuje rozdíly v hodnotách za uplynulý rok v těchto kategoriích</a:t>
            </a:r>
          </a:p>
          <a:p>
            <a:pPr lvl="0"/>
            <a:r>
              <a:rPr lang="cs-CZ" dirty="0"/>
              <a:t>Vyplácení dávek</a:t>
            </a:r>
          </a:p>
          <a:p>
            <a:pPr lvl="0"/>
            <a:r>
              <a:rPr lang="cs-CZ" dirty="0"/>
              <a:t>Vyúčtování poplatků na děti</a:t>
            </a:r>
          </a:p>
        </p:txBody>
      </p:sp>
      <p:sp>
        <p:nvSpPr>
          <p:cNvPr id="4" name="Zástupný objekt grafu P">
            <a:extLst>
              <a:ext uri="{FF2B5EF4-FFF2-40B4-BE49-F238E27FC236}">
                <a16:creationId xmlns:a16="http://schemas.microsoft.com/office/drawing/2014/main" id="{791239CD-1A24-187F-B25A-B0DB233BD1CC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679950" y="1341438"/>
            <a:ext cx="3887788" cy="3238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cs-CZ" dirty="0"/>
          </a:p>
        </p:txBody>
      </p:sp>
      <p:sp>
        <p:nvSpPr>
          <p:cNvPr id="2" name="Zástupný objekt grafu L">
            <a:extLst>
              <a:ext uri="{FF2B5EF4-FFF2-40B4-BE49-F238E27FC236}">
                <a16:creationId xmlns:a16="http://schemas.microsoft.com/office/drawing/2014/main" id="{33AECA7F-56B5-B738-D49B-8DAA9D38F27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76263" y="1341438"/>
            <a:ext cx="3887787" cy="3238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3887787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Text 2 sloupce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3887787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Porovnání grafů</a:t>
            </a:r>
          </a:p>
        </p:txBody>
      </p:sp>
    </p:spTree>
    <p:extLst>
      <p:ext uri="{BB962C8B-B14F-4D97-AF65-F5344CB8AC3E}">
        <p14:creationId xmlns:p14="http://schemas.microsoft.com/office/powerpoint/2010/main" val="3535148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">
            <a:extLst>
              <a:ext uri="{FF2B5EF4-FFF2-40B4-BE49-F238E27FC236}">
                <a16:creationId xmlns:a16="http://schemas.microsoft.com/office/drawing/2014/main" id="{1A92C6F8-3053-A281-5F0D-F0E7DB8AF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Zástupný symbol pro číslo snímku">
            <a:extLst>
              <a:ext uri="{FF2B5EF4-FFF2-40B4-BE49-F238E27FC236}">
                <a16:creationId xmlns:a16="http://schemas.microsoft.com/office/drawing/2014/main" id="{64F431D5-60F7-2460-8DE0-C4443E42C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45AEE-F697-459C-A803-FD4DBA4434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79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mas.bayern.de/imperia/md/content/stmas/stmas_inet/arbeit/3.1.1.2_konzept_initiative_aeltere_und_arbeitswelt.pdf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21DE79C-5539-4F77-8AB8-5C4A2A96F2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8D4FAEC-CD09-4E35-86D3-53F705DDFF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263" y="3222625"/>
            <a:ext cx="6147266" cy="1216025"/>
          </a:xfrm>
        </p:spPr>
        <p:txBody>
          <a:bodyPr/>
          <a:lstStyle/>
          <a:p>
            <a:r>
              <a:rPr lang="cs-CZ" dirty="0"/>
              <a:t>Tým trh práce: Markéta Horáková, Tomáš Sirovátka, Robert Trbola, Jiří Vyhlídal 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7062244-7F04-4745-BC87-29D380D40C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261" y="1203325"/>
            <a:ext cx="6732589" cy="1216025"/>
          </a:xfrm>
        </p:spPr>
        <p:txBody>
          <a:bodyPr/>
          <a:lstStyle/>
          <a:p>
            <a:r>
              <a:rPr lang="cs-CZ" dirty="0"/>
              <a:t>Podpora zaměstnání ve vyšším věku: příklady z vybraných zemí</a:t>
            </a:r>
          </a:p>
        </p:txBody>
      </p:sp>
    </p:spTree>
    <p:extLst>
      <p:ext uri="{BB962C8B-B14F-4D97-AF65-F5344CB8AC3E}">
        <p14:creationId xmlns:p14="http://schemas.microsoft.com/office/powerpoint/2010/main" val="1713382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62B8A08-A006-4CEA-814B-C4850DCBAA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C15002B-9840-4B11-84A8-F0FD08567A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A00024B-A019-4AEF-B6B9-6657A7C89D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2993" y="607595"/>
            <a:ext cx="7991475" cy="5748755"/>
          </a:xfrm>
        </p:spPr>
        <p:txBody>
          <a:bodyPr/>
          <a:lstStyle/>
          <a:p>
            <a:pPr marL="360363" indent="-179388">
              <a:buFont typeface="Wingdings" panose="05000000000000000000" pitchFamily="2" charset="2"/>
              <a:buChar char="ü"/>
            </a:pPr>
            <a:r>
              <a:rPr lang="cs-CZ" sz="2400" dirty="0"/>
              <a:t>revize programů předčasných odchodů do důchodu (snížení jejich popularity) – završeno důchodovou reformou 2005 </a:t>
            </a:r>
            <a:r>
              <a:rPr lang="cs-CZ" sz="2400" dirty="0">
                <a:latin typeface="Century Gothic" panose="020B0502020202020204" pitchFamily="34" charset="0"/>
              </a:rPr>
              <a:t>►</a:t>
            </a:r>
            <a:r>
              <a:rPr lang="cs-CZ" sz="2400" dirty="0"/>
              <a:t> do starobního důchodu </a:t>
            </a:r>
            <a:r>
              <a:rPr lang="cs-CZ" sz="2400" b="1" dirty="0"/>
              <a:t>flexibilně mezi 63 a 68 lety </a:t>
            </a:r>
            <a:r>
              <a:rPr lang="cs-CZ" sz="2400" dirty="0"/>
              <a:t>namísto předchozího pevného důchodového věku 65 let; zavedení koeficientu dožití</a:t>
            </a:r>
          </a:p>
          <a:p>
            <a:pPr marL="360363" indent="-179388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FF0000"/>
                </a:solidFill>
              </a:rPr>
              <a:t>2012 dohoda sociálních partnerů ► tzv. </a:t>
            </a:r>
            <a:r>
              <a:rPr lang="cs-CZ" sz="2400" b="1" i="1" dirty="0">
                <a:solidFill>
                  <a:srgbClr val="FF0000"/>
                </a:solidFill>
              </a:rPr>
              <a:t>„přemostění  nezaměstnanosti“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FF0000"/>
                </a:solidFill>
              </a:rPr>
              <a:t>– možnost prodloužení podpory v nezaměstnanosti po dosažení nejnižšího možného věku odchodu do důchodu za podmínek účasti v programu aktivního trhu práce</a:t>
            </a:r>
          </a:p>
          <a:p>
            <a:pPr marL="360363" indent="-179388">
              <a:buFont typeface="Wingdings" panose="05000000000000000000" pitchFamily="2" charset="2"/>
              <a:buChar char="ü"/>
            </a:pPr>
            <a:r>
              <a:rPr lang="cs-CZ" sz="2400" dirty="0"/>
              <a:t>reforma 2017 </a:t>
            </a:r>
            <a:r>
              <a:rPr lang="cs-CZ" sz="2400" dirty="0">
                <a:latin typeface="Century Gothic" panose="020B0502020202020204" pitchFamily="34" charset="0"/>
              </a:rPr>
              <a:t>►</a:t>
            </a:r>
            <a:r>
              <a:rPr lang="cs-CZ" sz="2400" dirty="0"/>
              <a:t>zavedení </a:t>
            </a:r>
            <a:r>
              <a:rPr lang="cs-CZ" sz="2400" b="1" dirty="0"/>
              <a:t>nové verze částečného starobního důchodu (tzv. fázovaný důchod)</a:t>
            </a:r>
            <a:r>
              <a:rPr lang="cs-CZ" sz="2400" dirty="0"/>
              <a:t> – kombinování důchodu a příjmu ze mzdy – efektivnější než dřívější předčasný důchod </a:t>
            </a:r>
          </a:p>
          <a:p>
            <a:pPr marL="715963" lvl="1" indent="-355600">
              <a:buFont typeface="Wingdings" panose="05000000000000000000" pitchFamily="2" charset="2"/>
              <a:buChar char="ü"/>
            </a:pPr>
            <a:endParaRPr lang="cs-CZ" sz="200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A8D5DD8B-85C3-4C95-BEEE-75791D801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262" y="228600"/>
            <a:ext cx="7991476" cy="427121"/>
          </a:xfrm>
        </p:spPr>
        <p:txBody>
          <a:bodyPr>
            <a:normAutofit/>
          </a:bodyPr>
          <a:lstStyle/>
          <a:p>
            <a:r>
              <a:rPr lang="cs-CZ" dirty="0"/>
              <a:t>Finsko</a:t>
            </a:r>
          </a:p>
        </p:txBody>
      </p:sp>
    </p:spTree>
    <p:extLst>
      <p:ext uri="{BB962C8B-B14F-4D97-AF65-F5344CB8AC3E}">
        <p14:creationId xmlns:p14="http://schemas.microsoft.com/office/powerpoint/2010/main" val="2736959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0C9C784-A7DA-4F30-9BB3-D41ECB500C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7B36E6C-5625-4998-BEF6-0B37F54ACB7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5DFC81E-A729-48FF-A22D-147BDB76C8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823125"/>
            <a:ext cx="7991475" cy="5608401"/>
          </a:xfrm>
        </p:spPr>
        <p:txBody>
          <a:bodyPr/>
          <a:lstStyle/>
          <a:p>
            <a:pPr marL="360363" lvl="1" indent="-179388">
              <a:buFont typeface="Wingdings" panose="05000000000000000000" pitchFamily="2" charset="2"/>
              <a:buChar char="ü"/>
            </a:pPr>
            <a:r>
              <a:rPr lang="cs-CZ" sz="2000" b="1" dirty="0">
                <a:latin typeface="+mj-lt"/>
              </a:rPr>
              <a:t>program </a:t>
            </a:r>
            <a:r>
              <a:rPr lang="cs-CZ" sz="2000" b="1" i="1" dirty="0">
                <a:latin typeface="+mj-lt"/>
              </a:rPr>
              <a:t>"</a:t>
            </a:r>
            <a:r>
              <a:rPr lang="cs-CZ" sz="2000" b="1" i="1" dirty="0" err="1">
                <a:latin typeface="+mj-lt"/>
              </a:rPr>
              <a:t>Elinikäinen</a:t>
            </a:r>
            <a:r>
              <a:rPr lang="cs-CZ" sz="2000" b="1" i="1" dirty="0">
                <a:latin typeface="+mj-lt"/>
              </a:rPr>
              <a:t> </a:t>
            </a:r>
            <a:r>
              <a:rPr lang="cs-CZ" sz="2000" b="1" i="1" dirty="0" err="1">
                <a:latin typeface="+mj-lt"/>
              </a:rPr>
              <a:t>oppiminen</a:t>
            </a:r>
            <a:r>
              <a:rPr lang="cs-CZ" sz="2000" b="1" i="1" dirty="0">
                <a:latin typeface="+mj-lt"/>
              </a:rPr>
              <a:t>“ </a:t>
            </a:r>
            <a:r>
              <a:rPr lang="cs-CZ" sz="2000" b="1" dirty="0">
                <a:latin typeface="+mj-lt"/>
              </a:rPr>
              <a:t>►</a:t>
            </a:r>
            <a:r>
              <a:rPr lang="cs-CZ" sz="2000" b="1" i="1" dirty="0">
                <a:latin typeface="+mj-lt"/>
              </a:rPr>
              <a:t> </a:t>
            </a:r>
            <a:r>
              <a:rPr lang="cs-CZ" sz="2000" b="1" dirty="0">
                <a:latin typeface="+mj-lt"/>
              </a:rPr>
              <a:t>finský koncept celoživotního učení </a:t>
            </a:r>
            <a:r>
              <a:rPr lang="cs-CZ" sz="2000" dirty="0">
                <a:latin typeface="+mj-lt"/>
              </a:rPr>
              <a:t>, mj. </a:t>
            </a:r>
            <a:r>
              <a:rPr lang="cs-CZ" sz="2000" i="1" dirty="0">
                <a:latin typeface="+mj-lt"/>
              </a:rPr>
              <a:t>„otevřené univerzity“ </a:t>
            </a:r>
            <a:r>
              <a:rPr lang="cs-CZ" sz="2000" dirty="0">
                <a:latin typeface="+mj-lt"/>
              </a:rPr>
              <a:t>(studium bez nutnosti zápisu na plnohodnotný studijní program); možnost finanční podpory nebo dotací pro účastníky těchto kurzů a programů</a:t>
            </a:r>
          </a:p>
          <a:p>
            <a:pPr marL="360363" lvl="1" indent="-179388">
              <a:buFont typeface="Wingdings" panose="05000000000000000000" pitchFamily="2" charset="2"/>
              <a:buChar char="ü"/>
            </a:pPr>
            <a:r>
              <a:rPr lang="cs-CZ" sz="2000" b="1" dirty="0" err="1">
                <a:latin typeface="+mj-lt"/>
              </a:rPr>
              <a:t>age</a:t>
            </a:r>
            <a:r>
              <a:rPr lang="cs-CZ" sz="2000" b="1" dirty="0">
                <a:latin typeface="+mj-lt"/>
              </a:rPr>
              <a:t> management</a:t>
            </a:r>
          </a:p>
          <a:p>
            <a:pPr marL="360363" lvl="1" indent="-179388">
              <a:buFont typeface="Wingdings" panose="05000000000000000000" pitchFamily="2" charset="2"/>
              <a:buChar char="ü"/>
            </a:pPr>
            <a:r>
              <a:rPr lang="cs-CZ" sz="2000" dirty="0">
                <a:latin typeface="+mj-lt"/>
              </a:rPr>
              <a:t>2012 sociální partneři – dohoda o vývoji modelu </a:t>
            </a:r>
            <a:r>
              <a:rPr lang="cs-CZ" sz="2000" dirty="0" err="1">
                <a:latin typeface="+mj-lt"/>
              </a:rPr>
              <a:t>age</a:t>
            </a:r>
            <a:r>
              <a:rPr lang="cs-CZ" sz="2000" dirty="0">
                <a:latin typeface="+mj-lt"/>
              </a:rPr>
              <a:t> managementu ►komplexní přístup k </a:t>
            </a:r>
            <a:r>
              <a:rPr lang="cs-CZ" sz="2000" dirty="0" err="1">
                <a:latin typeface="+mj-lt"/>
              </a:rPr>
              <a:t>age</a:t>
            </a:r>
            <a:r>
              <a:rPr lang="cs-CZ" sz="2000" dirty="0">
                <a:latin typeface="+mj-lt"/>
              </a:rPr>
              <a:t> managementu </a:t>
            </a:r>
          </a:p>
          <a:p>
            <a:pPr marL="360363" lvl="1" indent="-179388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FF0000"/>
                </a:solidFill>
                <a:latin typeface="+mj-lt"/>
              </a:rPr>
              <a:t>2013 aplikace </a:t>
            </a:r>
            <a:r>
              <a:rPr lang="cs-CZ" sz="2000" i="1" dirty="0">
                <a:solidFill>
                  <a:srgbClr val="FF0000"/>
                </a:solidFill>
                <a:latin typeface="+mj-lt"/>
              </a:rPr>
              <a:t>„</a:t>
            </a:r>
            <a:r>
              <a:rPr lang="cs-CZ" sz="2000" b="1" i="1" dirty="0">
                <a:solidFill>
                  <a:srgbClr val="FF0000"/>
                </a:solidFill>
                <a:latin typeface="+mj-lt"/>
              </a:rPr>
              <a:t>Modelu životního cyklu zaměstnání</a:t>
            </a:r>
            <a:r>
              <a:rPr lang="cs-CZ" sz="2000" i="1" dirty="0">
                <a:solidFill>
                  <a:srgbClr val="FF0000"/>
                </a:solidFill>
                <a:latin typeface="+mj-lt"/>
              </a:rPr>
              <a:t>“</a:t>
            </a:r>
            <a:r>
              <a:rPr lang="cs-CZ" sz="2000" dirty="0">
                <a:solidFill>
                  <a:srgbClr val="FF0000"/>
                </a:solidFill>
                <a:latin typeface="+mj-lt"/>
              </a:rPr>
              <a:t>► rozvoj příležitostí pro práci na částečný úvazek, nabídky </a:t>
            </a:r>
            <a:r>
              <a:rPr lang="cs-CZ" altLang="cs-CZ" sz="20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vzdělávání a zdravotních prohlídek pro starší pracovníky</a:t>
            </a:r>
          </a:p>
          <a:p>
            <a:pPr marL="360363" lvl="1" indent="-179388">
              <a:buFont typeface="Wingdings" panose="05000000000000000000" pitchFamily="2" charset="2"/>
              <a:buChar char="ü"/>
            </a:pPr>
            <a:r>
              <a:rPr lang="cs-CZ" altLang="cs-CZ" sz="20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Z</a:t>
            </a:r>
            <a:r>
              <a:rPr lang="cs-CZ" altLang="cs-CZ" sz="2000" dirty="0">
                <a:solidFill>
                  <a:srgbClr val="FF0000"/>
                </a:solidFill>
                <a:latin typeface="+mj-lt"/>
              </a:rPr>
              <a:t>řízení </a:t>
            </a:r>
            <a:r>
              <a:rPr lang="cs-CZ" altLang="cs-CZ" sz="2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vzdělávacího fondu s „individuálním školicím účtem“ </a:t>
            </a:r>
            <a:r>
              <a:rPr lang="cs-CZ" altLang="cs-CZ" sz="20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k použití pro zvyšování kvalifikace</a:t>
            </a:r>
            <a:r>
              <a:rPr lang="cs-CZ" altLang="cs-CZ" sz="2000" dirty="0">
                <a:solidFill>
                  <a:srgbClr val="FF0000"/>
                </a:solidFill>
                <a:latin typeface="+mj-lt"/>
              </a:rPr>
              <a:t> </a:t>
            </a:r>
            <a:endParaRPr lang="cs-CZ" sz="2000" dirty="0">
              <a:solidFill>
                <a:srgbClr val="FF0000"/>
              </a:solidFill>
              <a:latin typeface="+mj-lt"/>
            </a:endParaRPr>
          </a:p>
          <a:p>
            <a:pPr marL="360363" lvl="1" indent="-179388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FF0000"/>
                </a:solidFill>
                <a:latin typeface="+mj-lt"/>
              </a:rPr>
              <a:t>Antidiskriminační zákon z 1. ledna 2015 ► </a:t>
            </a:r>
            <a:r>
              <a:rPr lang="cs-CZ" sz="2000" dirty="0">
                <a:latin typeface="+mj-lt"/>
              </a:rPr>
              <a:t>povinnost zaměstnavatelů sestavit </a:t>
            </a:r>
            <a:r>
              <a:rPr lang="cs-CZ" sz="2000" b="1" dirty="0">
                <a:latin typeface="+mj-lt"/>
              </a:rPr>
              <a:t>plán podpory rovnosti přihlížející k věku</a:t>
            </a:r>
          </a:p>
          <a:p>
            <a:pPr marL="360363" lvl="1" indent="-179388">
              <a:buFont typeface="Wingdings" panose="05000000000000000000" pitchFamily="2" charset="2"/>
              <a:buChar char="ü"/>
            </a:pPr>
            <a:r>
              <a:rPr lang="cs-CZ" sz="2000" b="1" dirty="0">
                <a:latin typeface="+mj-lt"/>
              </a:rPr>
              <a:t>(Ombudsman pro starší pracovníky)</a:t>
            </a:r>
          </a:p>
          <a:p>
            <a:pPr marL="360363" lvl="1" indent="-179388">
              <a:buFont typeface="Wingdings" panose="05000000000000000000" pitchFamily="2" charset="2"/>
              <a:buChar char="ü"/>
            </a:pPr>
            <a:endParaRPr lang="cs-CZ" dirty="0">
              <a:latin typeface="+mj-lt"/>
            </a:endParaRPr>
          </a:p>
          <a:p>
            <a:pPr marL="360363" lvl="1" indent="-179388">
              <a:buFont typeface="Wingdings" panose="05000000000000000000" pitchFamily="2" charset="2"/>
              <a:buChar char="ü"/>
            </a:pPr>
            <a:endParaRPr lang="cs-CZ" sz="2000" dirty="0">
              <a:latin typeface="+mj-lt"/>
            </a:endParaRP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307B4FA-A93D-46F3-B26D-6F92DC9777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54972F74-1E00-4374-BDF7-D8F8CBFB6B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Finsko II</a:t>
            </a:r>
          </a:p>
        </p:txBody>
      </p:sp>
    </p:spTree>
    <p:extLst>
      <p:ext uri="{BB962C8B-B14F-4D97-AF65-F5344CB8AC3E}">
        <p14:creationId xmlns:p14="http://schemas.microsoft.com/office/powerpoint/2010/main" val="1618297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E3B76E7-7CEA-4F38-9B8A-39E902524A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53635EE-028F-4BC8-8C0B-D768689D4C7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48C74D8-9A43-4F9D-BCDF-FFCF6A93A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090378"/>
            <a:ext cx="7991475" cy="5265972"/>
          </a:xfrm>
        </p:spPr>
        <p:txBody>
          <a:bodyPr/>
          <a:lstStyle/>
          <a:p>
            <a:r>
              <a:rPr lang="cs-CZ" dirty="0"/>
              <a:t>Komplexní přístup, Zákon 2015-1776 z 28 prosince 2015 o adaptaci společnosti na stárnutí</a:t>
            </a:r>
          </a:p>
          <a:p>
            <a:r>
              <a:rPr lang="cs-CZ" b="1" dirty="0"/>
              <a:t>Pobídky</a:t>
            </a:r>
          </a:p>
          <a:p>
            <a:r>
              <a:rPr lang="cs-CZ" dirty="0"/>
              <a:t>více než 30 let tzv. </a:t>
            </a:r>
            <a:r>
              <a:rPr lang="cs-CZ" b="1" dirty="0"/>
              <a:t>fázovaný/postupný odchod </a:t>
            </a:r>
            <a:r>
              <a:rPr lang="cs-CZ" dirty="0"/>
              <a:t>do důchodu: umožňuje pracovat na částečný úvazek a pobírat přitom částečný starobní důchod (retraite </a:t>
            </a:r>
            <a:r>
              <a:rPr lang="cs-CZ" dirty="0" err="1"/>
              <a:t>progressive</a:t>
            </a:r>
            <a:r>
              <a:rPr lang="cs-CZ" dirty="0"/>
              <a:t>)</a:t>
            </a:r>
          </a:p>
          <a:p>
            <a:r>
              <a:rPr lang="cs-CZ" b="1" dirty="0"/>
              <a:t>Zaměstnatelnost</a:t>
            </a:r>
          </a:p>
          <a:p>
            <a:r>
              <a:rPr lang="cs-CZ" dirty="0">
                <a:solidFill>
                  <a:srgbClr val="FF0000"/>
                </a:solidFill>
              </a:rPr>
              <a:t>Zákon 2018-771 září 2018 o svobodné volbě profesionální budoucnosti: </a:t>
            </a:r>
            <a:r>
              <a:rPr lang="cs-CZ" b="1" dirty="0">
                <a:solidFill>
                  <a:srgbClr val="FF0000"/>
                </a:solidFill>
              </a:rPr>
              <a:t>osobní „účet profesní přípravy (CPF)“, ročně</a:t>
            </a:r>
            <a:r>
              <a:rPr lang="cs-CZ" dirty="0">
                <a:solidFill>
                  <a:srgbClr val="FF0000"/>
                </a:solidFill>
              </a:rPr>
              <a:t> 500 EUR (800 EUR pro nejméně kvalifikované), příspěvky zaměstnavatelů – hradí </a:t>
            </a:r>
            <a:r>
              <a:rPr lang="cs-CZ" dirty="0" err="1">
                <a:solidFill>
                  <a:srgbClr val="FF0000"/>
                </a:solidFill>
              </a:rPr>
              <a:t>mrekvalifikace</a:t>
            </a:r>
            <a:r>
              <a:rPr lang="cs-CZ" dirty="0">
                <a:solidFill>
                  <a:srgbClr val="FF0000"/>
                </a:solidFill>
              </a:rPr>
              <a:t>, částečný úvazek</a:t>
            </a:r>
          </a:p>
          <a:p>
            <a:r>
              <a:rPr lang="cs-CZ" dirty="0" err="1">
                <a:solidFill>
                  <a:srgbClr val="FF0000"/>
                </a:solidFill>
              </a:rPr>
              <a:t>Profesionalizační</a:t>
            </a:r>
            <a:r>
              <a:rPr lang="cs-CZ" dirty="0">
                <a:solidFill>
                  <a:srgbClr val="FF0000"/>
                </a:solidFill>
              </a:rPr>
              <a:t> kontrakt 2000 EUR zaměstnavateli (</a:t>
            </a:r>
            <a:r>
              <a:rPr lang="cs-CZ" dirty="0" err="1">
                <a:solidFill>
                  <a:srgbClr val="FF0000"/>
                </a:solidFill>
              </a:rPr>
              <a:t>prac</a:t>
            </a:r>
            <a:r>
              <a:rPr lang="cs-CZ" dirty="0">
                <a:solidFill>
                  <a:srgbClr val="FF0000"/>
                </a:solidFill>
              </a:rPr>
              <a:t> 45+), při nástupu do zaměstnání po rekvalifikaci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FB32047-51F7-4D9E-8A23-CF08F2F9B9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25FF404A-005A-4B61-B929-BAB1FE6AA3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Francie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907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64B17D9-25C1-4BD8-A5F5-839568BBDE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5F211E7-F866-4453-88CB-5AE6FF193CB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F602702-39CD-4F3F-9E00-DE902136A8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090379"/>
            <a:ext cx="7991475" cy="514691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Dráhy dovedností k zaměstnání </a:t>
            </a:r>
            <a:r>
              <a:rPr lang="cs-CZ" dirty="0">
                <a:solidFill>
                  <a:srgbClr val="FF0000"/>
                </a:solidFill>
              </a:rPr>
              <a:t>(</a:t>
            </a:r>
            <a:r>
              <a:rPr lang="cs-CZ" dirty="0" err="1">
                <a:solidFill>
                  <a:srgbClr val="FF0000"/>
                </a:solidFill>
              </a:rPr>
              <a:t>Parcours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emploi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competence</a:t>
            </a:r>
            <a:r>
              <a:rPr lang="cs-CZ" dirty="0">
                <a:solidFill>
                  <a:srgbClr val="FF0000"/>
                </a:solidFill>
              </a:rPr>
              <a:t>) od 2018: dlouhodobě nezaměstnaní jsou zaměstnaní na permanentní pracovní smlouvy (CDI) v podnicích sociálního a solidárního podnikání </a:t>
            </a:r>
          </a:p>
          <a:p>
            <a:r>
              <a:rPr lang="cs-CZ" b="1" dirty="0"/>
              <a:t>Age management</a:t>
            </a:r>
          </a:p>
          <a:p>
            <a:r>
              <a:rPr lang="cs-CZ" b="1" dirty="0">
                <a:solidFill>
                  <a:srgbClr val="FF0000"/>
                </a:solidFill>
              </a:rPr>
              <a:t>Generační kontrakt</a:t>
            </a:r>
            <a:r>
              <a:rPr lang="cs-CZ" dirty="0">
                <a:solidFill>
                  <a:srgbClr val="FF0000"/>
                </a:solidFill>
              </a:rPr>
              <a:t>: podniky (300 </a:t>
            </a:r>
            <a:r>
              <a:rPr lang="cs-CZ" dirty="0" err="1">
                <a:solidFill>
                  <a:srgbClr val="FF0000"/>
                </a:solidFill>
              </a:rPr>
              <a:t>zam</a:t>
            </a:r>
            <a:r>
              <a:rPr lang="cs-CZ" dirty="0">
                <a:solidFill>
                  <a:srgbClr val="FF0000"/>
                </a:solidFill>
              </a:rPr>
              <a:t> +) povinny vyjednat Dohodu o akčním plánu, jenž řeší generační problémy</a:t>
            </a:r>
          </a:p>
          <a:p>
            <a:r>
              <a:rPr lang="cs-CZ" dirty="0">
                <a:solidFill>
                  <a:srgbClr val="FF0000"/>
                </a:solidFill>
              </a:rPr>
              <a:t>Podniky (-300 </a:t>
            </a:r>
            <a:r>
              <a:rPr lang="cs-CZ" dirty="0" err="1">
                <a:solidFill>
                  <a:srgbClr val="FF0000"/>
                </a:solidFill>
              </a:rPr>
              <a:t>zam</a:t>
            </a:r>
            <a:r>
              <a:rPr lang="cs-CZ" dirty="0">
                <a:solidFill>
                  <a:srgbClr val="FF0000"/>
                </a:solidFill>
              </a:rPr>
              <a:t>) oprávněny obdržet podporu </a:t>
            </a:r>
            <a:r>
              <a:rPr lang="cs-CZ" dirty="0"/>
              <a:t>ve výši (na 1 </a:t>
            </a:r>
            <a:r>
              <a:rPr lang="cs-CZ" dirty="0" err="1"/>
              <a:t>zam</a:t>
            </a:r>
            <a:r>
              <a:rPr lang="cs-CZ" dirty="0"/>
              <a:t>) 4.000 EUR ročně, po dobu 3 let, pokud přijmou osobu do 26 let či osobu nad 55 anebo udrží </a:t>
            </a:r>
            <a:r>
              <a:rPr lang="cs-CZ" dirty="0" err="1"/>
              <a:t>zam</a:t>
            </a:r>
            <a:r>
              <a:rPr lang="cs-CZ" dirty="0"/>
              <a:t> nad 57 let</a:t>
            </a:r>
          </a:p>
          <a:p>
            <a:r>
              <a:rPr lang="cs-CZ" dirty="0"/>
              <a:t>Ochrana zdraví: podniky s 50+ </a:t>
            </a:r>
            <a:r>
              <a:rPr lang="cs-CZ" dirty="0" err="1"/>
              <a:t>zam</a:t>
            </a:r>
            <a:r>
              <a:rPr lang="cs-CZ" dirty="0"/>
              <a:t>, kde 50% a více zaměstnanců je vystaveno jednomu či více rizikovým faktorům, musí zpracovat </a:t>
            </a:r>
            <a:r>
              <a:rPr lang="cs-CZ" b="1" dirty="0"/>
              <a:t>Plán prevence namáhavé práce </a:t>
            </a:r>
            <a:r>
              <a:rPr lang="cs-CZ" dirty="0"/>
              <a:t>a přijmout opatření v nejméně tří ze šesti vyjmenovaných oblastí rizikových faktorů. Pokud povinnost nenaplní, platí plnění ve výši 1% mzdových nákladů  </a:t>
            </a:r>
            <a:endParaRPr lang="en-US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05B4943-35A0-45EC-AF85-D4FF9761D6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FFDBE7ED-DAC1-4220-BF38-A5E07AB168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Francie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226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933D524-72FA-4C81-AF7D-A38994E995F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619F337-B1E5-4A6F-BF58-42E42944965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D7DCB00-DCEE-4750-853D-00D90A0337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878958"/>
            <a:ext cx="7991475" cy="5477391"/>
          </a:xfrm>
        </p:spPr>
        <p:txBody>
          <a:bodyPr/>
          <a:lstStyle/>
          <a:p>
            <a:endParaRPr lang="cs-CZ" dirty="0"/>
          </a:p>
          <a:p>
            <a:r>
              <a:rPr lang="cs-CZ" sz="2400" dirty="0"/>
              <a:t>M</a:t>
            </a:r>
            <a:r>
              <a:rPr lang="en-GB" sz="2400" dirty="0" err="1"/>
              <a:t>ožnost</a:t>
            </a:r>
            <a:r>
              <a:rPr lang="cs-CZ" sz="2400" dirty="0"/>
              <a:t>i/pravidla</a:t>
            </a:r>
            <a:r>
              <a:rPr lang="en-GB" sz="2400" dirty="0"/>
              <a:t> zaměstnanosti pro </a:t>
            </a:r>
            <a:r>
              <a:rPr lang="en-GB" sz="2400" dirty="0" err="1"/>
              <a:t>starší</a:t>
            </a:r>
            <a:r>
              <a:rPr lang="en-GB" sz="2400" dirty="0"/>
              <a:t> </a:t>
            </a:r>
            <a:r>
              <a:rPr lang="en-GB" sz="2400" dirty="0" err="1"/>
              <a:t>pracovníky</a:t>
            </a:r>
            <a:r>
              <a:rPr lang="cs-CZ" sz="2400" dirty="0"/>
              <a:t>, z</a:t>
            </a:r>
            <a:r>
              <a:rPr lang="en-GB" sz="2400" dirty="0" err="1"/>
              <a:t>ejména</a:t>
            </a:r>
            <a:r>
              <a:rPr lang="en-GB" sz="2400" dirty="0"/>
              <a:t> </a:t>
            </a:r>
            <a:r>
              <a:rPr lang="cs-CZ" sz="2400" b="1" dirty="0"/>
              <a:t>věku </a:t>
            </a:r>
            <a:r>
              <a:rPr lang="en-GB" sz="2400" b="1" dirty="0" err="1"/>
              <a:t>přátelská</a:t>
            </a:r>
            <a:r>
              <a:rPr lang="en-GB" sz="2400" b="1" dirty="0"/>
              <a:t> pracovní </a:t>
            </a:r>
            <a:r>
              <a:rPr lang="en-GB" sz="2400" b="1" dirty="0" err="1"/>
              <a:t>místa</a:t>
            </a:r>
            <a:r>
              <a:rPr lang="cs-CZ" sz="2400" b="1" dirty="0"/>
              <a:t> a</a:t>
            </a:r>
            <a:r>
              <a:rPr lang="en-GB" sz="2400" b="1" dirty="0"/>
              <a:t> </a:t>
            </a:r>
            <a:r>
              <a:rPr lang="en-GB" sz="2400" b="1" dirty="0" err="1"/>
              <a:t>zaměstnan</a:t>
            </a:r>
            <a:r>
              <a:rPr lang="cs-CZ" sz="2400" b="1" dirty="0"/>
              <a:t>e</a:t>
            </a:r>
            <a:r>
              <a:rPr lang="en-GB" sz="2400" b="1" dirty="0" err="1"/>
              <a:t>cké</a:t>
            </a:r>
            <a:r>
              <a:rPr lang="en-GB" sz="2400" b="1" dirty="0"/>
              <a:t> smlouvy, </a:t>
            </a:r>
            <a:r>
              <a:rPr lang="en-GB" sz="2400" b="1" dirty="0" err="1"/>
              <a:t>flexibilní</a:t>
            </a:r>
            <a:r>
              <a:rPr lang="en-GB" sz="2400" b="1" dirty="0"/>
              <a:t> </a:t>
            </a:r>
            <a:r>
              <a:rPr lang="en-GB" sz="2400" b="1" dirty="0" err="1"/>
              <a:t>prác</a:t>
            </a:r>
            <a:r>
              <a:rPr lang="cs-CZ" sz="2400" b="1" dirty="0"/>
              <a:t>e</a:t>
            </a:r>
            <a:r>
              <a:rPr lang="en-GB" sz="2400" b="1" dirty="0"/>
              <a:t>, postupný odchod do důchodu, </a:t>
            </a:r>
            <a:r>
              <a:rPr lang="en-GB" sz="2400" b="1" dirty="0" err="1"/>
              <a:t>předdůchodové</a:t>
            </a:r>
            <a:r>
              <a:rPr lang="en-GB" sz="2400" b="1" dirty="0"/>
              <a:t> </a:t>
            </a:r>
            <a:r>
              <a:rPr lang="en-GB" sz="2400" b="1" dirty="0" err="1"/>
              <a:t>plánování</a:t>
            </a:r>
            <a:endParaRPr lang="cs-CZ" sz="2400" b="1" dirty="0"/>
          </a:p>
          <a:p>
            <a:r>
              <a:rPr lang="cs-CZ" sz="2400" dirty="0"/>
              <a:t>Největší důraz na </a:t>
            </a:r>
            <a:r>
              <a:rPr lang="cs-CZ" sz="2400" b="1" dirty="0"/>
              <a:t>pobídky k setrvání v zaměstnání, v kombinaci s flexibilizací pracovního vztahu</a:t>
            </a:r>
          </a:p>
          <a:p>
            <a:r>
              <a:rPr lang="cs-CZ" sz="2400" dirty="0"/>
              <a:t>Soukromý sektor: ve smlouvě je možné stanovit věk odchodu do důchodu (65 let) z „objektivních důvodů“, ve veřejném 67/68 let</a:t>
            </a:r>
          </a:p>
          <a:p>
            <a:r>
              <a:rPr lang="cs-CZ" sz="2400" dirty="0"/>
              <a:t>Po dosažení věku je možný </a:t>
            </a:r>
            <a:r>
              <a:rPr lang="cs-CZ" sz="2400" b="1" dirty="0"/>
              <a:t>poměr na dobu určitou</a:t>
            </a:r>
          </a:p>
          <a:p>
            <a:r>
              <a:rPr lang="cs-CZ" sz="2400" dirty="0">
                <a:solidFill>
                  <a:srgbClr val="FF0000"/>
                </a:solidFill>
              </a:rPr>
              <a:t>Osoby starší 66 let </a:t>
            </a:r>
            <a:r>
              <a:rPr lang="cs-CZ" sz="2400" b="1" dirty="0">
                <a:solidFill>
                  <a:srgbClr val="FF0000"/>
                </a:solidFill>
              </a:rPr>
              <a:t>nejsou povinny platit příspěvky PRSI </a:t>
            </a:r>
            <a:r>
              <a:rPr lang="cs-CZ" sz="2400" dirty="0">
                <a:solidFill>
                  <a:srgbClr val="FF0000"/>
                </a:solidFill>
              </a:rPr>
              <a:t>(sociální pojištění) z titulu příjmů ze zaměstnání + pobídky zaměstnavatelům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3962896-E9B8-435E-8924-B8777145B6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flipV="1">
            <a:off x="576263" y="1062898"/>
            <a:ext cx="7991475" cy="783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502B3188-8061-4A50-83BE-A3D4A8502E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Irsko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04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8EBBA91-2576-416D-9145-D91DE6D97ED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AA6D735-0841-4688-9D95-51F6F3C84ED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3CDF2E9-093B-4F9F-9638-B866FB42AF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4" y="921488"/>
            <a:ext cx="7991474" cy="5434862"/>
          </a:xfrm>
        </p:spPr>
        <p:txBody>
          <a:bodyPr/>
          <a:lstStyle/>
          <a:p>
            <a:endParaRPr lang="cs-CZ" sz="2400" dirty="0"/>
          </a:p>
          <a:p>
            <a:r>
              <a:rPr lang="cs-CZ" sz="2400" dirty="0">
                <a:solidFill>
                  <a:srgbClr val="FF0000"/>
                </a:solidFill>
              </a:rPr>
              <a:t>Univerzální sociální poplatek (USC): Snížená sazba USC ve výši 1 % až 3 % (obvyklá je až 7%), osoby 70+ a ZP (limit příjmů)</a:t>
            </a:r>
          </a:p>
          <a:p>
            <a:r>
              <a:rPr lang="cs-CZ" sz="2400" dirty="0">
                <a:solidFill>
                  <a:srgbClr val="FF0000"/>
                </a:solidFill>
              </a:rPr>
              <a:t>Osoby starší 65 let mají rovněž nárok na </a:t>
            </a:r>
            <a:r>
              <a:rPr lang="cs-CZ" sz="2400" b="1" dirty="0">
                <a:solidFill>
                  <a:srgbClr val="FF0000"/>
                </a:solidFill>
              </a:rPr>
              <a:t>daňovou úlevu ve stáří</a:t>
            </a:r>
          </a:p>
          <a:p>
            <a:r>
              <a:rPr lang="cs-CZ" sz="2400" b="1" dirty="0"/>
              <a:t>Negativní pobídka</a:t>
            </a:r>
            <a:r>
              <a:rPr lang="cs-CZ" sz="2400" dirty="0"/>
              <a:t>: státní důchod až od 67/68 let (ale je možné zvýšit dobu výši přispívání předtím) x 65 let je norma ukončení v soukromém sektoru</a:t>
            </a:r>
          </a:p>
          <a:p>
            <a:r>
              <a:rPr lang="cs-CZ" sz="2400" b="1" dirty="0"/>
              <a:t>Zaměstnatelnost</a:t>
            </a:r>
            <a:r>
              <a:rPr lang="cs-CZ" sz="2400" dirty="0"/>
              <a:t>: "</a:t>
            </a:r>
            <a:r>
              <a:rPr lang="cs-CZ" sz="2400" b="1" dirty="0"/>
              <a:t>Dovednosti pro pokrok" (STA) – široce pojatá strategie </a:t>
            </a:r>
            <a:r>
              <a:rPr lang="cs-CZ" sz="2400" dirty="0"/>
              <a:t>od 2018: 16 Rad pro vzdělávání a odbornou přípravu. Cílenost na starší, zvláště méně kvalifikované. </a:t>
            </a:r>
          </a:p>
          <a:p>
            <a:endParaRPr lang="en-US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8CA8A79-97DD-49A0-A19D-A973C1C1FF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B1020208-3A89-44B1-A3F4-575B20A51B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7648" y="404772"/>
            <a:ext cx="7991476" cy="36917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Irsko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132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">
            <a:extLst>
              <a:ext uri="{FF2B5EF4-FFF2-40B4-BE49-F238E27FC236}">
                <a16:creationId xmlns:a16="http://schemas.microsoft.com/office/drawing/2014/main" id="{8F85EA0E-F45A-41C0-AC0C-4D0368FB12F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/>
          <a:p>
            <a:fld id="{E4645AEE-F697-459C-A803-FD4DBA443484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14" name="Zástupný symbol pro zápatí 2">
            <a:extLst>
              <a:ext uri="{FF2B5EF4-FFF2-40B4-BE49-F238E27FC236}">
                <a16:creationId xmlns:a16="http://schemas.microsoft.com/office/drawing/2014/main" id="{89AE422F-5205-4E6F-A5C7-E2BF920312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Zástupný symbol pro text 3">
            <a:extLst>
              <a:ext uri="{FF2B5EF4-FFF2-40B4-BE49-F238E27FC236}">
                <a16:creationId xmlns:a16="http://schemas.microsoft.com/office/drawing/2014/main" id="{A5213982-0D13-4D76-9761-9C430072BA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384262"/>
            <a:ext cx="7991475" cy="583224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sz="24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800" b="1" dirty="0">
                <a:solidFill>
                  <a:schemeClr val="tx2"/>
                </a:solidFill>
              </a:rPr>
              <a:t>Podpora udržení zaměstnání a začlenění na trh práce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solidFill>
                  <a:srgbClr val="FF0000"/>
                </a:solidFill>
              </a:rPr>
              <a:t>• převzetí </a:t>
            </a:r>
            <a:r>
              <a:rPr lang="cs-CZ" sz="2000" b="1" dirty="0">
                <a:solidFill>
                  <a:srgbClr val="FF0000"/>
                </a:solidFill>
              </a:rPr>
              <a:t>nákladů na další vzdělávání v malých a středních podnicích (pod 250 zaměstnanců)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solidFill>
                  <a:srgbClr val="FF0000"/>
                </a:solidFill>
              </a:rPr>
              <a:t>• ochrana proti propouštění osob 55+ let a před náročnou manuální prací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solidFill>
                  <a:srgbClr val="FF0000"/>
                </a:solidFill>
              </a:rPr>
              <a:t>• </a:t>
            </a:r>
            <a:r>
              <a:rPr lang="cs-CZ" sz="2000" b="1" dirty="0">
                <a:solidFill>
                  <a:srgbClr val="FF0000"/>
                </a:solidFill>
              </a:rPr>
              <a:t>dlouhodobé konto pracovní doby </a:t>
            </a:r>
            <a:r>
              <a:rPr lang="cs-CZ" sz="2000" dirty="0">
                <a:solidFill>
                  <a:srgbClr val="FF0000"/>
                </a:solidFill>
              </a:rPr>
              <a:t>(</a:t>
            </a:r>
            <a:r>
              <a:rPr lang="en-GB" sz="2000" dirty="0" err="1">
                <a:solidFill>
                  <a:srgbClr val="FF0000"/>
                </a:solidFill>
              </a:rPr>
              <a:t>možnost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cs-CZ" sz="2000" dirty="0">
                <a:solidFill>
                  <a:srgbClr val="FF0000"/>
                </a:solidFill>
              </a:rPr>
              <a:t>snížení pracovní doby nebo dřívější odchod do důchodu)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solidFill>
                  <a:srgbClr val="FF0000"/>
                </a:solidFill>
              </a:rPr>
              <a:t>• </a:t>
            </a:r>
            <a:r>
              <a:rPr lang="cs-CZ" sz="2000" b="1" dirty="0">
                <a:solidFill>
                  <a:srgbClr val="FF0000"/>
                </a:solidFill>
              </a:rPr>
              <a:t>kratší pracovní doba pro pracovníky v některých odvětvích</a:t>
            </a:r>
            <a:r>
              <a:rPr lang="cs-CZ" sz="2000" dirty="0">
                <a:solidFill>
                  <a:srgbClr val="FF0000"/>
                </a:solidFill>
              </a:rPr>
              <a:t> (např. o 2 hodiny týdně v chemickém průmyslu)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solidFill>
                  <a:srgbClr val="FF0000"/>
                </a:solidFill>
              </a:rPr>
              <a:t>• </a:t>
            </a:r>
            <a:r>
              <a:rPr lang="cs-CZ" sz="2000" b="1" dirty="0">
                <a:solidFill>
                  <a:srgbClr val="FF0000"/>
                </a:solidFill>
              </a:rPr>
              <a:t>příspěvek na začlenění osob 50+ </a:t>
            </a:r>
            <a:r>
              <a:rPr lang="cs-CZ" sz="2000" dirty="0">
                <a:solidFill>
                  <a:srgbClr val="FF0000"/>
                </a:solidFill>
              </a:rPr>
              <a:t>pro zaměstnavatele (30% / 50 % mzdy)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solidFill>
                  <a:srgbClr val="FF0000"/>
                </a:solidFill>
              </a:rPr>
              <a:t>• </a:t>
            </a:r>
            <a:r>
              <a:rPr lang="cs-CZ" sz="2000" b="1" dirty="0">
                <a:solidFill>
                  <a:srgbClr val="FF0000"/>
                </a:solidFill>
              </a:rPr>
              <a:t>mzdová kompenzace pro starší </a:t>
            </a:r>
            <a:r>
              <a:rPr lang="cs-CZ" sz="2000" dirty="0">
                <a:solidFill>
                  <a:srgbClr val="FF0000"/>
                </a:solidFill>
              </a:rPr>
              <a:t>nezaměstnané nebo nezaměstnaností ohrožené (50 % / 30 % rozdílu mezi mzdou pro výpočet podpory v nezaměstnanosti a aktuálním příjmem)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850" noProof="1"/>
          </a:p>
        </p:txBody>
      </p:sp>
      <p:sp>
        <p:nvSpPr>
          <p:cNvPr id="16" name="Zástupný symbol pro text 5">
            <a:extLst>
              <a:ext uri="{FF2B5EF4-FFF2-40B4-BE49-F238E27FC236}">
                <a16:creationId xmlns:a16="http://schemas.microsoft.com/office/drawing/2014/main" id="{E523618E-2DC5-4ABC-B1DE-7A1CF984A2BD}"/>
              </a:ext>
            </a:extLst>
          </p:cNvPr>
          <p:cNvSpPr txBox="1">
            <a:spLocks/>
          </p:cNvSpPr>
          <p:nvPr/>
        </p:nvSpPr>
        <p:spPr>
          <a:xfrm>
            <a:off x="576262" y="136526"/>
            <a:ext cx="7991476" cy="3738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Nunito Sans SemiBold" panose="000007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Německo</a:t>
            </a:r>
            <a:r>
              <a:rPr lang="cs-CZ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2868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1">
            <a:extLst>
              <a:ext uri="{FF2B5EF4-FFF2-40B4-BE49-F238E27FC236}">
                <a16:creationId xmlns:a16="http://schemas.microsoft.com/office/drawing/2014/main" id="{444FE147-4FCB-4BFC-9436-2EECA211AF8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/>
          <a:p>
            <a:fld id="{E4645AEE-F697-459C-A803-FD4DBA443484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385A5C5F-2AE0-4A17-9198-A7CA4CFFAB0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13" name="Zástupný symbol pro text 3">
            <a:extLst>
              <a:ext uri="{FF2B5EF4-FFF2-40B4-BE49-F238E27FC236}">
                <a16:creationId xmlns:a16="http://schemas.microsoft.com/office/drawing/2014/main" id="{427748FF-9B7E-42D3-986F-E61F369E66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2" y="795645"/>
            <a:ext cx="7991475" cy="48609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85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850" dirty="0"/>
          </a:p>
        </p:txBody>
      </p:sp>
      <p:sp>
        <p:nvSpPr>
          <p:cNvPr id="14" name="Zástupný symbol pro text 5">
            <a:extLst>
              <a:ext uri="{FF2B5EF4-FFF2-40B4-BE49-F238E27FC236}">
                <a16:creationId xmlns:a16="http://schemas.microsoft.com/office/drawing/2014/main" id="{E365F9DD-04EB-40BC-BBE2-6B614A16C661}"/>
              </a:ext>
            </a:extLst>
          </p:cNvPr>
          <p:cNvSpPr txBox="1">
            <a:spLocks/>
          </p:cNvSpPr>
          <p:nvPr/>
        </p:nvSpPr>
        <p:spPr>
          <a:xfrm>
            <a:off x="572993" y="317580"/>
            <a:ext cx="7991476" cy="369171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Nunito Sans SemiBold" panose="000007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Německo II</a:t>
            </a:r>
            <a:endParaRPr lang="en-US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B68903E-FE9E-44A7-9D38-F22D0A34E10F}"/>
              </a:ext>
            </a:extLst>
          </p:cNvPr>
          <p:cNvSpPr txBox="1"/>
          <p:nvPr/>
        </p:nvSpPr>
        <p:spPr>
          <a:xfrm>
            <a:off x="572993" y="686751"/>
            <a:ext cx="7991475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 algn="just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cs-CZ" sz="2400" b="1" dirty="0"/>
              <a:t>Výcvik a vzdělávání nízkokvalifikovaných pracovníků ve dvou zemích (příklady): </a:t>
            </a:r>
          </a:p>
          <a:p>
            <a:pPr marL="177800" indent="-177800" algn="just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(1) </a:t>
            </a:r>
            <a:r>
              <a:rPr lang="en-US" sz="2400" noProof="1"/>
              <a:t>intenzivnější podpora</a:t>
            </a:r>
            <a:r>
              <a:rPr lang="cs-CZ" sz="2400" noProof="1"/>
              <a:t>/</a:t>
            </a:r>
            <a:r>
              <a:rPr lang="en-US" sz="2400" noProof="1"/>
              <a:t> </a:t>
            </a:r>
            <a:r>
              <a:rPr lang="en-US" sz="2400" noProof="1">
                <a:solidFill>
                  <a:srgbClr val="FF0000"/>
                </a:solidFill>
              </a:rPr>
              <a:t>speciální poradenství </a:t>
            </a:r>
            <a:r>
              <a:rPr lang="en-US" sz="2400" noProof="1"/>
              <a:t>v agenturách práce a na </a:t>
            </a:r>
            <a:r>
              <a:rPr lang="cs-CZ" sz="2400" noProof="1"/>
              <a:t>ÚP </a:t>
            </a:r>
            <a:r>
              <a:rPr lang="en-US" sz="2400" noProof="1"/>
              <a:t>pro </a:t>
            </a:r>
            <a:r>
              <a:rPr lang="en-US" sz="2400" u="sng" noProof="1"/>
              <a:t>dlouhodobě nezaměstnané starší osoby s kumulovanými handicapy</a:t>
            </a:r>
            <a:r>
              <a:rPr lang="en-US" sz="2400" noProof="1"/>
              <a:t> (</a:t>
            </a:r>
            <a:r>
              <a:rPr lang="cs-CZ" sz="2400" noProof="1"/>
              <a:t>6-měs. </a:t>
            </a:r>
            <a:r>
              <a:rPr lang="en-US" sz="2400" noProof="1"/>
              <a:t>projektový cyklus: koučovací sezení, odborná kvalifikace, digitální školení, orientace v oblasti kariéry a stáží</a:t>
            </a:r>
            <a:r>
              <a:rPr lang="cs-CZ" sz="2400" noProof="1"/>
              <a:t> (</a:t>
            </a:r>
            <a:r>
              <a:rPr lang="en-US" sz="2400" noProof="1"/>
              <a:t>Badensko-Württembersko</a:t>
            </a:r>
            <a:r>
              <a:rPr lang="cs-CZ" sz="2400" noProof="1"/>
              <a:t>), </a:t>
            </a:r>
          </a:p>
          <a:p>
            <a:pPr marL="177800" indent="-177800" algn="just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cs-CZ" sz="2400" noProof="1"/>
              <a:t>(2) </a:t>
            </a:r>
            <a:r>
              <a:rPr lang="en-US" sz="2400" noProof="1"/>
              <a:t>zlepšení situace </a:t>
            </a:r>
            <a:r>
              <a:rPr lang="en-US" sz="2400" u="sng" noProof="1"/>
              <a:t>zaměstnaných starších pracovníků na </a:t>
            </a:r>
            <a:r>
              <a:rPr lang="cs-CZ" sz="2400" u="sng" noProof="1"/>
              <a:t>TP</a:t>
            </a:r>
            <a:r>
              <a:rPr lang="cs-CZ" sz="2400" noProof="1"/>
              <a:t> </a:t>
            </a:r>
            <a:r>
              <a:rPr lang="en-US" sz="2400" noProof="1"/>
              <a:t>prostřednictvím </a:t>
            </a:r>
            <a:r>
              <a:rPr lang="en-US" sz="2400" u="sng" noProof="1">
                <a:solidFill>
                  <a:srgbClr val="FF0000"/>
                </a:solidFill>
              </a:rPr>
              <a:t>komplexního </a:t>
            </a:r>
            <a:r>
              <a:rPr lang="en-US" sz="2400" u="sng" noProof="1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balíčku </a:t>
            </a:r>
            <a:r>
              <a:rPr lang="en-US" sz="2400" noProof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opatření</a:t>
            </a:r>
            <a:r>
              <a:rPr lang="en-US" sz="2400" noProof="1"/>
              <a:t> vytvořeného </a:t>
            </a:r>
            <a:r>
              <a:rPr lang="cs-CZ" sz="2400" noProof="1"/>
              <a:t>zástupci odborů, asociací, svazů, komor a BMAS </a:t>
            </a:r>
            <a:r>
              <a:rPr lang="en-US" sz="2400" noProof="1"/>
              <a:t>(personální plánování a rozvoj zaměstnanců přiměřen</a:t>
            </a:r>
            <a:r>
              <a:rPr lang="cs-CZ" sz="2400" noProof="1"/>
              <a:t>ý</a:t>
            </a:r>
            <a:r>
              <a:rPr lang="en-US" sz="2400" noProof="1"/>
              <a:t> věku, prevenc</a:t>
            </a:r>
            <a:r>
              <a:rPr lang="cs-CZ" sz="2400" noProof="1"/>
              <a:t>e</a:t>
            </a:r>
            <a:r>
              <a:rPr lang="en-US" sz="2400" noProof="1"/>
              <a:t> před </a:t>
            </a:r>
            <a:r>
              <a:rPr lang="cs-CZ" sz="2400" noProof="1"/>
              <a:t>fyzickými a psychickými problémy</a:t>
            </a:r>
            <a:r>
              <a:rPr lang="en-US" sz="2400" noProof="1"/>
              <a:t>,</a:t>
            </a:r>
            <a:r>
              <a:rPr lang="cs-CZ" sz="2400" noProof="1"/>
              <a:t> profesní rozvoj a celoživotní vzdělávání </a:t>
            </a:r>
            <a:r>
              <a:rPr lang="en-US" sz="2400" noProof="1"/>
              <a:t>ze strany zaměstnavatelů)</a:t>
            </a:r>
            <a:r>
              <a:rPr lang="cs-CZ" sz="2400" noProof="1"/>
              <a:t> (</a:t>
            </a:r>
            <a:r>
              <a:rPr lang="en-US" sz="2400" noProof="1"/>
              <a:t>Bavorsko</a:t>
            </a:r>
            <a:r>
              <a:rPr lang="cs-CZ" sz="2400" noProof="1"/>
              <a:t>)</a:t>
            </a:r>
            <a:endParaRPr lang="en-US" sz="2400" noProof="1"/>
          </a:p>
          <a:p>
            <a:pPr marL="177800" indent="-177800" algn="just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478392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36614F1-AA18-4A28-8AF8-18905BDD5E4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05EDE67-D9F9-4085-B588-5B77E69ADE7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7FF3787-66AA-491C-AC9C-F5F2C90922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823125"/>
            <a:ext cx="7991475" cy="5608401"/>
          </a:xfrm>
        </p:spPr>
        <p:txBody>
          <a:bodyPr/>
          <a:lstStyle/>
          <a:p>
            <a:r>
              <a:rPr lang="cs-CZ" sz="2000" dirty="0"/>
              <a:t>Od </a:t>
            </a:r>
            <a:r>
              <a:rPr lang="cs-CZ" sz="2400" dirty="0"/>
              <a:t>roku 2000 systém částečného předčasného důchodu</a:t>
            </a:r>
          </a:p>
          <a:p>
            <a:pPr lvl="1"/>
            <a:r>
              <a:rPr lang="cs-CZ" sz="2400" dirty="0"/>
              <a:t>příspěvek zaměstnavatelům k umožnění kombinace částečného pracovního režimu (zkráceného úvazku) a pobírání penze pro starší pracovníky</a:t>
            </a:r>
          </a:p>
          <a:p>
            <a:r>
              <a:rPr lang="cs-CZ" sz="2400" dirty="0"/>
              <a:t>Od roku 2016 možnost odloženého odchodu do důchodu</a:t>
            </a:r>
          </a:p>
          <a:p>
            <a:pPr lvl="1"/>
            <a:r>
              <a:rPr lang="cs-CZ" sz="2400" dirty="0"/>
              <a:t>bonus pro zaměstnance i pro zaměstnavatele v podobě snížení příspěvků na důchodové pojištění (na polovinu)</a:t>
            </a:r>
          </a:p>
          <a:p>
            <a:pPr lvl="1"/>
            <a:endParaRPr lang="cs-CZ" sz="2400" dirty="0"/>
          </a:p>
          <a:p>
            <a:r>
              <a:rPr lang="cs-CZ" sz="2400" dirty="0">
                <a:solidFill>
                  <a:srgbClr val="FF0000"/>
                </a:solidFill>
              </a:rPr>
              <a:t>Od roku 2016 zavedení částečného důchodového schématu</a:t>
            </a:r>
          </a:p>
          <a:p>
            <a:pPr lvl="1"/>
            <a:r>
              <a:rPr lang="cs-CZ" sz="2400" dirty="0"/>
              <a:t>mezi 62 a 68 rokem věku mohou zaměstnanci snížit svoji pracovní dobu o 40 – 60 % s částečnou kompenzací</a:t>
            </a:r>
          </a:p>
          <a:p>
            <a:pPr lvl="1"/>
            <a:r>
              <a:rPr lang="cs-CZ" sz="2400" dirty="0"/>
              <a:t>tento model je možné kombinovat s jedním z modelů předčasného důchodu (</a:t>
            </a:r>
            <a:r>
              <a:rPr lang="cs-CZ" sz="2400" dirty="0" err="1"/>
              <a:t>korridorpension</a:t>
            </a:r>
            <a:r>
              <a:rPr lang="cs-CZ" sz="2400" dirty="0"/>
              <a:t>)</a:t>
            </a:r>
          </a:p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EF0D5A8-E80E-444D-9854-E44BC10A6B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í</a:t>
            </a:r>
          </a:p>
          <a:p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9B695B5B-D197-4AF4-9FDD-46904F251C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262" y="426474"/>
            <a:ext cx="7991476" cy="838800"/>
          </a:xfrm>
        </p:spPr>
        <p:txBody>
          <a:bodyPr>
            <a:normAutofit/>
          </a:bodyPr>
          <a:lstStyle/>
          <a:p>
            <a:r>
              <a:rPr lang="cs-CZ" dirty="0"/>
              <a:t>Rakousko</a:t>
            </a:r>
          </a:p>
        </p:txBody>
      </p:sp>
    </p:spTree>
    <p:extLst>
      <p:ext uri="{BB962C8B-B14F-4D97-AF65-F5344CB8AC3E}">
        <p14:creationId xmlns:p14="http://schemas.microsoft.com/office/powerpoint/2010/main" val="3187429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5FC3ECF-877D-429A-A685-910917310EE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106777D-AC6F-4C87-B4C9-39E2E5C7C0B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0B9FD99-D4F8-44DE-AF55-D86949C29C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823125"/>
            <a:ext cx="7991475" cy="5414164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sz="2400" dirty="0"/>
              <a:t>Celoživotní vzdělávání nabízené </a:t>
            </a:r>
            <a:r>
              <a:rPr lang="cs-CZ" sz="2400" b="1" dirty="0"/>
              <a:t>Arbeitsmarktservice (AMS), síťování</a:t>
            </a:r>
          </a:p>
          <a:p>
            <a:pPr lvl="1"/>
            <a:r>
              <a:rPr lang="cs-CZ" sz="2400" b="1" dirty="0">
                <a:solidFill>
                  <a:srgbClr val="FF0000"/>
                </a:solidFill>
              </a:rPr>
              <a:t>Semináře osobního rozvoje</a:t>
            </a:r>
            <a:r>
              <a:rPr lang="cs-CZ" sz="2400" dirty="0"/>
              <a:t>: Pro starší pracovníky jsou k dispozici semináře zaměřené na osobní rozvoj, sebezdokonalování a pohodu. Zaměření na měkké dovednosti, jako je komunikace, </a:t>
            </a:r>
            <a:r>
              <a:rPr lang="cs-CZ" sz="2400" dirty="0" err="1"/>
              <a:t>time</a:t>
            </a:r>
            <a:r>
              <a:rPr lang="cs-CZ" sz="2400" dirty="0"/>
              <a:t> management a řešení problémů.</a:t>
            </a:r>
          </a:p>
          <a:p>
            <a:pPr lvl="1"/>
            <a:endParaRPr lang="cs-CZ" sz="2400" dirty="0"/>
          </a:p>
          <a:p>
            <a:pPr lvl="1"/>
            <a:r>
              <a:rPr lang="cs-CZ" sz="2400" b="1" dirty="0">
                <a:solidFill>
                  <a:srgbClr val="FF0000"/>
                </a:solidFill>
              </a:rPr>
              <a:t>Programy pro přechod na novou kariéru</a:t>
            </a:r>
            <a:r>
              <a:rPr lang="cs-CZ" sz="2400" dirty="0"/>
              <a:t>: Programy pro změnu profesní dráhy, které mají starším pracovníkům pomoci prozkoumat nové profesní cesty, přejít do jiných odvětví nebo začít podnikat. Tyto programy poskytují poradenství, zdroje a podporu starším pracovníkům, kteří chtějí změnit profesní dráhu.</a:t>
            </a:r>
          </a:p>
          <a:p>
            <a:pPr lvl="1"/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5181734-1416-4F05-9104-DC5294AA62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431D848-F6F3-484A-AB6B-152405DE1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Rakousko II</a:t>
            </a:r>
          </a:p>
        </p:txBody>
      </p:sp>
    </p:spTree>
    <p:extLst>
      <p:ext uri="{BB962C8B-B14F-4D97-AF65-F5344CB8AC3E}">
        <p14:creationId xmlns:p14="http://schemas.microsoft.com/office/powerpoint/2010/main" val="3184242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62B8A08-A006-4CEA-814B-C4850DCBAA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C15002B-9840-4B11-84A8-F0FD08567A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A00024B-A019-4AEF-B6B9-6657A7C89D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062898"/>
            <a:ext cx="7991475" cy="5293451"/>
          </a:xfrm>
        </p:spPr>
        <p:txBody>
          <a:bodyPr/>
          <a:lstStyle/>
          <a:p>
            <a:r>
              <a:rPr lang="cs-CZ" sz="2400" b="1" dirty="0"/>
              <a:t>Cíl</a:t>
            </a:r>
            <a:r>
              <a:rPr lang="cs-CZ" sz="2400" dirty="0"/>
              <a:t>: </a:t>
            </a:r>
            <a:r>
              <a:rPr lang="cs-CZ" sz="2400" dirty="0" err="1"/>
              <a:t>idenitifikovat</a:t>
            </a:r>
            <a:r>
              <a:rPr lang="cs-CZ" sz="2400" dirty="0"/>
              <a:t> příklady opatření akcentovaná v zemích EU: AUT, GER, FR, FIN, IRL, SWE</a:t>
            </a:r>
          </a:p>
          <a:p>
            <a:r>
              <a:rPr lang="cs-CZ" sz="2400" b="1" dirty="0"/>
              <a:t>Metoda</a:t>
            </a:r>
            <a:r>
              <a:rPr lang="cs-CZ" sz="2400" dirty="0"/>
              <a:t>: analýza materiálů, zejména strategií v oblasti aktivního stárnutí, navazujících reportů, akademických studií a dalších relevantních publikací </a:t>
            </a:r>
          </a:p>
          <a:p>
            <a:r>
              <a:rPr lang="cs-CZ" sz="2400" dirty="0"/>
              <a:t>Oblast opatření v přímém vztahu k podpoře zaměstnanosti (nikoliv např. nastavení DS, </a:t>
            </a:r>
            <a:r>
              <a:rPr lang="cs-CZ" sz="2400" dirty="0" err="1"/>
              <a:t>ZdrPol</a:t>
            </a:r>
            <a:r>
              <a:rPr lang="cs-CZ" sz="2400" dirty="0"/>
              <a:t>)</a:t>
            </a:r>
          </a:p>
          <a:p>
            <a:r>
              <a:rPr lang="cs-CZ" sz="2400" b="1" dirty="0"/>
              <a:t>K diskusi</a:t>
            </a:r>
            <a:r>
              <a:rPr lang="cs-CZ" sz="2400" dirty="0"/>
              <a:t>:</a:t>
            </a:r>
          </a:p>
          <a:p>
            <a:pPr lvl="1"/>
            <a:r>
              <a:rPr lang="cs-CZ" sz="2400" dirty="0"/>
              <a:t>Příklady dobré praxe jsou „zakořeněny“ v kontextu realit trhu práce a v synergii s dalšími politikami  </a:t>
            </a:r>
          </a:p>
          <a:p>
            <a:pPr lvl="1"/>
            <a:r>
              <a:rPr lang="cs-CZ" sz="2400" dirty="0"/>
              <a:t>Interakce obecných opatření a specifických o. pro cílovou skupinu (</a:t>
            </a:r>
            <a:r>
              <a:rPr lang="cs-CZ" sz="2400" dirty="0" err="1"/>
              <a:t>generic</a:t>
            </a:r>
            <a:r>
              <a:rPr lang="cs-CZ" sz="2400" dirty="0"/>
              <a:t>, </a:t>
            </a:r>
            <a:r>
              <a:rPr lang="cs-CZ" sz="2400" dirty="0" err="1"/>
              <a:t>specific</a:t>
            </a:r>
            <a:r>
              <a:rPr lang="cs-CZ" sz="2400" dirty="0"/>
              <a:t>)</a:t>
            </a:r>
          </a:p>
          <a:p>
            <a:pPr lvl="1"/>
            <a:r>
              <a:rPr lang="cs-CZ" sz="2400" dirty="0"/>
              <a:t>Vhodnost/možnost/schopnost přenosu dobré praxe? (</a:t>
            </a:r>
            <a:r>
              <a:rPr lang="cs-CZ" sz="2400" dirty="0" err="1"/>
              <a:t>path</a:t>
            </a:r>
            <a:r>
              <a:rPr lang="cs-CZ" sz="2400" dirty="0"/>
              <a:t> </a:t>
            </a:r>
            <a:r>
              <a:rPr lang="cs-CZ" sz="2400" dirty="0" err="1"/>
              <a:t>dependency</a:t>
            </a:r>
            <a:r>
              <a:rPr lang="cs-CZ" sz="2400" dirty="0"/>
              <a:t>, zdroje, legitimita, politická vůle)</a:t>
            </a:r>
          </a:p>
          <a:p>
            <a:pPr lvl="1"/>
            <a:endParaRPr lang="cs-CZ" sz="2000" dirty="0"/>
          </a:p>
          <a:p>
            <a:pPr marL="342900" lvl="1" indent="0">
              <a:buNone/>
            </a:pP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5CFEA4B-F236-4BA7-A905-D1AC928B01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6263" y="823126"/>
            <a:ext cx="7991475" cy="91274"/>
          </a:xfrm>
        </p:spPr>
        <p:txBody>
          <a:bodyPr/>
          <a:lstStyle/>
          <a:p>
            <a:endParaRPr lang="cs-CZ" b="1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A8D5DD8B-85C3-4C95-BEEE-75791D801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ÚVOD</a:t>
            </a:r>
          </a:p>
        </p:txBody>
      </p:sp>
    </p:spTree>
    <p:extLst>
      <p:ext uri="{BB962C8B-B14F-4D97-AF65-F5344CB8AC3E}">
        <p14:creationId xmlns:p14="http://schemas.microsoft.com/office/powerpoint/2010/main" val="641740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D6E0047-5AFA-4583-9E25-FBCAEB2D71B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70E2BFB-B2CB-476C-9F84-E16C97BA8B0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F80A43C-2654-4C03-80EA-AA9D5BE56A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903767"/>
            <a:ext cx="7991475" cy="5333521"/>
          </a:xfrm>
        </p:spPr>
        <p:txBody>
          <a:bodyPr/>
          <a:lstStyle/>
          <a:p>
            <a:endParaRPr lang="cs-CZ" sz="1800" dirty="0"/>
          </a:p>
          <a:p>
            <a:r>
              <a:rPr lang="cs-CZ" sz="1800" dirty="0"/>
              <a:t>Uživatelsky přívětivý důchodový systém: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systém NDC – snadno dostupná informace o vlivu odložení odchodu do důchodu na výši důchodu (flexibilní věk odchodu do důchodu)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soukromý důchod (3. pilíř) – automatický vstup s možností </a:t>
            </a:r>
            <a:r>
              <a:rPr lang="cs-CZ" dirty="0" err="1"/>
              <a:t>opt-out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rgbClr val="FF0000"/>
                </a:solidFill>
              </a:rPr>
              <a:t>Celoživotní vzdělávání </a:t>
            </a:r>
            <a:r>
              <a:rPr lang="cs-CZ" sz="1800" dirty="0"/>
              <a:t>(příklad celkově rozvinutého systému, již ve středním věku)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Programy celoživotního vzdělávání jsou organizovány na úrovni obcí a </a:t>
            </a:r>
            <a:r>
              <a:rPr lang="cs-CZ" dirty="0">
                <a:solidFill>
                  <a:srgbClr val="FF0000"/>
                </a:solidFill>
              </a:rPr>
              <a:t>vzdělávacích institucí pro dospělé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Významná role neformálního vzdělávání (</a:t>
            </a:r>
            <a:r>
              <a:rPr lang="cs-CZ" dirty="0" err="1"/>
              <a:t>popular</a:t>
            </a:r>
            <a:r>
              <a:rPr lang="cs-CZ" dirty="0"/>
              <a:t> </a:t>
            </a:r>
            <a:r>
              <a:rPr lang="cs-CZ" dirty="0" err="1"/>
              <a:t>education</a:t>
            </a:r>
            <a:r>
              <a:rPr lang="cs-CZ" dirty="0"/>
              <a:t>)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CV jako forma udržování a rozšiřování sociálního kapitálu jednotlivce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rgbClr val="FF0000"/>
                </a:solidFill>
              </a:rPr>
              <a:t>Model </a:t>
            </a:r>
            <a:r>
              <a:rPr lang="cs-CZ" sz="1800" dirty="0" err="1">
                <a:solidFill>
                  <a:srgbClr val="FF0000"/>
                </a:solidFill>
              </a:rPr>
              <a:t>swAge</a:t>
            </a:r>
            <a:endParaRPr lang="cs-CZ" sz="1800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cs-CZ" dirty="0">
                <a:solidFill>
                  <a:srgbClr val="FF0000"/>
                </a:solidFill>
              </a:rPr>
              <a:t>Sledování 4 faktorů (</a:t>
            </a:r>
            <a:r>
              <a:rPr lang="cs-CZ" i="1" dirty="0">
                <a:solidFill>
                  <a:srgbClr val="FF0000"/>
                </a:solidFill>
              </a:rPr>
              <a:t>osobní zdraví, volný čas a sociální prostředí, organizační klima a kognitivní stimulace</a:t>
            </a:r>
            <a:r>
              <a:rPr lang="cs-CZ" dirty="0">
                <a:solidFill>
                  <a:srgbClr val="FF0000"/>
                </a:solidFill>
              </a:rPr>
              <a:t>) a rizik s nimi spojených (celkem 9 rizikových oblastí). </a:t>
            </a:r>
            <a:r>
              <a:rPr lang="cs-CZ" dirty="0"/>
              <a:t>Analyzována konkrétní pracoviště a profese.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Výsledek: </a:t>
            </a:r>
            <a:r>
              <a:rPr lang="cs-CZ" b="1" dirty="0"/>
              <a:t>opatření na úrovni pracoviště i celé společnosti </a:t>
            </a:r>
            <a:r>
              <a:rPr lang="cs-CZ" dirty="0"/>
              <a:t>(legislativa)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67310D2E-A1ED-4E88-A848-3D5E20441D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B6EA523A-B53A-414D-888C-6B7DD2B3B1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Švédsko</a:t>
            </a:r>
          </a:p>
        </p:txBody>
      </p:sp>
    </p:spTree>
    <p:extLst>
      <p:ext uri="{BB962C8B-B14F-4D97-AF65-F5344CB8AC3E}">
        <p14:creationId xmlns:p14="http://schemas.microsoft.com/office/powerpoint/2010/main" val="3347368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965B221-1F1F-4ABD-9A3E-EEDF7534737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B9A831C-15B2-46C7-A80C-9F3B727C03B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973B4A7-4235-48FF-9462-72E7C2495B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095153"/>
            <a:ext cx="7991475" cy="5142135"/>
          </a:xfrm>
        </p:spPr>
        <p:txBody>
          <a:bodyPr/>
          <a:lstStyle/>
          <a:p>
            <a:endParaRPr lang="en-US" sz="3600"/>
          </a:p>
          <a:p>
            <a:r>
              <a:rPr lang="cs-CZ" sz="3600"/>
              <a:t>Děkujeme </a:t>
            </a:r>
            <a:r>
              <a:rPr lang="cs-CZ" sz="3600" dirty="0"/>
              <a:t>za pozornost a podněty</a:t>
            </a:r>
            <a:endParaRPr lang="en-US" sz="3600" dirty="0"/>
          </a:p>
          <a:p>
            <a:endParaRPr lang="en-US" sz="3600" dirty="0"/>
          </a:p>
          <a:p>
            <a:endParaRPr lang="cs-CZ" sz="3600" dirty="0"/>
          </a:p>
          <a:p>
            <a:endParaRPr lang="cs-CZ" sz="2000" dirty="0"/>
          </a:p>
          <a:p>
            <a:r>
              <a:rPr lang="cs-CZ" sz="2000" dirty="0" err="1"/>
              <a:t>Tomas.Sirovatka</a:t>
            </a:r>
            <a:r>
              <a:rPr lang="en-US" sz="2000" dirty="0"/>
              <a:t>@rilsa.cz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1512660-8B10-4AFD-954E-91E2F9DE6E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6263" y="823126"/>
            <a:ext cx="7991475" cy="915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702863D-4EEF-4F04-ABC9-218C33C44A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485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EF9E9AD-592F-4FEB-9234-C73876EF24C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FA31E00-C6B4-49DA-86CD-F13CA96040A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1E32073-7687-4BE8-9E99-75E2F3614F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8F23B86-0F5B-4C3B-A403-CAF2BB5EAD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51D6846-097F-48C3-AB04-AB9A3243A7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flipV="1">
            <a:off x="576262" y="308345"/>
            <a:ext cx="7991476" cy="61691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graphicFrame>
        <p:nvGraphicFramePr>
          <p:cNvPr id="7" name="Tabulka 7">
            <a:extLst>
              <a:ext uri="{FF2B5EF4-FFF2-40B4-BE49-F238E27FC236}">
                <a16:creationId xmlns:a16="http://schemas.microsoft.com/office/drawing/2014/main" id="{E95EDE86-EBCE-4836-88E8-A1B9A04A5B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619127"/>
              </p:ext>
            </p:extLst>
          </p:nvPr>
        </p:nvGraphicFramePr>
        <p:xfrm>
          <a:off x="576261" y="308345"/>
          <a:ext cx="7991476" cy="620945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263172">
                  <a:extLst>
                    <a:ext uri="{9D8B030D-6E8A-4147-A177-3AD203B41FA5}">
                      <a16:colId xmlns:a16="http://schemas.microsoft.com/office/drawing/2014/main" val="3278701058"/>
                    </a:ext>
                  </a:extLst>
                </a:gridCol>
                <a:gridCol w="6728304">
                  <a:extLst>
                    <a:ext uri="{9D8B030D-6E8A-4147-A177-3AD203B41FA5}">
                      <a16:colId xmlns:a16="http://schemas.microsoft.com/office/drawing/2014/main" val="616072074"/>
                    </a:ext>
                  </a:extLst>
                </a:gridCol>
              </a:tblGrid>
              <a:tr h="524747">
                <a:tc>
                  <a:txBody>
                    <a:bodyPr/>
                    <a:lstStyle/>
                    <a:p>
                      <a:r>
                        <a:rPr lang="cs-CZ" sz="2400" dirty="0"/>
                        <a:t>Faktory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Možnosti veřejné politiky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289954"/>
                  </a:ext>
                </a:extLst>
              </a:tr>
              <a:tr h="1140086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b="1" dirty="0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cs-CZ" sz="1600" b="1" dirty="0" err="1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Demografiestyl</a:t>
                      </a:r>
                      <a:r>
                        <a:rPr lang="cs-CZ" sz="1600" b="1" dirty="0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života a zdraví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Zvyšování očekávané délky života, zvyšování </a:t>
                      </a:r>
                      <a:r>
                        <a:rPr lang="cs-CZ" sz="1600" dirty="0" err="1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dělky</a:t>
                      </a:r>
                      <a:r>
                        <a:rPr lang="cs-CZ" sz="1600" dirty="0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života ve zdraví, zlepšující se zdravotní stav populace, měnící se životní styl, </a:t>
                      </a:r>
                      <a:r>
                        <a:rPr lang="cs-CZ" sz="1600" b="1" dirty="0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změny ve zdravotní péči (včetně pozornosti pracovnímu životu) a změny v pracovních podmínkách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7479247"/>
                  </a:ext>
                </a:extLst>
              </a:tr>
              <a:tr h="1142162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Kultura stárnutí, společenský diskurz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Normy, hodnoty a ideály, diskurz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Pozdní odchod mimo pracovní aktivitu jako preference (motivy seberealizace, participace, kvality života)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2862851"/>
                  </a:ext>
                </a:extLst>
              </a:tr>
              <a:tr h="1339702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b="1" dirty="0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Stát a veřejná politika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b="1" dirty="0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Zvyšování statutárního důchodového věku a omezení předčasných důchodů, privatizace systémů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b="1" dirty="0" err="1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Flexibilizace</a:t>
                      </a:r>
                      <a:r>
                        <a:rPr lang="cs-CZ" sz="1600" b="1" dirty="0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důchodového věku, fázovaný odchod, pozitivní pobídky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b="1" dirty="0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Poskytování péče o děti a staré lidi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7896988"/>
                  </a:ext>
                </a:extLst>
              </a:tr>
              <a:tr h="566786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b="1" dirty="0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Trh práce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b="1" dirty="0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Otevřené trhy práce, omezení diskriminace, podpora starších pracovníků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0324165"/>
                  </a:ext>
                </a:extLst>
              </a:tr>
              <a:tr h="566786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Rodina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Dvoupříjmový model rodiny, starší ženy jako pracující, koordinace odchodu partnerů do důchodu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6731770"/>
                  </a:ext>
                </a:extLst>
              </a:tr>
              <a:tr h="821085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Dispozice </a:t>
                      </a:r>
                      <a:r>
                        <a:rPr lang="cs-CZ" sz="1600" dirty="0" err="1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prac</a:t>
                      </a:r>
                      <a:r>
                        <a:rPr lang="cs-CZ" sz="1600" dirty="0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síly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Silná pracovní orientace, </a:t>
                      </a:r>
                      <a:r>
                        <a:rPr lang="cs-CZ" sz="1600" b="1" dirty="0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vysoká úroveň pracovních schopností a dovedností, </a:t>
                      </a:r>
                      <a:r>
                        <a:rPr lang="cs-CZ" sz="1600" b="1" dirty="0" err="1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transferable</a:t>
                      </a:r>
                      <a:r>
                        <a:rPr lang="cs-CZ" sz="1600" b="1" dirty="0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b="1" dirty="0" err="1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skills</a:t>
                      </a:r>
                      <a:r>
                        <a:rPr lang="cs-CZ" sz="1600" b="1" dirty="0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schopnost se učit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498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432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65EC84C-DE4A-485D-9E23-AA3264D4996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B6F7DD8-A9A8-4C62-90E9-0227735973F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FC8A48E-C334-4390-B2EE-B03A5E39CE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090378"/>
            <a:ext cx="7991475" cy="534114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Užší: </a:t>
            </a:r>
            <a:r>
              <a:rPr lang="cs-CZ" sz="2400" dirty="0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prodlužování pracovní aktivity do vyššího věku (OECD 2006, </a:t>
            </a:r>
            <a:r>
              <a:rPr lang="cs-CZ" sz="2400" dirty="0" err="1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Council</a:t>
            </a:r>
            <a:r>
              <a:rPr lang="cs-CZ" sz="2400" dirty="0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EU 2002)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400" dirty="0" err="1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  <a:r>
              <a:rPr lang="cs-CZ" sz="2400" dirty="0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cs-CZ" sz="2400" dirty="0" err="1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cs-CZ" sz="2400" dirty="0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(EU 2010)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400" dirty="0">
                <a:solidFill>
                  <a:srgbClr val="373737"/>
                </a:solidFill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Souvislost s</a:t>
            </a:r>
            <a:r>
              <a:rPr lang="cs-CZ" sz="2400" dirty="0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 důchodovými reformami a aktivačními politikami v oblasti zaměstnanosti a obecnějším posunem k „</a:t>
            </a:r>
            <a:r>
              <a:rPr lang="cs-CZ" sz="2400" dirty="0" err="1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cs-CZ" sz="2400" dirty="0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society“.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b="1" dirty="0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Komplexnější přístup WHO (2022):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„optimalizace příležitostí pro zdraví, participaci a bezpečnost, v zájmu zvýšení kvality života v průběhu stárnutí“ </a:t>
            </a:r>
            <a:endParaRPr lang="cs-CZ" sz="2400" dirty="0">
              <a:solidFill>
                <a:srgbClr val="373737"/>
              </a:solidFill>
              <a:latin typeface="Nunito Sans" pitchFamily="2" charset="-1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>
                <a:solidFill>
                  <a:srgbClr val="373737"/>
                </a:solidFill>
                <a:latin typeface="Nunito Sans" pitchFamily="2" charset="-18"/>
                <a:cs typeface="Times New Roman" panose="02020603050405020304" pitchFamily="18" charset="0"/>
              </a:rPr>
              <a:t>Implikace: dopady na zaměstnanost, na zdraví, deprivaci, kvalitu života</a:t>
            </a:r>
            <a:endParaRPr lang="en-US" sz="240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C434A58-DD86-458D-BB36-027E0520AB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2C5AC036-8B69-4277-B9B2-1B02857321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Stárnutí a trh práce: přístupy ke strategii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721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577005F-B4AB-45DB-B239-7F623D0B10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3799AC6-D4ED-4C96-ADFC-F780B0AE3C3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A1E0319-769C-44DF-9A7B-95FEB2C398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090379"/>
            <a:ext cx="7991475" cy="5146910"/>
          </a:xfrm>
        </p:spPr>
        <p:txBody>
          <a:bodyPr/>
          <a:lstStyle/>
          <a:p>
            <a:r>
              <a:rPr lang="cs-CZ" sz="2400" b="1" dirty="0"/>
              <a:t>Oblasti: (přímá podpora zaměstnanosti)</a:t>
            </a:r>
          </a:p>
          <a:p>
            <a:r>
              <a:rPr lang="cs-CZ" sz="2400" b="1" dirty="0"/>
              <a:t>(1) pobídky k práci </a:t>
            </a:r>
          </a:p>
          <a:p>
            <a:r>
              <a:rPr lang="cs-CZ" sz="2400" b="1" dirty="0"/>
              <a:t>(2) zvýšení zaměstnatelnosti pracovníků</a:t>
            </a:r>
          </a:p>
          <a:p>
            <a:r>
              <a:rPr lang="cs-CZ" sz="2400" b="1" dirty="0"/>
              <a:t>(3) závazky zaměstnavatelů v oblasti pracovních podmínek, </a:t>
            </a:r>
            <a:r>
              <a:rPr lang="cs-CZ" sz="2400" b="1" dirty="0" err="1"/>
              <a:t>age</a:t>
            </a:r>
            <a:r>
              <a:rPr lang="cs-CZ" sz="2400" b="1" dirty="0"/>
              <a:t> management</a:t>
            </a:r>
          </a:p>
          <a:p>
            <a:r>
              <a:rPr lang="cs-CZ" sz="2400" b="1" dirty="0"/>
              <a:t>Mezinárodní rámec politiky aktivního stárnutí</a:t>
            </a:r>
            <a:r>
              <a:rPr lang="cs-CZ" sz="2400" dirty="0"/>
              <a:t>: </a:t>
            </a:r>
            <a:r>
              <a:rPr lang="en-GB" sz="2400" b="1" dirty="0"/>
              <a:t>Madrid International Plan of Action on Ageing (MIPAA) a navazující UNECE Regional Implementation Strategy (RIS)</a:t>
            </a:r>
            <a:r>
              <a:rPr lang="cs-CZ" sz="2400" b="1" dirty="0"/>
              <a:t> </a:t>
            </a:r>
            <a:r>
              <a:rPr lang="en-GB" sz="2400" b="1" dirty="0"/>
              <a:t>2002. </a:t>
            </a:r>
            <a:endParaRPr lang="cs-CZ" sz="2400" b="1" dirty="0"/>
          </a:p>
          <a:p>
            <a:r>
              <a:rPr lang="cs-CZ" sz="2000" dirty="0"/>
              <a:t>Platforma k </a:t>
            </a:r>
            <a:r>
              <a:rPr lang="en-GB" sz="2000" dirty="0" err="1"/>
              <a:t>prosazování</a:t>
            </a:r>
            <a:r>
              <a:rPr lang="en-GB" sz="2000" dirty="0"/>
              <a:t> a monitorování v </a:t>
            </a:r>
            <a:r>
              <a:rPr lang="cs-CZ" sz="2000" dirty="0"/>
              <a:t>strategiích aktivního stárnutí a akčních plánech: </a:t>
            </a:r>
            <a:r>
              <a:rPr lang="en-US" sz="2000" dirty="0"/>
              <a:t>The United Nations Economic Commission for Europe (UNECE)</a:t>
            </a:r>
            <a:r>
              <a:rPr lang="cs-CZ" sz="2000" dirty="0"/>
              <a:t>. </a:t>
            </a:r>
          </a:p>
          <a:p>
            <a:r>
              <a:rPr lang="cs-CZ" sz="2000" dirty="0"/>
              <a:t>Hodnocení národních strategií proběhlo ve čtyřech vlnách: první 2007, druhá 2012, třetí 2017 a čtvrtá v roce 2022 (generace strategií)</a:t>
            </a:r>
          </a:p>
          <a:p>
            <a:endParaRPr lang="en-US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62933A1C-C5E8-483A-AEC7-4D763943DE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4683EEFA-1EFC-4677-A003-C096D24F3C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Obecně: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393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99A008F-A781-409F-8A92-AA4622C79E3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A86E9C6-41FE-4D32-B21F-566147BBD61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86C0BC2-A355-4596-97ED-4DE3F7F4B9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090379"/>
            <a:ext cx="7991475" cy="514691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Nunito Sans" pitchFamily="2" charset="-18"/>
              <a:buChar char="-"/>
            </a:pPr>
            <a:r>
              <a:rPr lang="cs-CZ" sz="2400" dirty="0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posun k pružnému (flexibilnímu) statutárnímu důchodovému věku (vymezenému věkovým rozpětím), v souvislosti s dalšími okolnostmi – aniž by došlo k újmě na důchodových nárocích. </a:t>
            </a:r>
          </a:p>
          <a:p>
            <a:pPr marL="342900" lvl="0" indent="-342900">
              <a:lnSpc>
                <a:spcPct val="107000"/>
              </a:lnSpc>
              <a:buFont typeface="Nunito Sans" pitchFamily="2" charset="-18"/>
              <a:buChar char="-"/>
            </a:pPr>
            <a:r>
              <a:rPr lang="cs-CZ" sz="2400" dirty="0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institut částečného důchodu, kombinace částečných úvazků a částečného důchodu, s trajektorií postupného odchodu do důchodu. </a:t>
            </a:r>
          </a:p>
          <a:p>
            <a:pPr marL="342900" lvl="0" indent="-342900">
              <a:lnSpc>
                <a:spcPct val="107000"/>
              </a:lnSpc>
              <a:buFont typeface="Nunito Sans" pitchFamily="2" charset="-18"/>
              <a:buChar char="-"/>
            </a:pPr>
            <a:r>
              <a:rPr lang="cs-CZ" sz="2400" dirty="0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úlevy v oblasti zdanění a odvodů na sociální pojištění pro pracovníky i jejich zaměstnavatele při zaměstnání  po dosažení  určitého věku nebo v případě poživatelů důchodců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Nunito Sans" pitchFamily="2" charset="-18"/>
              <a:buChar char="-"/>
            </a:pPr>
            <a:r>
              <a:rPr lang="cs-CZ" sz="2400" dirty="0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výraznější bonusy za prodloužení pracovní aktivity po dosažení nároku na důchod a odložení důchodu.   </a:t>
            </a:r>
          </a:p>
          <a:p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AE93A80-0DDD-4FEC-925D-DC3A0F692A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86A3A5E-6B9D-4F42-9F72-10EE9EBD6D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1 Oblast pozitivních pobídek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56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72DA984-F73D-496B-BD2F-1EDDBCA9D8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C5DF818-0A5C-4DA3-A7DC-C1C19D418F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40058B9-2B38-4D65-A68C-523BC5E4E6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062899"/>
            <a:ext cx="7991475" cy="517439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Nunito Sans" pitchFamily="2" charset="-18"/>
              <a:buChar char="-"/>
            </a:pPr>
            <a:r>
              <a:rPr lang="cs-CZ" sz="2000" dirty="0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podpora celoživotního vzdělávání zaměstnanců i uchazečů o zaměstnání </a:t>
            </a:r>
          </a:p>
          <a:p>
            <a:pPr marL="342900" lvl="0" indent="-342900">
              <a:lnSpc>
                <a:spcPct val="107000"/>
              </a:lnSpc>
              <a:buFont typeface="Nunito Sans" pitchFamily="2" charset="-18"/>
              <a:buChar char="-"/>
            </a:pPr>
            <a:r>
              <a:rPr lang="cs-CZ" sz="2000" dirty="0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obecněji zaměřená (bez ohledu na věkové kategorie a začíná nejpozději ve středním pracovním věku),  někdy (vedle předchozího) specificky cílená na starší věkové kategorie</a:t>
            </a:r>
          </a:p>
          <a:p>
            <a:pPr marL="342900" lvl="0" indent="-342900">
              <a:lnSpc>
                <a:spcPct val="107000"/>
              </a:lnSpc>
              <a:buFont typeface="Nunito Sans" pitchFamily="2" charset="-18"/>
              <a:buChar char="-"/>
            </a:pPr>
            <a:r>
              <a:rPr lang="cs-CZ" sz="2000" dirty="0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ve vazbě na </a:t>
            </a:r>
            <a:r>
              <a:rPr lang="cs-CZ" sz="2000" dirty="0" err="1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cs-CZ" sz="2000" dirty="0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management v podnicích </a:t>
            </a:r>
            <a:r>
              <a:rPr lang="en-US" sz="2000" dirty="0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podporo</a:t>
            </a:r>
            <a:r>
              <a:rPr lang="cs-CZ" sz="2000" dirty="0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vány rekvalifikační programy zaměstnavatelů</a:t>
            </a:r>
            <a:r>
              <a:rPr lang="en-US" sz="2000" dirty="0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2000" dirty="0">
              <a:solidFill>
                <a:srgbClr val="404040"/>
              </a:solidFill>
              <a:effectLst/>
              <a:latin typeface="Nunito Sans Light" pitchFamily="2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Nunito Sans" pitchFamily="2" charset="-18"/>
              <a:buChar char="-"/>
            </a:pPr>
            <a:r>
              <a:rPr lang="cs-CZ" sz="2000" dirty="0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akcent na individuální poradenství a komplexní podporu specifických skupin starších pracovníků znevýhodněných na trhu práce (často v souběhu s podporou jiných podobně znevýhodněných skupin)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Nunito Sans" pitchFamily="2" charset="-18"/>
              <a:buChar char="-"/>
            </a:pPr>
            <a:r>
              <a:rPr lang="cs-CZ" sz="2000" dirty="0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jsou aplikovány různé formy podpory podnikům na udržení nebo zaměstnávání starších pracovníků</a:t>
            </a:r>
          </a:p>
          <a:p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A699584-2C14-4966-B9BF-8EA3563014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C4E18DF-03DC-47B9-9F52-58E20FCA6F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2 Zaměstnatelnost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55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3205B4F-6E04-4BC2-A6DB-E9B3BADA511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2A27529-1153-4B5D-9EC8-A887A369C55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DE9C261-FE57-4C63-8EA0-C26657959B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062899"/>
            <a:ext cx="7991475" cy="517439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Nunito Sans" pitchFamily="2" charset="-18"/>
              <a:buChar char="-"/>
            </a:pPr>
            <a:r>
              <a:rPr lang="cs-CZ" sz="2800" dirty="0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oblast „zdravých“ pracovních podmínek, jejich úpravy a sledování jejich dopadu na pracovní kapacitu (</a:t>
            </a:r>
            <a:r>
              <a:rPr lang="cs-CZ" sz="2800" dirty="0" err="1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cs-CZ" sz="2800" dirty="0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ability</a:t>
            </a:r>
            <a:r>
              <a:rPr lang="cs-CZ" sz="2800" dirty="0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buFont typeface="Nunito Sans" pitchFamily="2" charset="-18"/>
              <a:buChar char="-"/>
            </a:pPr>
            <a:r>
              <a:rPr lang="cs-CZ" sz="2800" dirty="0" err="1">
                <a:solidFill>
                  <a:srgbClr val="404040"/>
                </a:solidFill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2800" dirty="0" err="1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2800" dirty="0" err="1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stroje</a:t>
            </a:r>
            <a:r>
              <a:rPr lang="cs-CZ" sz="2800" dirty="0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a praxe zvýšené ochrany starších pracovníků při propouštění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Nunito Sans" pitchFamily="2" charset="-18"/>
              <a:buChar char="-"/>
            </a:pPr>
            <a:r>
              <a:rPr lang="cs-CZ" sz="2800" dirty="0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antidiskriminační opatření – dopad závisí na legislativě a institucionálním prosazení legislativy v praxi</a:t>
            </a:r>
          </a:p>
          <a:p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58A82FC-1E8C-4803-8CC4-A1F31BEB24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20BE970-E2C7-47ED-90A1-2428A2D4F6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 3 Age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06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0765067-5FD7-4615-A772-27A392FA4B9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67D383C-1770-492A-B528-954EC6780C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C26C1B5-761F-4B0C-B733-EEB44C96D1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090379"/>
            <a:ext cx="7991475" cy="5146910"/>
          </a:xfrm>
        </p:spPr>
        <p:txBody>
          <a:bodyPr/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cs-CZ" sz="2000" dirty="0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Země, jež dosahují nejvyšší úrovně zaměstnanosti starších pracovníků, např. Norsko, Švédsko, Švýcarsko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cs-CZ" sz="2000" dirty="0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i) politikou „sociálních investic“ (obecná opatření, „</a:t>
            </a:r>
            <a:r>
              <a:rPr lang="cs-CZ" sz="2000" dirty="0" err="1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cs-CZ" sz="2000" dirty="0" err="1">
                <a:solidFill>
                  <a:srgbClr val="373737"/>
                </a:solidFill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sz="2000" dirty="0" err="1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  <a:r>
              <a:rPr lang="cs-CZ" sz="2000" dirty="0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“)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cs-CZ" sz="2000" dirty="0" err="1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cs-CZ" sz="2000" dirty="0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) příznivými faktory v oblasti trhu práce a zdravotního stavu populace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cs-CZ" sz="2000" dirty="0" err="1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cs-CZ" sz="2000" dirty="0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) uplatněním podpůrných specifických opatření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cs-CZ" sz="2000" dirty="0">
              <a:solidFill>
                <a:srgbClr val="373737"/>
              </a:solidFill>
              <a:effectLst/>
              <a:latin typeface="Nunito Sans" pitchFamily="2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cs-CZ" sz="2000" dirty="0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Země, kde působí spíše faktory (negativně) pobídkové, v důsledku reforem důchodových systémů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cs-CZ" sz="2000" dirty="0">
                <a:solidFill>
                  <a:srgbClr val="373737"/>
                </a:solidFill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Někdy se přibližují nejvyšší úrovni zaměstnanosti </a:t>
            </a:r>
            <a:r>
              <a:rPr lang="cs-CZ" sz="2000" dirty="0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(Estonsko, Litva, Lotyšsko)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cs-CZ" sz="2000" dirty="0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Irsko jako mezilehlý typ - za posledních 10 let byl růst míry zaměstnaností starších pracovníků nejvyšší, tj. více než 8 procentních bodů</a:t>
            </a:r>
          </a:p>
          <a:p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F8CECD6-F835-476A-BCD7-DCB93CA7AD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5FACC865-D994-4FBF-858E-93C77BB2C6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Klasifikace přístupů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65263"/>
      </p:ext>
    </p:extLst>
  </p:cSld>
  <p:clrMapOvr>
    <a:masterClrMapping/>
  </p:clrMapOvr>
</p:sld>
</file>

<file path=ppt/theme/theme1.xml><?xml version="1.0" encoding="utf-8"?>
<a:theme xmlns:a="http://schemas.openxmlformats.org/drawingml/2006/main" name="1_Rilsa 4:3 Grey">
  <a:themeElements>
    <a:clrScheme name="Vlastní 1">
      <a:dk1>
        <a:srgbClr val="404040"/>
      </a:dk1>
      <a:lt1>
        <a:srgbClr val="FEFCF8"/>
      </a:lt1>
      <a:dk2>
        <a:srgbClr val="636363"/>
      </a:dk2>
      <a:lt2>
        <a:srgbClr val="E3E3E3"/>
      </a:lt2>
      <a:accent1>
        <a:srgbClr val="FAEFDA"/>
      </a:accent1>
      <a:accent2>
        <a:srgbClr val="F5DDAF"/>
      </a:accent2>
      <a:accent3>
        <a:srgbClr val="F0CA81"/>
      </a:accent3>
      <a:accent4>
        <a:srgbClr val="E5A426"/>
      </a:accent4>
      <a:accent5>
        <a:srgbClr val="C18717"/>
      </a:accent5>
      <a:accent6>
        <a:srgbClr val="8E6619"/>
      </a:accent6>
      <a:hlink>
        <a:srgbClr val="EAB52B"/>
      </a:hlink>
      <a:folHlink>
        <a:srgbClr val="636363"/>
      </a:folHlink>
    </a:clrScheme>
    <a:fontScheme name="Vlastní 1">
      <a:majorFont>
        <a:latin typeface="Nunito Sans ExtraLight"/>
        <a:ea typeface=""/>
        <a:cs typeface=""/>
      </a:majorFont>
      <a:minorFont>
        <a:latin typeface="Nunito Sans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šablona RILSA - Grey.potx" id="{B3FF5136-3FF4-419F-B404-54315FAF0D25}" vid="{A3B58131-F809-4AD8-933B-AAB6229E7D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šablona RILSA - Grey</Template>
  <TotalTime>293</TotalTime>
  <Words>2083</Words>
  <Application>Microsoft Office PowerPoint</Application>
  <PresentationFormat>Předvádění na obrazovce (4:3)</PresentationFormat>
  <Paragraphs>174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30" baseType="lpstr">
      <vt:lpstr>Century Gothic</vt:lpstr>
      <vt:lpstr>Nunito Sans ExtraBold</vt:lpstr>
      <vt:lpstr>Nunito Sans SemiBold</vt:lpstr>
      <vt:lpstr>Wingdings</vt:lpstr>
      <vt:lpstr>Nunito Sans Light</vt:lpstr>
      <vt:lpstr>Nunito Sans ExtraLight</vt:lpstr>
      <vt:lpstr>Nunito Sans</vt:lpstr>
      <vt:lpstr>Arial</vt:lpstr>
      <vt:lpstr>1_Rilsa 4:3 Grey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Malá Věra</dc:creator>
  <cp:lastModifiedBy>Sirovátka Tomáš</cp:lastModifiedBy>
  <cp:revision>76</cp:revision>
  <dcterms:created xsi:type="dcterms:W3CDTF">2023-06-15T08:42:05Z</dcterms:created>
  <dcterms:modified xsi:type="dcterms:W3CDTF">2024-12-17T19:15:13Z</dcterms:modified>
</cp:coreProperties>
</file>