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2" r:id="rId1"/>
  </p:sldMasterIdLst>
  <p:sldIdLst>
    <p:sldId id="300" r:id="rId2"/>
    <p:sldId id="330" r:id="rId3"/>
    <p:sldId id="332" r:id="rId4"/>
    <p:sldId id="331" r:id="rId5"/>
    <p:sldId id="333" r:id="rId6"/>
    <p:sldId id="326" r:id="rId7"/>
    <p:sldId id="327" r:id="rId8"/>
    <p:sldId id="325" r:id="rId9"/>
    <p:sldId id="337" r:id="rId10"/>
    <p:sldId id="338" r:id="rId11"/>
    <p:sldId id="328" r:id="rId12"/>
    <p:sldId id="329" r:id="rId13"/>
    <p:sldId id="339" r:id="rId14"/>
    <p:sldId id="340" r:id="rId15"/>
    <p:sldId id="342" r:id="rId16"/>
    <p:sldId id="302" r:id="rId17"/>
  </p:sldIdLst>
  <p:sldSz cx="9144000" cy="6858000" type="screen4x3"/>
  <p:notesSz cx="6858000" cy="9144000"/>
  <p:embeddedFontLst>
    <p:embeddedFont>
      <p:font typeface="Nunito Sans ExtraBold" pitchFamily="2" charset="-18"/>
      <p:bold r:id="rId18"/>
      <p:boldItalic r:id="rId19"/>
    </p:embeddedFont>
    <p:embeddedFont>
      <p:font typeface="Nunito Sans ExtraLight" pitchFamily="2" charset="-18"/>
      <p:regular r:id="rId20"/>
      <p:italic r:id="rId21"/>
    </p:embeddedFont>
    <p:embeddedFont>
      <p:font typeface="Nunito Sans SemiBold" pitchFamily="2" charset="-18"/>
      <p:bold r:id="rId22"/>
      <p:boldItalic r:id="rId2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723" autoAdjust="0"/>
  </p:normalViewPr>
  <p:slideViewPr>
    <p:cSldViewPr snapToGrid="0" showGuides="1">
      <p:cViewPr varScale="1">
        <p:scale>
          <a:sx n="72" d="100"/>
          <a:sy n="72" d="100"/>
        </p:scale>
        <p:origin x="159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bnova%20III\Disabilities\Finalizace\ts_Kopie%20-%20ZDR_GRAF_med_dur_final_pok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Obnova%20III\Disabilities\Finalizace\ts_Kopie%20-%20ZDR_GRAF_med_dur_final_poku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D:\Obnova%20III\Disabilities\Finalizace\ts_Kopie%20-%20ZDR_GRAF_med_dur_final_poku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D:\Obnova%20III\Disabilities\Finalizace\ts_Kopie%20-%20ZDR_GRAF_med_dur_final_poku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D:\Obnova%20III\Disabilities\Finalizace\ts_Kopie%20-%20ZDR_GRAF_med_dur_final_poku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List1!$E$20</c:f>
              <c:strCache>
                <c:ptCount val="1"/>
                <c:pt idx="0">
                  <c:v>HEA T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List1!$F$19:$AJ$19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List1!$F$20:$AJ$20</c:f>
              <c:numCache>
                <c:formatCode>General</c:formatCode>
                <c:ptCount val="31"/>
                <c:pt idx="0">
                  <c:v>100</c:v>
                </c:pt>
                <c:pt idx="1">
                  <c:v>9.6999999999999993</c:v>
                </c:pt>
                <c:pt idx="2">
                  <c:v>6.6</c:v>
                </c:pt>
                <c:pt idx="3">
                  <c:v>5.8</c:v>
                </c:pt>
                <c:pt idx="4">
                  <c:v>3.2</c:v>
                </c:pt>
                <c:pt idx="5">
                  <c:v>3</c:v>
                </c:pt>
                <c:pt idx="6">
                  <c:v>2.8</c:v>
                </c:pt>
                <c:pt idx="7">
                  <c:v>3.4</c:v>
                </c:pt>
                <c:pt idx="8">
                  <c:v>3.6</c:v>
                </c:pt>
                <c:pt idx="9">
                  <c:v>4.3</c:v>
                </c:pt>
                <c:pt idx="10">
                  <c:v>4.5</c:v>
                </c:pt>
                <c:pt idx="11">
                  <c:v>5.0999999999999996</c:v>
                </c:pt>
                <c:pt idx="12">
                  <c:v>5.5</c:v>
                </c:pt>
                <c:pt idx="13">
                  <c:v>14.3</c:v>
                </c:pt>
                <c:pt idx="14">
                  <c:v>16.7</c:v>
                </c:pt>
                <c:pt idx="15">
                  <c:v>18.2</c:v>
                </c:pt>
                <c:pt idx="16">
                  <c:v>19.399999999999999</c:v>
                </c:pt>
                <c:pt idx="17">
                  <c:v>19.600000000000001</c:v>
                </c:pt>
                <c:pt idx="18">
                  <c:v>19.100000000000001</c:v>
                </c:pt>
                <c:pt idx="19">
                  <c:v>19.100000000000001</c:v>
                </c:pt>
                <c:pt idx="20">
                  <c:v>18.899999999999999</c:v>
                </c:pt>
                <c:pt idx="21">
                  <c:v>18.2</c:v>
                </c:pt>
                <c:pt idx="22">
                  <c:v>18</c:v>
                </c:pt>
                <c:pt idx="23">
                  <c:v>17.8</c:v>
                </c:pt>
                <c:pt idx="24">
                  <c:v>17.899999999999999</c:v>
                </c:pt>
                <c:pt idx="25">
                  <c:v>17.3</c:v>
                </c:pt>
                <c:pt idx="26">
                  <c:v>16.7</c:v>
                </c:pt>
                <c:pt idx="27">
                  <c:v>16.3</c:v>
                </c:pt>
                <c:pt idx="28">
                  <c:v>15.9</c:v>
                </c:pt>
                <c:pt idx="29">
                  <c:v>15.1</c:v>
                </c:pt>
                <c:pt idx="30">
                  <c:v>13.8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076-411E-81FF-6EB53989E5E2}"/>
            </c:ext>
          </c:extLst>
        </c:ser>
        <c:ser>
          <c:idx val="1"/>
          <c:order val="1"/>
          <c:tx>
            <c:strRef>
              <c:f>List1!$E$21</c:f>
              <c:strCache>
                <c:ptCount val="1"/>
                <c:pt idx="0">
                  <c:v>HEA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List1!$F$19:$AJ$19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List1!$F$21:$AJ$21</c:f>
              <c:numCache>
                <c:formatCode>General</c:formatCode>
                <c:ptCount val="31"/>
                <c:pt idx="0">
                  <c:v>100</c:v>
                </c:pt>
                <c:pt idx="1">
                  <c:v>68.2</c:v>
                </c:pt>
                <c:pt idx="2">
                  <c:v>56.7</c:v>
                </c:pt>
                <c:pt idx="3">
                  <c:v>48.5</c:v>
                </c:pt>
                <c:pt idx="4">
                  <c:v>42.7</c:v>
                </c:pt>
                <c:pt idx="5">
                  <c:v>36.200000000000003</c:v>
                </c:pt>
                <c:pt idx="6">
                  <c:v>33</c:v>
                </c:pt>
                <c:pt idx="7">
                  <c:v>31.1</c:v>
                </c:pt>
                <c:pt idx="8">
                  <c:v>29.3</c:v>
                </c:pt>
                <c:pt idx="9">
                  <c:v>27.9</c:v>
                </c:pt>
                <c:pt idx="10">
                  <c:v>27.2</c:v>
                </c:pt>
                <c:pt idx="11">
                  <c:v>25.9</c:v>
                </c:pt>
                <c:pt idx="12">
                  <c:v>25.9</c:v>
                </c:pt>
                <c:pt idx="13">
                  <c:v>26.2</c:v>
                </c:pt>
                <c:pt idx="14">
                  <c:v>25.2</c:v>
                </c:pt>
                <c:pt idx="15">
                  <c:v>24.6</c:v>
                </c:pt>
                <c:pt idx="16">
                  <c:v>24.7</c:v>
                </c:pt>
                <c:pt idx="17">
                  <c:v>24.4</c:v>
                </c:pt>
                <c:pt idx="18">
                  <c:v>23.9</c:v>
                </c:pt>
                <c:pt idx="19">
                  <c:v>24.1</c:v>
                </c:pt>
                <c:pt idx="20">
                  <c:v>23.7</c:v>
                </c:pt>
                <c:pt idx="21">
                  <c:v>23.3</c:v>
                </c:pt>
                <c:pt idx="22">
                  <c:v>23.3</c:v>
                </c:pt>
                <c:pt idx="23">
                  <c:v>22.2</c:v>
                </c:pt>
                <c:pt idx="24">
                  <c:v>20.9</c:v>
                </c:pt>
                <c:pt idx="25">
                  <c:v>20.7</c:v>
                </c:pt>
                <c:pt idx="26">
                  <c:v>19.5</c:v>
                </c:pt>
                <c:pt idx="27">
                  <c:v>18.5</c:v>
                </c:pt>
                <c:pt idx="28">
                  <c:v>18.3</c:v>
                </c:pt>
                <c:pt idx="29">
                  <c:v>18.3</c:v>
                </c:pt>
                <c:pt idx="30">
                  <c:v>18.5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076-411E-81FF-6EB53989E5E2}"/>
            </c:ext>
          </c:extLst>
        </c:ser>
        <c:ser>
          <c:idx val="2"/>
          <c:order val="2"/>
          <c:tx>
            <c:strRef>
              <c:f>List1!$E$22</c:f>
              <c:strCache>
                <c:ptCount val="1"/>
                <c:pt idx="0">
                  <c:v>TOT T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List1!$F$19:$AJ$19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List1!$F$22:$AJ$22</c:f>
              <c:numCache>
                <c:formatCode>General</c:formatCode>
                <c:ptCount val="31"/>
                <c:pt idx="0">
                  <c:v>100</c:v>
                </c:pt>
                <c:pt idx="1">
                  <c:v>9.5</c:v>
                </c:pt>
                <c:pt idx="2">
                  <c:v>6.9</c:v>
                </c:pt>
                <c:pt idx="3">
                  <c:v>6.3</c:v>
                </c:pt>
                <c:pt idx="4">
                  <c:v>3.5</c:v>
                </c:pt>
                <c:pt idx="5">
                  <c:v>3.3</c:v>
                </c:pt>
                <c:pt idx="6">
                  <c:v>3.1</c:v>
                </c:pt>
                <c:pt idx="7">
                  <c:v>3.8</c:v>
                </c:pt>
                <c:pt idx="8">
                  <c:v>4.0999999999999996</c:v>
                </c:pt>
                <c:pt idx="9">
                  <c:v>4.7</c:v>
                </c:pt>
                <c:pt idx="10">
                  <c:v>4.9000000000000004</c:v>
                </c:pt>
                <c:pt idx="11">
                  <c:v>5.3</c:v>
                </c:pt>
                <c:pt idx="12">
                  <c:v>5.8</c:v>
                </c:pt>
                <c:pt idx="13">
                  <c:v>16.3</c:v>
                </c:pt>
                <c:pt idx="14">
                  <c:v>18.7</c:v>
                </c:pt>
                <c:pt idx="15">
                  <c:v>20</c:v>
                </c:pt>
                <c:pt idx="16">
                  <c:v>21.7</c:v>
                </c:pt>
                <c:pt idx="17">
                  <c:v>22.3</c:v>
                </c:pt>
                <c:pt idx="18">
                  <c:v>21.9</c:v>
                </c:pt>
                <c:pt idx="19">
                  <c:v>22.1</c:v>
                </c:pt>
                <c:pt idx="20">
                  <c:v>22</c:v>
                </c:pt>
                <c:pt idx="21">
                  <c:v>21.7</c:v>
                </c:pt>
                <c:pt idx="22">
                  <c:v>21.7</c:v>
                </c:pt>
                <c:pt idx="23">
                  <c:v>21.3</c:v>
                </c:pt>
                <c:pt idx="24">
                  <c:v>21.4</c:v>
                </c:pt>
                <c:pt idx="25">
                  <c:v>21</c:v>
                </c:pt>
                <c:pt idx="26">
                  <c:v>21</c:v>
                </c:pt>
                <c:pt idx="27">
                  <c:v>21.1</c:v>
                </c:pt>
                <c:pt idx="28">
                  <c:v>20.3</c:v>
                </c:pt>
                <c:pt idx="29">
                  <c:v>19.399999999999999</c:v>
                </c:pt>
                <c:pt idx="30">
                  <c:v>18.3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076-411E-81FF-6EB53989E5E2}"/>
            </c:ext>
          </c:extLst>
        </c:ser>
        <c:ser>
          <c:idx val="3"/>
          <c:order val="3"/>
          <c:tx>
            <c:strRef>
              <c:f>List1!$E$23</c:f>
              <c:strCache>
                <c:ptCount val="1"/>
                <c:pt idx="0">
                  <c:v>TOT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xVal>
            <c:numRef>
              <c:f>List1!$F$19:$AJ$19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List1!$F$23:$AJ$23</c:f>
              <c:numCache>
                <c:formatCode>General</c:formatCode>
                <c:ptCount val="31"/>
                <c:pt idx="0">
                  <c:v>100</c:v>
                </c:pt>
                <c:pt idx="1">
                  <c:v>73.3</c:v>
                </c:pt>
                <c:pt idx="2">
                  <c:v>62.9</c:v>
                </c:pt>
                <c:pt idx="3">
                  <c:v>54.9</c:v>
                </c:pt>
                <c:pt idx="4">
                  <c:v>49</c:v>
                </c:pt>
                <c:pt idx="5">
                  <c:v>43.3</c:v>
                </c:pt>
                <c:pt idx="6">
                  <c:v>40.9</c:v>
                </c:pt>
                <c:pt idx="7">
                  <c:v>39.1</c:v>
                </c:pt>
                <c:pt idx="8">
                  <c:v>37.299999999999997</c:v>
                </c:pt>
                <c:pt idx="9">
                  <c:v>35.799999999999997</c:v>
                </c:pt>
                <c:pt idx="10">
                  <c:v>34.700000000000003</c:v>
                </c:pt>
                <c:pt idx="11">
                  <c:v>33.700000000000003</c:v>
                </c:pt>
                <c:pt idx="12">
                  <c:v>33.4</c:v>
                </c:pt>
                <c:pt idx="13">
                  <c:v>33</c:v>
                </c:pt>
                <c:pt idx="14">
                  <c:v>32</c:v>
                </c:pt>
                <c:pt idx="15">
                  <c:v>31.6</c:v>
                </c:pt>
                <c:pt idx="16">
                  <c:v>31.4</c:v>
                </c:pt>
                <c:pt idx="17">
                  <c:v>31.3</c:v>
                </c:pt>
                <c:pt idx="18">
                  <c:v>30.6</c:v>
                </c:pt>
                <c:pt idx="19">
                  <c:v>30.8</c:v>
                </c:pt>
                <c:pt idx="20">
                  <c:v>30.2</c:v>
                </c:pt>
                <c:pt idx="21">
                  <c:v>29.8</c:v>
                </c:pt>
                <c:pt idx="22">
                  <c:v>28.8</c:v>
                </c:pt>
                <c:pt idx="23">
                  <c:v>28.4</c:v>
                </c:pt>
                <c:pt idx="24">
                  <c:v>27.4</c:v>
                </c:pt>
                <c:pt idx="25">
                  <c:v>27</c:v>
                </c:pt>
                <c:pt idx="26">
                  <c:v>26.3</c:v>
                </c:pt>
                <c:pt idx="27">
                  <c:v>25.3</c:v>
                </c:pt>
                <c:pt idx="28">
                  <c:v>25</c:v>
                </c:pt>
                <c:pt idx="29">
                  <c:v>24.5</c:v>
                </c:pt>
                <c:pt idx="30">
                  <c:v>24.3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076-411E-81FF-6EB53989E5E2}"/>
            </c:ext>
          </c:extLst>
        </c:ser>
        <c:ser>
          <c:idx val="4"/>
          <c:order val="4"/>
          <c:tx>
            <c:strRef>
              <c:f>List1!$E$24</c:f>
              <c:strCache>
                <c:ptCount val="1"/>
                <c:pt idx="0">
                  <c:v>med d</c:v>
                </c:pt>
              </c:strCache>
            </c:strRef>
          </c:tx>
          <c:spPr>
            <a:ln w="1905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List1!$F$24:$G$24</c:f>
              <c:numCache>
                <c:formatCode>General</c:formatCode>
                <c:ptCount val="2"/>
                <c:pt idx="0">
                  <c:v>366</c:v>
                </c:pt>
                <c:pt idx="1">
                  <c:v>366</c:v>
                </c:pt>
              </c:numCache>
            </c:numRef>
          </c:xVal>
          <c:yVal>
            <c:numRef>
              <c:f>List1!$F$25:$G$25</c:f>
              <c:numCache>
                <c:formatCode>General</c:formatCode>
                <c:ptCount val="2"/>
                <c:pt idx="0">
                  <c:v>0</c:v>
                </c:pt>
                <c:pt idx="1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076-411E-81FF-6EB53989E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7920"/>
        <c:axId val="203288880"/>
      </c:scatterChart>
      <c:valAx>
        <c:axId val="203287920"/>
        <c:scaling>
          <c:orientation val="minMax"/>
          <c:max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8880"/>
        <c:crosses val="autoZero"/>
        <c:crossBetween val="midCat"/>
      </c:valAx>
      <c:valAx>
        <c:axId val="203288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7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888888888888884E-2"/>
          <c:y val="0.9055232341373407"/>
          <c:w val="0.9"/>
          <c:h val="6.6268021151798903E-2"/>
        </c:manualLayout>
      </c:layout>
      <c:overlay val="0"/>
      <c:spPr>
        <a:noFill/>
        <a:ln>
          <a:solidFill>
            <a:schemeClr val="accent1"/>
          </a:solidFill>
          <a:prstDash val="lgDash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606172743390745E-2"/>
          <c:y val="6.1644288589921277E-2"/>
          <c:w val="0.9161846605267252"/>
          <c:h val="0.85340632222044022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List1!$E$48</c:f>
              <c:strCache>
                <c:ptCount val="1"/>
                <c:pt idx="0">
                  <c:v>DIS T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List1!$F$47:$AJ$47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List1!$F$48:$AJ$48</c:f>
              <c:numCache>
                <c:formatCode>General</c:formatCode>
                <c:ptCount val="31"/>
                <c:pt idx="0">
                  <c:v>100</c:v>
                </c:pt>
                <c:pt idx="1">
                  <c:v>8.8000000000000007</c:v>
                </c:pt>
                <c:pt idx="2">
                  <c:v>6.5</c:v>
                </c:pt>
                <c:pt idx="3">
                  <c:v>6.1</c:v>
                </c:pt>
                <c:pt idx="4">
                  <c:v>2.2999999999999998</c:v>
                </c:pt>
                <c:pt idx="5">
                  <c:v>1.5</c:v>
                </c:pt>
                <c:pt idx="6">
                  <c:v>1.9</c:v>
                </c:pt>
                <c:pt idx="7">
                  <c:v>2.7</c:v>
                </c:pt>
                <c:pt idx="8">
                  <c:v>2.7</c:v>
                </c:pt>
                <c:pt idx="9">
                  <c:v>3.4</c:v>
                </c:pt>
                <c:pt idx="10">
                  <c:v>3.8</c:v>
                </c:pt>
                <c:pt idx="11">
                  <c:v>3.4</c:v>
                </c:pt>
                <c:pt idx="12">
                  <c:v>5</c:v>
                </c:pt>
                <c:pt idx="13">
                  <c:v>21.8</c:v>
                </c:pt>
                <c:pt idx="14">
                  <c:v>22.9</c:v>
                </c:pt>
                <c:pt idx="15">
                  <c:v>22.5</c:v>
                </c:pt>
                <c:pt idx="16">
                  <c:v>23.3</c:v>
                </c:pt>
                <c:pt idx="17">
                  <c:v>24</c:v>
                </c:pt>
                <c:pt idx="18">
                  <c:v>23.7</c:v>
                </c:pt>
                <c:pt idx="19">
                  <c:v>22.9</c:v>
                </c:pt>
                <c:pt idx="20">
                  <c:v>24.4</c:v>
                </c:pt>
                <c:pt idx="21">
                  <c:v>24</c:v>
                </c:pt>
                <c:pt idx="22">
                  <c:v>23.3</c:v>
                </c:pt>
                <c:pt idx="23">
                  <c:v>22.9</c:v>
                </c:pt>
                <c:pt idx="24">
                  <c:v>21</c:v>
                </c:pt>
                <c:pt idx="25">
                  <c:v>22.1</c:v>
                </c:pt>
                <c:pt idx="26">
                  <c:v>24</c:v>
                </c:pt>
                <c:pt idx="27">
                  <c:v>24.8</c:v>
                </c:pt>
                <c:pt idx="28">
                  <c:v>23.7</c:v>
                </c:pt>
                <c:pt idx="29">
                  <c:v>20.6</c:v>
                </c:pt>
                <c:pt idx="30">
                  <c:v>19.5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C35-49FE-9B91-5170610FC3AD}"/>
            </c:ext>
          </c:extLst>
        </c:ser>
        <c:ser>
          <c:idx val="1"/>
          <c:order val="1"/>
          <c:tx>
            <c:strRef>
              <c:f>List1!$E$49</c:f>
              <c:strCache>
                <c:ptCount val="1"/>
                <c:pt idx="0">
                  <c:v>DIS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List1!$F$47:$AJ$47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List1!$F$49:$AJ$49</c:f>
              <c:numCache>
                <c:formatCode>General</c:formatCode>
                <c:ptCount val="31"/>
                <c:pt idx="0">
                  <c:v>100</c:v>
                </c:pt>
                <c:pt idx="1">
                  <c:v>82.8</c:v>
                </c:pt>
                <c:pt idx="2">
                  <c:v>72.099999999999994</c:v>
                </c:pt>
                <c:pt idx="3">
                  <c:v>66.8</c:v>
                </c:pt>
                <c:pt idx="4">
                  <c:v>60.7</c:v>
                </c:pt>
                <c:pt idx="5">
                  <c:v>56.5</c:v>
                </c:pt>
                <c:pt idx="6">
                  <c:v>55</c:v>
                </c:pt>
                <c:pt idx="7">
                  <c:v>52.7</c:v>
                </c:pt>
                <c:pt idx="8">
                  <c:v>51.5</c:v>
                </c:pt>
                <c:pt idx="9">
                  <c:v>49.2</c:v>
                </c:pt>
                <c:pt idx="10">
                  <c:v>46.2</c:v>
                </c:pt>
                <c:pt idx="11">
                  <c:v>46.9</c:v>
                </c:pt>
                <c:pt idx="12">
                  <c:v>44.7</c:v>
                </c:pt>
                <c:pt idx="13">
                  <c:v>43.1</c:v>
                </c:pt>
                <c:pt idx="14">
                  <c:v>41.2</c:v>
                </c:pt>
                <c:pt idx="15">
                  <c:v>40.5</c:v>
                </c:pt>
                <c:pt idx="16">
                  <c:v>39.4</c:v>
                </c:pt>
                <c:pt idx="17">
                  <c:v>39.700000000000003</c:v>
                </c:pt>
                <c:pt idx="18">
                  <c:v>38.9</c:v>
                </c:pt>
                <c:pt idx="19">
                  <c:v>39.299999999999997</c:v>
                </c:pt>
                <c:pt idx="20">
                  <c:v>37.799999999999997</c:v>
                </c:pt>
                <c:pt idx="21">
                  <c:v>36.299999999999997</c:v>
                </c:pt>
                <c:pt idx="22">
                  <c:v>34.4</c:v>
                </c:pt>
                <c:pt idx="23">
                  <c:v>32.799999999999997</c:v>
                </c:pt>
                <c:pt idx="24">
                  <c:v>32.1</c:v>
                </c:pt>
                <c:pt idx="25">
                  <c:v>30.5</c:v>
                </c:pt>
                <c:pt idx="26">
                  <c:v>30.9</c:v>
                </c:pt>
                <c:pt idx="27">
                  <c:v>30.2</c:v>
                </c:pt>
                <c:pt idx="28">
                  <c:v>28.6</c:v>
                </c:pt>
                <c:pt idx="29">
                  <c:v>27.1</c:v>
                </c:pt>
                <c:pt idx="30">
                  <c:v>26.3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C35-49FE-9B91-5170610FC3AD}"/>
            </c:ext>
          </c:extLst>
        </c:ser>
        <c:ser>
          <c:idx val="2"/>
          <c:order val="2"/>
          <c:tx>
            <c:strRef>
              <c:f>List1!$E$50</c:f>
              <c:strCache>
                <c:ptCount val="1"/>
                <c:pt idx="0">
                  <c:v>TOT T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List1!$F$47:$AJ$47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List1!$F$50:$AJ$50</c:f>
              <c:numCache>
                <c:formatCode>General</c:formatCode>
                <c:ptCount val="31"/>
                <c:pt idx="0">
                  <c:v>100</c:v>
                </c:pt>
                <c:pt idx="1">
                  <c:v>9.5</c:v>
                </c:pt>
                <c:pt idx="2">
                  <c:v>6.9</c:v>
                </c:pt>
                <c:pt idx="3">
                  <c:v>6.3</c:v>
                </c:pt>
                <c:pt idx="4">
                  <c:v>3.5</c:v>
                </c:pt>
                <c:pt idx="5">
                  <c:v>3.3</c:v>
                </c:pt>
                <c:pt idx="6">
                  <c:v>3.1</c:v>
                </c:pt>
                <c:pt idx="7">
                  <c:v>3.8</c:v>
                </c:pt>
                <c:pt idx="8">
                  <c:v>4.0999999999999996</c:v>
                </c:pt>
                <c:pt idx="9">
                  <c:v>4.7</c:v>
                </c:pt>
                <c:pt idx="10">
                  <c:v>4.9000000000000004</c:v>
                </c:pt>
                <c:pt idx="11">
                  <c:v>5.3</c:v>
                </c:pt>
                <c:pt idx="12">
                  <c:v>5.8</c:v>
                </c:pt>
                <c:pt idx="13">
                  <c:v>16.3</c:v>
                </c:pt>
                <c:pt idx="14">
                  <c:v>18.7</c:v>
                </c:pt>
                <c:pt idx="15">
                  <c:v>20</c:v>
                </c:pt>
                <c:pt idx="16">
                  <c:v>21.7</c:v>
                </c:pt>
                <c:pt idx="17">
                  <c:v>22.3</c:v>
                </c:pt>
                <c:pt idx="18">
                  <c:v>21.9</c:v>
                </c:pt>
                <c:pt idx="19">
                  <c:v>22.1</c:v>
                </c:pt>
                <c:pt idx="20">
                  <c:v>22</c:v>
                </c:pt>
                <c:pt idx="21">
                  <c:v>21.7</c:v>
                </c:pt>
                <c:pt idx="22">
                  <c:v>21.7</c:v>
                </c:pt>
                <c:pt idx="23">
                  <c:v>21.3</c:v>
                </c:pt>
                <c:pt idx="24">
                  <c:v>21.4</c:v>
                </c:pt>
                <c:pt idx="25">
                  <c:v>21</c:v>
                </c:pt>
                <c:pt idx="26">
                  <c:v>21</c:v>
                </c:pt>
                <c:pt idx="27">
                  <c:v>21.1</c:v>
                </c:pt>
                <c:pt idx="28">
                  <c:v>20.3</c:v>
                </c:pt>
                <c:pt idx="29">
                  <c:v>19.399999999999999</c:v>
                </c:pt>
                <c:pt idx="30">
                  <c:v>18.3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C35-49FE-9B91-5170610FC3AD}"/>
            </c:ext>
          </c:extLst>
        </c:ser>
        <c:ser>
          <c:idx val="3"/>
          <c:order val="3"/>
          <c:tx>
            <c:strRef>
              <c:f>List1!$E$51</c:f>
              <c:strCache>
                <c:ptCount val="1"/>
                <c:pt idx="0">
                  <c:v>TOT C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prstDash val="lgDash"/>
              <a:round/>
            </a:ln>
            <a:effectLst/>
          </c:spPr>
          <c:marker>
            <c:symbol val="none"/>
          </c:marker>
          <c:xVal>
            <c:numRef>
              <c:f>List1!$F$47:$AJ$47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List1!$F$51:$AJ$51</c:f>
              <c:numCache>
                <c:formatCode>General</c:formatCode>
                <c:ptCount val="31"/>
                <c:pt idx="0">
                  <c:v>100</c:v>
                </c:pt>
                <c:pt idx="1">
                  <c:v>73.3</c:v>
                </c:pt>
                <c:pt idx="2">
                  <c:v>62.9</c:v>
                </c:pt>
                <c:pt idx="3">
                  <c:v>54.9</c:v>
                </c:pt>
                <c:pt idx="4">
                  <c:v>49</c:v>
                </c:pt>
                <c:pt idx="5">
                  <c:v>43.3</c:v>
                </c:pt>
                <c:pt idx="6">
                  <c:v>40.9</c:v>
                </c:pt>
                <c:pt idx="7">
                  <c:v>39.1</c:v>
                </c:pt>
                <c:pt idx="8">
                  <c:v>37.299999999999997</c:v>
                </c:pt>
                <c:pt idx="9">
                  <c:v>35.799999999999997</c:v>
                </c:pt>
                <c:pt idx="10">
                  <c:v>34.700000000000003</c:v>
                </c:pt>
                <c:pt idx="11">
                  <c:v>33.700000000000003</c:v>
                </c:pt>
                <c:pt idx="12">
                  <c:v>33.4</c:v>
                </c:pt>
                <c:pt idx="13">
                  <c:v>33</c:v>
                </c:pt>
                <c:pt idx="14">
                  <c:v>32</c:v>
                </c:pt>
                <c:pt idx="15">
                  <c:v>31.6</c:v>
                </c:pt>
                <c:pt idx="16">
                  <c:v>31.4</c:v>
                </c:pt>
                <c:pt idx="17">
                  <c:v>31.3</c:v>
                </c:pt>
                <c:pt idx="18">
                  <c:v>30.6</c:v>
                </c:pt>
                <c:pt idx="19">
                  <c:v>30.8</c:v>
                </c:pt>
                <c:pt idx="20">
                  <c:v>30.2</c:v>
                </c:pt>
                <c:pt idx="21">
                  <c:v>29.8</c:v>
                </c:pt>
                <c:pt idx="22">
                  <c:v>28.8</c:v>
                </c:pt>
                <c:pt idx="23">
                  <c:v>28.4</c:v>
                </c:pt>
                <c:pt idx="24">
                  <c:v>27.4</c:v>
                </c:pt>
                <c:pt idx="25">
                  <c:v>27</c:v>
                </c:pt>
                <c:pt idx="26">
                  <c:v>26.3</c:v>
                </c:pt>
                <c:pt idx="27">
                  <c:v>25.3</c:v>
                </c:pt>
                <c:pt idx="28">
                  <c:v>25</c:v>
                </c:pt>
                <c:pt idx="29">
                  <c:v>24.5</c:v>
                </c:pt>
                <c:pt idx="30">
                  <c:v>24.3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C35-49FE-9B91-5170610FC3AD}"/>
            </c:ext>
          </c:extLst>
        </c:ser>
        <c:ser>
          <c:idx val="4"/>
          <c:order val="4"/>
          <c:tx>
            <c:strRef>
              <c:f>List1!$E$52</c:f>
              <c:strCache>
                <c:ptCount val="1"/>
                <c:pt idx="0">
                  <c:v>med d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List1!$F$52:$G$52</c:f>
              <c:numCache>
                <c:formatCode>General</c:formatCode>
                <c:ptCount val="2"/>
                <c:pt idx="0">
                  <c:v>366</c:v>
                </c:pt>
                <c:pt idx="1">
                  <c:v>366</c:v>
                </c:pt>
              </c:numCache>
            </c:numRef>
          </c:xVal>
          <c:yVal>
            <c:numRef>
              <c:f>List1!$F$53:$G$53</c:f>
              <c:numCache>
                <c:formatCode>General</c:formatCode>
                <c:ptCount val="2"/>
                <c:pt idx="0">
                  <c:v>0</c:v>
                </c:pt>
                <c:pt idx="1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C35-49FE-9B91-5170610FC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7920"/>
        <c:axId val="203288880"/>
      </c:scatterChart>
      <c:valAx>
        <c:axId val="203287920"/>
        <c:scaling>
          <c:orientation val="minMax"/>
          <c:max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8880"/>
        <c:crosses val="autoZero"/>
        <c:crossBetween val="midCat"/>
      </c:valAx>
      <c:valAx>
        <c:axId val="203288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7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List1!$E$32</c:f>
              <c:strCache>
                <c:ptCount val="1"/>
                <c:pt idx="0">
                  <c:v>HCOND T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List1!$F$31:$AJ$31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List1!$F$32:$AJ$32</c:f>
              <c:numCache>
                <c:formatCode>General</c:formatCode>
                <c:ptCount val="31"/>
                <c:pt idx="0">
                  <c:v>100</c:v>
                </c:pt>
                <c:pt idx="1">
                  <c:v>9.3000000000000007</c:v>
                </c:pt>
                <c:pt idx="2">
                  <c:v>8.1999999999999993</c:v>
                </c:pt>
                <c:pt idx="3">
                  <c:v>8</c:v>
                </c:pt>
                <c:pt idx="4">
                  <c:v>5.4</c:v>
                </c:pt>
                <c:pt idx="5">
                  <c:v>5.4</c:v>
                </c:pt>
                <c:pt idx="6">
                  <c:v>5.0999999999999996</c:v>
                </c:pt>
                <c:pt idx="7">
                  <c:v>6.2</c:v>
                </c:pt>
                <c:pt idx="8">
                  <c:v>6.9</c:v>
                </c:pt>
                <c:pt idx="9">
                  <c:v>6.9</c:v>
                </c:pt>
                <c:pt idx="10">
                  <c:v>7.2</c:v>
                </c:pt>
                <c:pt idx="11">
                  <c:v>7.7</c:v>
                </c:pt>
                <c:pt idx="12">
                  <c:v>7.7</c:v>
                </c:pt>
                <c:pt idx="13">
                  <c:v>19.8</c:v>
                </c:pt>
                <c:pt idx="14">
                  <c:v>23.1</c:v>
                </c:pt>
                <c:pt idx="15">
                  <c:v>25.2</c:v>
                </c:pt>
                <c:pt idx="16">
                  <c:v>29.3</c:v>
                </c:pt>
                <c:pt idx="17">
                  <c:v>31.4</c:v>
                </c:pt>
                <c:pt idx="18">
                  <c:v>31.1</c:v>
                </c:pt>
                <c:pt idx="19">
                  <c:v>32.6</c:v>
                </c:pt>
                <c:pt idx="20">
                  <c:v>31.6</c:v>
                </c:pt>
                <c:pt idx="21">
                  <c:v>32.6</c:v>
                </c:pt>
                <c:pt idx="22">
                  <c:v>33.9</c:v>
                </c:pt>
                <c:pt idx="23">
                  <c:v>33.200000000000003</c:v>
                </c:pt>
                <c:pt idx="24">
                  <c:v>34.200000000000003</c:v>
                </c:pt>
                <c:pt idx="25">
                  <c:v>33.9</c:v>
                </c:pt>
                <c:pt idx="26">
                  <c:v>34.700000000000003</c:v>
                </c:pt>
                <c:pt idx="27">
                  <c:v>35.700000000000003</c:v>
                </c:pt>
                <c:pt idx="28">
                  <c:v>34.200000000000003</c:v>
                </c:pt>
                <c:pt idx="29">
                  <c:v>34.200000000000003</c:v>
                </c:pt>
                <c:pt idx="30">
                  <c:v>33.4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958-49F1-8FEC-88ED3FF555D7}"/>
            </c:ext>
          </c:extLst>
        </c:ser>
        <c:ser>
          <c:idx val="1"/>
          <c:order val="1"/>
          <c:tx>
            <c:strRef>
              <c:f>List1!$E$33</c:f>
              <c:strCache>
                <c:ptCount val="1"/>
                <c:pt idx="0">
                  <c:v>HCOND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List1!$F$31:$AJ$31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List1!$F$33:$AJ$33</c:f>
              <c:numCache>
                <c:formatCode>General</c:formatCode>
                <c:ptCount val="31"/>
                <c:pt idx="0">
                  <c:v>100</c:v>
                </c:pt>
                <c:pt idx="1">
                  <c:v>85.9</c:v>
                </c:pt>
                <c:pt idx="2">
                  <c:v>79.400000000000006</c:v>
                </c:pt>
                <c:pt idx="3">
                  <c:v>70.400000000000006</c:v>
                </c:pt>
                <c:pt idx="4">
                  <c:v>64.8</c:v>
                </c:pt>
                <c:pt idx="5">
                  <c:v>61.2</c:v>
                </c:pt>
                <c:pt idx="6">
                  <c:v>60.7</c:v>
                </c:pt>
                <c:pt idx="7">
                  <c:v>59.6</c:v>
                </c:pt>
                <c:pt idx="8">
                  <c:v>57.3</c:v>
                </c:pt>
                <c:pt idx="9">
                  <c:v>55.8</c:v>
                </c:pt>
                <c:pt idx="10">
                  <c:v>54.5</c:v>
                </c:pt>
                <c:pt idx="11">
                  <c:v>53.5</c:v>
                </c:pt>
                <c:pt idx="12">
                  <c:v>53.5</c:v>
                </c:pt>
                <c:pt idx="13">
                  <c:v>51.7</c:v>
                </c:pt>
                <c:pt idx="14">
                  <c:v>50.9</c:v>
                </c:pt>
                <c:pt idx="15">
                  <c:v>51.2</c:v>
                </c:pt>
                <c:pt idx="16">
                  <c:v>50.9</c:v>
                </c:pt>
                <c:pt idx="17">
                  <c:v>50.6</c:v>
                </c:pt>
                <c:pt idx="18">
                  <c:v>49.6</c:v>
                </c:pt>
                <c:pt idx="19">
                  <c:v>49.9</c:v>
                </c:pt>
                <c:pt idx="20">
                  <c:v>49.1</c:v>
                </c:pt>
                <c:pt idx="21">
                  <c:v>49.1</c:v>
                </c:pt>
                <c:pt idx="22">
                  <c:v>48.8</c:v>
                </c:pt>
                <c:pt idx="23">
                  <c:v>48.3</c:v>
                </c:pt>
                <c:pt idx="24">
                  <c:v>48.3</c:v>
                </c:pt>
                <c:pt idx="25">
                  <c:v>47.8</c:v>
                </c:pt>
                <c:pt idx="26">
                  <c:v>47.8</c:v>
                </c:pt>
                <c:pt idx="27">
                  <c:v>46.8</c:v>
                </c:pt>
                <c:pt idx="28">
                  <c:v>47</c:v>
                </c:pt>
                <c:pt idx="29">
                  <c:v>45.5</c:v>
                </c:pt>
                <c:pt idx="30">
                  <c:v>44.2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958-49F1-8FEC-88ED3FF555D7}"/>
            </c:ext>
          </c:extLst>
        </c:ser>
        <c:ser>
          <c:idx val="2"/>
          <c:order val="2"/>
          <c:tx>
            <c:strRef>
              <c:f>List1!$E$34</c:f>
              <c:strCache>
                <c:ptCount val="1"/>
                <c:pt idx="0">
                  <c:v>TOT T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List1!$F$31:$AJ$31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List1!$F$34:$AJ$34</c:f>
              <c:numCache>
                <c:formatCode>General</c:formatCode>
                <c:ptCount val="31"/>
                <c:pt idx="0">
                  <c:v>100</c:v>
                </c:pt>
                <c:pt idx="1">
                  <c:v>9.5</c:v>
                </c:pt>
                <c:pt idx="2">
                  <c:v>6.9</c:v>
                </c:pt>
                <c:pt idx="3">
                  <c:v>6.3</c:v>
                </c:pt>
                <c:pt idx="4">
                  <c:v>3.5</c:v>
                </c:pt>
                <c:pt idx="5">
                  <c:v>3.3</c:v>
                </c:pt>
                <c:pt idx="6">
                  <c:v>3.1</c:v>
                </c:pt>
                <c:pt idx="7">
                  <c:v>3.8</c:v>
                </c:pt>
                <c:pt idx="8">
                  <c:v>4.0999999999999996</c:v>
                </c:pt>
                <c:pt idx="9">
                  <c:v>4.7</c:v>
                </c:pt>
                <c:pt idx="10">
                  <c:v>4.9000000000000004</c:v>
                </c:pt>
                <c:pt idx="11">
                  <c:v>5.3</c:v>
                </c:pt>
                <c:pt idx="12">
                  <c:v>5.8</c:v>
                </c:pt>
                <c:pt idx="13">
                  <c:v>16.3</c:v>
                </c:pt>
                <c:pt idx="14">
                  <c:v>18.7</c:v>
                </c:pt>
                <c:pt idx="15">
                  <c:v>20</c:v>
                </c:pt>
                <c:pt idx="16">
                  <c:v>21.7</c:v>
                </c:pt>
                <c:pt idx="17">
                  <c:v>22.3</c:v>
                </c:pt>
                <c:pt idx="18">
                  <c:v>21.9</c:v>
                </c:pt>
                <c:pt idx="19">
                  <c:v>22.1</c:v>
                </c:pt>
                <c:pt idx="20">
                  <c:v>22</c:v>
                </c:pt>
                <c:pt idx="21">
                  <c:v>21.7</c:v>
                </c:pt>
                <c:pt idx="22">
                  <c:v>21.7</c:v>
                </c:pt>
                <c:pt idx="23">
                  <c:v>21.3</c:v>
                </c:pt>
                <c:pt idx="24">
                  <c:v>21.4</c:v>
                </c:pt>
                <c:pt idx="25">
                  <c:v>21</c:v>
                </c:pt>
                <c:pt idx="26">
                  <c:v>21</c:v>
                </c:pt>
                <c:pt idx="27">
                  <c:v>21.1</c:v>
                </c:pt>
                <c:pt idx="28">
                  <c:v>20.3</c:v>
                </c:pt>
                <c:pt idx="29">
                  <c:v>19.399999999999999</c:v>
                </c:pt>
                <c:pt idx="30">
                  <c:v>18.3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958-49F1-8FEC-88ED3FF555D7}"/>
            </c:ext>
          </c:extLst>
        </c:ser>
        <c:ser>
          <c:idx val="3"/>
          <c:order val="3"/>
          <c:tx>
            <c:strRef>
              <c:f>List1!$E$35</c:f>
              <c:strCache>
                <c:ptCount val="1"/>
                <c:pt idx="0">
                  <c:v>TOT C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prstDash val="lgDash"/>
              <a:round/>
            </a:ln>
            <a:effectLst/>
          </c:spPr>
          <c:marker>
            <c:symbol val="none"/>
          </c:marker>
          <c:xVal>
            <c:numRef>
              <c:f>List1!$F$31:$AJ$31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List1!$F$35:$AJ$35</c:f>
              <c:numCache>
                <c:formatCode>General</c:formatCode>
                <c:ptCount val="31"/>
                <c:pt idx="0">
                  <c:v>100</c:v>
                </c:pt>
                <c:pt idx="1">
                  <c:v>73.3</c:v>
                </c:pt>
                <c:pt idx="2">
                  <c:v>62.9</c:v>
                </c:pt>
                <c:pt idx="3">
                  <c:v>54.9</c:v>
                </c:pt>
                <c:pt idx="4">
                  <c:v>49</c:v>
                </c:pt>
                <c:pt idx="5">
                  <c:v>43.3</c:v>
                </c:pt>
                <c:pt idx="6">
                  <c:v>40.9</c:v>
                </c:pt>
                <c:pt idx="7">
                  <c:v>39.1</c:v>
                </c:pt>
                <c:pt idx="8">
                  <c:v>37.299999999999997</c:v>
                </c:pt>
                <c:pt idx="9">
                  <c:v>35.799999999999997</c:v>
                </c:pt>
                <c:pt idx="10">
                  <c:v>34.700000000000003</c:v>
                </c:pt>
                <c:pt idx="11">
                  <c:v>33.700000000000003</c:v>
                </c:pt>
                <c:pt idx="12">
                  <c:v>33.4</c:v>
                </c:pt>
                <c:pt idx="13">
                  <c:v>33</c:v>
                </c:pt>
                <c:pt idx="14">
                  <c:v>32</c:v>
                </c:pt>
                <c:pt idx="15">
                  <c:v>31.6</c:v>
                </c:pt>
                <c:pt idx="16">
                  <c:v>31.4</c:v>
                </c:pt>
                <c:pt idx="17">
                  <c:v>31.3</c:v>
                </c:pt>
                <c:pt idx="18">
                  <c:v>30.6</c:v>
                </c:pt>
                <c:pt idx="19">
                  <c:v>30.8</c:v>
                </c:pt>
                <c:pt idx="20">
                  <c:v>30.2</c:v>
                </c:pt>
                <c:pt idx="21">
                  <c:v>29.8</c:v>
                </c:pt>
                <c:pt idx="22">
                  <c:v>28.8</c:v>
                </c:pt>
                <c:pt idx="23">
                  <c:v>28.4</c:v>
                </c:pt>
                <c:pt idx="24">
                  <c:v>27.4</c:v>
                </c:pt>
                <c:pt idx="25">
                  <c:v>27</c:v>
                </c:pt>
                <c:pt idx="26">
                  <c:v>26.3</c:v>
                </c:pt>
                <c:pt idx="27">
                  <c:v>25.3</c:v>
                </c:pt>
                <c:pt idx="28">
                  <c:v>25</c:v>
                </c:pt>
                <c:pt idx="29">
                  <c:v>24.5</c:v>
                </c:pt>
                <c:pt idx="30">
                  <c:v>24.3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958-49F1-8FEC-88ED3FF555D7}"/>
            </c:ext>
          </c:extLst>
        </c:ser>
        <c:ser>
          <c:idx val="4"/>
          <c:order val="4"/>
          <c:tx>
            <c:strRef>
              <c:f>List1!$E$36</c:f>
              <c:strCache>
                <c:ptCount val="1"/>
                <c:pt idx="0">
                  <c:v>med d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List1!$F$36:$G$36</c:f>
              <c:numCache>
                <c:formatCode>General</c:formatCode>
                <c:ptCount val="2"/>
                <c:pt idx="0">
                  <c:v>366</c:v>
                </c:pt>
                <c:pt idx="1">
                  <c:v>366</c:v>
                </c:pt>
              </c:numCache>
            </c:numRef>
          </c:xVal>
          <c:yVal>
            <c:numRef>
              <c:f>List1!$F$37:$G$37</c:f>
              <c:numCache>
                <c:formatCode>General</c:formatCode>
                <c:ptCount val="2"/>
                <c:pt idx="0">
                  <c:v>0</c:v>
                </c:pt>
                <c:pt idx="1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958-49F1-8FEC-88ED3FF55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7920"/>
        <c:axId val="203288880"/>
      </c:scatterChart>
      <c:valAx>
        <c:axId val="203287920"/>
        <c:scaling>
          <c:orientation val="minMax"/>
          <c:max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8880"/>
        <c:crosses val="autoZero"/>
        <c:crossBetween val="midCat"/>
      </c:valAx>
      <c:valAx>
        <c:axId val="203288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7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List1!$E$63</c:f>
              <c:strCache>
                <c:ptCount val="1"/>
                <c:pt idx="0">
                  <c:v>DIS HCOND LE T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List1!$F$62:$AJ$62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List1!$F$63:$AJ$63</c:f>
              <c:numCache>
                <c:formatCode>General</c:formatCode>
                <c:ptCount val="31"/>
                <c:pt idx="0">
                  <c:v>100</c:v>
                </c:pt>
                <c:pt idx="1">
                  <c:v>9.3000000000000007</c:v>
                </c:pt>
                <c:pt idx="2">
                  <c:v>7.9</c:v>
                </c:pt>
                <c:pt idx="3">
                  <c:v>7.7</c:v>
                </c:pt>
                <c:pt idx="4">
                  <c:v>4.2</c:v>
                </c:pt>
                <c:pt idx="5">
                  <c:v>4</c:v>
                </c:pt>
                <c:pt idx="6">
                  <c:v>3.8</c:v>
                </c:pt>
                <c:pt idx="7">
                  <c:v>4.8</c:v>
                </c:pt>
                <c:pt idx="8">
                  <c:v>5.4</c:v>
                </c:pt>
                <c:pt idx="9">
                  <c:v>5.6</c:v>
                </c:pt>
                <c:pt idx="10">
                  <c:v>5.8</c:v>
                </c:pt>
                <c:pt idx="11">
                  <c:v>5.8</c:v>
                </c:pt>
                <c:pt idx="12">
                  <c:v>6.7</c:v>
                </c:pt>
                <c:pt idx="13">
                  <c:v>21.4</c:v>
                </c:pt>
                <c:pt idx="14">
                  <c:v>23.6</c:v>
                </c:pt>
                <c:pt idx="15">
                  <c:v>24.6</c:v>
                </c:pt>
                <c:pt idx="16">
                  <c:v>26.6</c:v>
                </c:pt>
                <c:pt idx="17">
                  <c:v>28.6</c:v>
                </c:pt>
                <c:pt idx="18">
                  <c:v>28.2</c:v>
                </c:pt>
                <c:pt idx="19">
                  <c:v>29.2</c:v>
                </c:pt>
                <c:pt idx="20">
                  <c:v>28.8</c:v>
                </c:pt>
                <c:pt idx="21">
                  <c:v>28.8</c:v>
                </c:pt>
                <c:pt idx="22">
                  <c:v>30</c:v>
                </c:pt>
                <c:pt idx="23">
                  <c:v>29.4</c:v>
                </c:pt>
                <c:pt idx="24">
                  <c:v>29.8</c:v>
                </c:pt>
                <c:pt idx="25">
                  <c:v>30.4</c:v>
                </c:pt>
                <c:pt idx="26">
                  <c:v>31.9</c:v>
                </c:pt>
                <c:pt idx="27">
                  <c:v>32.700000000000003</c:v>
                </c:pt>
                <c:pt idx="28">
                  <c:v>32.1</c:v>
                </c:pt>
                <c:pt idx="29">
                  <c:v>31.3</c:v>
                </c:pt>
                <c:pt idx="30">
                  <c:v>30.6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12-4762-A3DE-0B87634749CD}"/>
            </c:ext>
          </c:extLst>
        </c:ser>
        <c:ser>
          <c:idx val="1"/>
          <c:order val="1"/>
          <c:tx>
            <c:strRef>
              <c:f>List1!$E$64</c:f>
              <c:strCache>
                <c:ptCount val="1"/>
                <c:pt idx="0">
                  <c:v>DIS HCOND LE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List1!$F$62:$AJ$62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List1!$F$64:$AJ$64</c:f>
              <c:numCache>
                <c:formatCode>General</c:formatCode>
                <c:ptCount val="31"/>
                <c:pt idx="0">
                  <c:v>100</c:v>
                </c:pt>
                <c:pt idx="1">
                  <c:v>86.7</c:v>
                </c:pt>
                <c:pt idx="2">
                  <c:v>78</c:v>
                </c:pt>
                <c:pt idx="3">
                  <c:v>70.8</c:v>
                </c:pt>
                <c:pt idx="4">
                  <c:v>65.900000000000006</c:v>
                </c:pt>
                <c:pt idx="5">
                  <c:v>62.1</c:v>
                </c:pt>
                <c:pt idx="6">
                  <c:v>61.3</c:v>
                </c:pt>
                <c:pt idx="7">
                  <c:v>59.9</c:v>
                </c:pt>
                <c:pt idx="8">
                  <c:v>58.1</c:v>
                </c:pt>
                <c:pt idx="9">
                  <c:v>56.3</c:v>
                </c:pt>
                <c:pt idx="10">
                  <c:v>53.8</c:v>
                </c:pt>
                <c:pt idx="11">
                  <c:v>54</c:v>
                </c:pt>
                <c:pt idx="12">
                  <c:v>52.2</c:v>
                </c:pt>
                <c:pt idx="13">
                  <c:v>50.6</c:v>
                </c:pt>
                <c:pt idx="14">
                  <c:v>49.4</c:v>
                </c:pt>
                <c:pt idx="15">
                  <c:v>49</c:v>
                </c:pt>
                <c:pt idx="16">
                  <c:v>48.2</c:v>
                </c:pt>
                <c:pt idx="17">
                  <c:v>48.6</c:v>
                </c:pt>
                <c:pt idx="18">
                  <c:v>47.6</c:v>
                </c:pt>
                <c:pt idx="19">
                  <c:v>47.6</c:v>
                </c:pt>
                <c:pt idx="20">
                  <c:v>46.4</c:v>
                </c:pt>
                <c:pt idx="21">
                  <c:v>46.2</c:v>
                </c:pt>
                <c:pt idx="22">
                  <c:v>45</c:v>
                </c:pt>
                <c:pt idx="23">
                  <c:v>44</c:v>
                </c:pt>
                <c:pt idx="24">
                  <c:v>43.1</c:v>
                </c:pt>
                <c:pt idx="25">
                  <c:v>42.5</c:v>
                </c:pt>
                <c:pt idx="26">
                  <c:v>42.3</c:v>
                </c:pt>
                <c:pt idx="27">
                  <c:v>42.5</c:v>
                </c:pt>
                <c:pt idx="28">
                  <c:v>41.3</c:v>
                </c:pt>
                <c:pt idx="29">
                  <c:v>40.1</c:v>
                </c:pt>
                <c:pt idx="30">
                  <c:v>40.1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12-4762-A3DE-0B87634749CD}"/>
            </c:ext>
          </c:extLst>
        </c:ser>
        <c:ser>
          <c:idx val="2"/>
          <c:order val="2"/>
          <c:tx>
            <c:strRef>
              <c:f>List1!$E$65</c:f>
              <c:strCache>
                <c:ptCount val="1"/>
                <c:pt idx="0">
                  <c:v>TOT T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List1!$F$62:$AJ$62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List1!$F$65:$AJ$65</c:f>
              <c:numCache>
                <c:formatCode>General</c:formatCode>
                <c:ptCount val="31"/>
                <c:pt idx="0">
                  <c:v>100</c:v>
                </c:pt>
                <c:pt idx="1">
                  <c:v>9.5</c:v>
                </c:pt>
                <c:pt idx="2">
                  <c:v>6.9</c:v>
                </c:pt>
                <c:pt idx="3">
                  <c:v>6.3</c:v>
                </c:pt>
                <c:pt idx="4">
                  <c:v>3.5</c:v>
                </c:pt>
                <c:pt idx="5">
                  <c:v>3.3</c:v>
                </c:pt>
                <c:pt idx="6">
                  <c:v>3.1</c:v>
                </c:pt>
                <c:pt idx="7">
                  <c:v>3.8</c:v>
                </c:pt>
                <c:pt idx="8">
                  <c:v>4.0999999999999996</c:v>
                </c:pt>
                <c:pt idx="9">
                  <c:v>4.7</c:v>
                </c:pt>
                <c:pt idx="10">
                  <c:v>4.9000000000000004</c:v>
                </c:pt>
                <c:pt idx="11">
                  <c:v>5.3</c:v>
                </c:pt>
                <c:pt idx="12">
                  <c:v>5.8</c:v>
                </c:pt>
                <c:pt idx="13">
                  <c:v>16.3</c:v>
                </c:pt>
                <c:pt idx="14">
                  <c:v>18.7</c:v>
                </c:pt>
                <c:pt idx="15">
                  <c:v>20</c:v>
                </c:pt>
                <c:pt idx="16">
                  <c:v>21.7</c:v>
                </c:pt>
                <c:pt idx="17">
                  <c:v>22.3</c:v>
                </c:pt>
                <c:pt idx="18">
                  <c:v>21.9</c:v>
                </c:pt>
                <c:pt idx="19">
                  <c:v>22.1</c:v>
                </c:pt>
                <c:pt idx="20">
                  <c:v>22</c:v>
                </c:pt>
                <c:pt idx="21">
                  <c:v>21.7</c:v>
                </c:pt>
                <c:pt idx="22">
                  <c:v>21.7</c:v>
                </c:pt>
                <c:pt idx="23">
                  <c:v>21.3</c:v>
                </c:pt>
                <c:pt idx="24">
                  <c:v>21.4</c:v>
                </c:pt>
                <c:pt idx="25">
                  <c:v>21</c:v>
                </c:pt>
                <c:pt idx="26">
                  <c:v>21</c:v>
                </c:pt>
                <c:pt idx="27">
                  <c:v>21.1</c:v>
                </c:pt>
                <c:pt idx="28">
                  <c:v>20.3</c:v>
                </c:pt>
                <c:pt idx="29">
                  <c:v>19.399999999999999</c:v>
                </c:pt>
                <c:pt idx="30">
                  <c:v>18.3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F12-4762-A3DE-0B87634749CD}"/>
            </c:ext>
          </c:extLst>
        </c:ser>
        <c:ser>
          <c:idx val="3"/>
          <c:order val="3"/>
          <c:tx>
            <c:strRef>
              <c:f>List1!$E$66</c:f>
              <c:strCache>
                <c:ptCount val="1"/>
                <c:pt idx="0">
                  <c:v>TOT C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prstDash val="lgDash"/>
              <a:round/>
            </a:ln>
            <a:effectLst/>
          </c:spPr>
          <c:marker>
            <c:symbol val="none"/>
          </c:marker>
          <c:xVal>
            <c:numRef>
              <c:f>List1!$F$62:$AJ$62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List1!$F$66:$AJ$66</c:f>
              <c:numCache>
                <c:formatCode>General</c:formatCode>
                <c:ptCount val="31"/>
                <c:pt idx="0">
                  <c:v>100</c:v>
                </c:pt>
                <c:pt idx="1">
                  <c:v>73.3</c:v>
                </c:pt>
                <c:pt idx="2">
                  <c:v>62.9</c:v>
                </c:pt>
                <c:pt idx="3">
                  <c:v>54.9</c:v>
                </c:pt>
                <c:pt idx="4">
                  <c:v>49</c:v>
                </c:pt>
                <c:pt idx="5">
                  <c:v>43.3</c:v>
                </c:pt>
                <c:pt idx="6">
                  <c:v>40.9</c:v>
                </c:pt>
                <c:pt idx="7">
                  <c:v>39.1</c:v>
                </c:pt>
                <c:pt idx="8">
                  <c:v>37.299999999999997</c:v>
                </c:pt>
                <c:pt idx="9">
                  <c:v>35.799999999999997</c:v>
                </c:pt>
                <c:pt idx="10">
                  <c:v>34.700000000000003</c:v>
                </c:pt>
                <c:pt idx="11">
                  <c:v>33.700000000000003</c:v>
                </c:pt>
                <c:pt idx="12">
                  <c:v>33.4</c:v>
                </c:pt>
                <c:pt idx="13">
                  <c:v>33</c:v>
                </c:pt>
                <c:pt idx="14">
                  <c:v>32</c:v>
                </c:pt>
                <c:pt idx="15">
                  <c:v>31.6</c:v>
                </c:pt>
                <c:pt idx="16">
                  <c:v>31.4</c:v>
                </c:pt>
                <c:pt idx="17">
                  <c:v>31.3</c:v>
                </c:pt>
                <c:pt idx="18">
                  <c:v>30.6</c:v>
                </c:pt>
                <c:pt idx="19">
                  <c:v>30.8</c:v>
                </c:pt>
                <c:pt idx="20">
                  <c:v>30.2</c:v>
                </c:pt>
                <c:pt idx="21">
                  <c:v>29.8</c:v>
                </c:pt>
                <c:pt idx="22">
                  <c:v>28.8</c:v>
                </c:pt>
                <c:pt idx="23">
                  <c:v>28.4</c:v>
                </c:pt>
                <c:pt idx="24">
                  <c:v>27.4</c:v>
                </c:pt>
                <c:pt idx="25">
                  <c:v>27</c:v>
                </c:pt>
                <c:pt idx="26">
                  <c:v>26.3</c:v>
                </c:pt>
                <c:pt idx="27">
                  <c:v>25.3</c:v>
                </c:pt>
                <c:pt idx="28">
                  <c:v>25</c:v>
                </c:pt>
                <c:pt idx="29">
                  <c:v>24.5</c:v>
                </c:pt>
                <c:pt idx="30">
                  <c:v>24.3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F12-4762-A3DE-0B87634749CD}"/>
            </c:ext>
          </c:extLst>
        </c:ser>
        <c:ser>
          <c:idx val="4"/>
          <c:order val="4"/>
          <c:tx>
            <c:strRef>
              <c:f>List1!$E$67</c:f>
              <c:strCache>
                <c:ptCount val="1"/>
                <c:pt idx="0">
                  <c:v>med d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List1!$F$67:$G$67</c:f>
              <c:numCache>
                <c:formatCode>General</c:formatCode>
                <c:ptCount val="2"/>
                <c:pt idx="0">
                  <c:v>366</c:v>
                </c:pt>
                <c:pt idx="1">
                  <c:v>366</c:v>
                </c:pt>
              </c:numCache>
            </c:numRef>
          </c:xVal>
          <c:yVal>
            <c:numRef>
              <c:f>List1!$F$68:$G$68</c:f>
              <c:numCache>
                <c:formatCode>General</c:formatCode>
                <c:ptCount val="2"/>
                <c:pt idx="0">
                  <c:v>0</c:v>
                </c:pt>
                <c:pt idx="1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F12-4762-A3DE-0B8763474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7920"/>
        <c:axId val="203288880"/>
      </c:scatterChart>
      <c:valAx>
        <c:axId val="203287920"/>
        <c:scaling>
          <c:orientation val="minMax"/>
          <c:max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8880"/>
        <c:crosses val="autoZero"/>
        <c:crossBetween val="midCat"/>
      </c:valAx>
      <c:valAx>
        <c:axId val="203288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7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210727969348656E-2"/>
          <c:y val="0.91973642768338171"/>
          <c:w val="0.9"/>
          <c:h val="5.9210940737670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List1!$E$79</c:f>
              <c:strCache>
                <c:ptCount val="1"/>
                <c:pt idx="0">
                  <c:v>DIS HCOND HE T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List1!$F$78:$AJ$78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List1!$F$79:$AJ$79</c:f>
              <c:numCache>
                <c:formatCode>General</c:formatCode>
                <c:ptCount val="31"/>
                <c:pt idx="0">
                  <c:v>100</c:v>
                </c:pt>
                <c:pt idx="1">
                  <c:v>8.4</c:v>
                </c:pt>
                <c:pt idx="2">
                  <c:v>6.5</c:v>
                </c:pt>
                <c:pt idx="3">
                  <c:v>5.8</c:v>
                </c:pt>
                <c:pt idx="4">
                  <c:v>3.9</c:v>
                </c:pt>
                <c:pt idx="5">
                  <c:v>3.2</c:v>
                </c:pt>
                <c:pt idx="6">
                  <c:v>3.9</c:v>
                </c:pt>
                <c:pt idx="7">
                  <c:v>4.5</c:v>
                </c:pt>
                <c:pt idx="8">
                  <c:v>4.5</c:v>
                </c:pt>
                <c:pt idx="9">
                  <c:v>5.2</c:v>
                </c:pt>
                <c:pt idx="10">
                  <c:v>5.8</c:v>
                </c:pt>
                <c:pt idx="11">
                  <c:v>6.5</c:v>
                </c:pt>
                <c:pt idx="12">
                  <c:v>6.5</c:v>
                </c:pt>
                <c:pt idx="13">
                  <c:v>18.100000000000001</c:v>
                </c:pt>
                <c:pt idx="14">
                  <c:v>21.3</c:v>
                </c:pt>
                <c:pt idx="15">
                  <c:v>22.6</c:v>
                </c:pt>
                <c:pt idx="16">
                  <c:v>27.7</c:v>
                </c:pt>
                <c:pt idx="17">
                  <c:v>27.7</c:v>
                </c:pt>
                <c:pt idx="18">
                  <c:v>27.7</c:v>
                </c:pt>
                <c:pt idx="19">
                  <c:v>27.1</c:v>
                </c:pt>
                <c:pt idx="20">
                  <c:v>28.4</c:v>
                </c:pt>
                <c:pt idx="21">
                  <c:v>30.3</c:v>
                </c:pt>
                <c:pt idx="22">
                  <c:v>28.4</c:v>
                </c:pt>
                <c:pt idx="23">
                  <c:v>27.7</c:v>
                </c:pt>
                <c:pt idx="24">
                  <c:v>25.8</c:v>
                </c:pt>
                <c:pt idx="25">
                  <c:v>25.2</c:v>
                </c:pt>
                <c:pt idx="26">
                  <c:v>25.8</c:v>
                </c:pt>
                <c:pt idx="27">
                  <c:v>27.1</c:v>
                </c:pt>
                <c:pt idx="28">
                  <c:v>23.2</c:v>
                </c:pt>
                <c:pt idx="29">
                  <c:v>20.6</c:v>
                </c:pt>
                <c:pt idx="30">
                  <c:v>18.7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2FD-48F3-9AB5-C5A5A9610EC4}"/>
            </c:ext>
          </c:extLst>
        </c:ser>
        <c:ser>
          <c:idx val="1"/>
          <c:order val="1"/>
          <c:tx>
            <c:strRef>
              <c:f>List1!$E$80</c:f>
              <c:strCache>
                <c:ptCount val="1"/>
                <c:pt idx="0">
                  <c:v>DIS HCOND HE C</c:v>
                </c:pt>
              </c:strCache>
            </c:strRef>
          </c:tx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List1!$F$78:$AJ$78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List1!$F$80:$AJ$80</c:f>
              <c:numCache>
                <c:formatCode>General</c:formatCode>
                <c:ptCount val="31"/>
                <c:pt idx="0">
                  <c:v>100</c:v>
                </c:pt>
                <c:pt idx="1">
                  <c:v>78.099999999999994</c:v>
                </c:pt>
                <c:pt idx="2">
                  <c:v>71.599999999999994</c:v>
                </c:pt>
                <c:pt idx="3">
                  <c:v>63.2</c:v>
                </c:pt>
                <c:pt idx="4">
                  <c:v>54.2</c:v>
                </c:pt>
                <c:pt idx="5">
                  <c:v>50.3</c:v>
                </c:pt>
                <c:pt idx="6">
                  <c:v>49</c:v>
                </c:pt>
                <c:pt idx="7">
                  <c:v>47.1</c:v>
                </c:pt>
                <c:pt idx="8">
                  <c:v>45.2</c:v>
                </c:pt>
                <c:pt idx="9">
                  <c:v>43.2</c:v>
                </c:pt>
                <c:pt idx="10">
                  <c:v>42.6</c:v>
                </c:pt>
                <c:pt idx="11">
                  <c:v>40.6</c:v>
                </c:pt>
                <c:pt idx="12">
                  <c:v>42.6</c:v>
                </c:pt>
                <c:pt idx="13">
                  <c:v>40.6</c:v>
                </c:pt>
                <c:pt idx="14">
                  <c:v>39.4</c:v>
                </c:pt>
                <c:pt idx="15">
                  <c:v>40</c:v>
                </c:pt>
                <c:pt idx="16">
                  <c:v>40</c:v>
                </c:pt>
                <c:pt idx="17">
                  <c:v>38.700000000000003</c:v>
                </c:pt>
                <c:pt idx="18">
                  <c:v>38.1</c:v>
                </c:pt>
                <c:pt idx="19">
                  <c:v>39.4</c:v>
                </c:pt>
                <c:pt idx="20">
                  <c:v>38.700000000000003</c:v>
                </c:pt>
                <c:pt idx="21">
                  <c:v>36.799999999999997</c:v>
                </c:pt>
                <c:pt idx="22">
                  <c:v>36.799999999999997</c:v>
                </c:pt>
                <c:pt idx="23">
                  <c:v>36.1</c:v>
                </c:pt>
                <c:pt idx="24">
                  <c:v>37.4</c:v>
                </c:pt>
                <c:pt idx="25">
                  <c:v>35.5</c:v>
                </c:pt>
                <c:pt idx="26">
                  <c:v>36.799999999999997</c:v>
                </c:pt>
                <c:pt idx="27">
                  <c:v>35.5</c:v>
                </c:pt>
                <c:pt idx="28">
                  <c:v>34.200000000000003</c:v>
                </c:pt>
                <c:pt idx="29">
                  <c:v>31.6</c:v>
                </c:pt>
                <c:pt idx="30">
                  <c:v>31.6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2FD-48F3-9AB5-C5A5A9610EC4}"/>
            </c:ext>
          </c:extLst>
        </c:ser>
        <c:ser>
          <c:idx val="2"/>
          <c:order val="2"/>
          <c:tx>
            <c:strRef>
              <c:f>List1!$E$81</c:f>
              <c:strCache>
                <c:ptCount val="1"/>
                <c:pt idx="0">
                  <c:v>TOT T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List1!$F$78:$AJ$78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List1!$F$81:$AJ$81</c:f>
              <c:numCache>
                <c:formatCode>General</c:formatCode>
                <c:ptCount val="31"/>
                <c:pt idx="0">
                  <c:v>100</c:v>
                </c:pt>
                <c:pt idx="1">
                  <c:v>9.5</c:v>
                </c:pt>
                <c:pt idx="2">
                  <c:v>6.8</c:v>
                </c:pt>
                <c:pt idx="3">
                  <c:v>6.1</c:v>
                </c:pt>
                <c:pt idx="4">
                  <c:v>3.2</c:v>
                </c:pt>
                <c:pt idx="5">
                  <c:v>2.8</c:v>
                </c:pt>
                <c:pt idx="6">
                  <c:v>2.7</c:v>
                </c:pt>
                <c:pt idx="7">
                  <c:v>3.2</c:v>
                </c:pt>
                <c:pt idx="8">
                  <c:v>3.6</c:v>
                </c:pt>
                <c:pt idx="9">
                  <c:v>4</c:v>
                </c:pt>
                <c:pt idx="10">
                  <c:v>4.2</c:v>
                </c:pt>
                <c:pt idx="11">
                  <c:v>4.5</c:v>
                </c:pt>
                <c:pt idx="12">
                  <c:v>5</c:v>
                </c:pt>
                <c:pt idx="13">
                  <c:v>12.7</c:v>
                </c:pt>
                <c:pt idx="14">
                  <c:v>14.4</c:v>
                </c:pt>
                <c:pt idx="15">
                  <c:v>15</c:v>
                </c:pt>
                <c:pt idx="16">
                  <c:v>16.100000000000001</c:v>
                </c:pt>
                <c:pt idx="17">
                  <c:v>16.2</c:v>
                </c:pt>
                <c:pt idx="18">
                  <c:v>15.7</c:v>
                </c:pt>
                <c:pt idx="19">
                  <c:v>15.7</c:v>
                </c:pt>
                <c:pt idx="20">
                  <c:v>15.4</c:v>
                </c:pt>
                <c:pt idx="21">
                  <c:v>14.8</c:v>
                </c:pt>
                <c:pt idx="22">
                  <c:v>14.5</c:v>
                </c:pt>
                <c:pt idx="23">
                  <c:v>13.8</c:v>
                </c:pt>
                <c:pt idx="24">
                  <c:v>13.6</c:v>
                </c:pt>
                <c:pt idx="25">
                  <c:v>12.6</c:v>
                </c:pt>
                <c:pt idx="26">
                  <c:v>11.9</c:v>
                </c:pt>
                <c:pt idx="27">
                  <c:v>11.5</c:v>
                </c:pt>
                <c:pt idx="28">
                  <c:v>10.199999999999999</c:v>
                </c:pt>
                <c:pt idx="29">
                  <c:v>8.8000000000000007</c:v>
                </c:pt>
                <c:pt idx="30">
                  <c:v>7.1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2FD-48F3-9AB5-C5A5A9610EC4}"/>
            </c:ext>
          </c:extLst>
        </c:ser>
        <c:ser>
          <c:idx val="3"/>
          <c:order val="3"/>
          <c:tx>
            <c:strRef>
              <c:f>List1!$E$82</c:f>
              <c:strCache>
                <c:ptCount val="1"/>
                <c:pt idx="0">
                  <c:v>TOT C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prstDash val="lgDash"/>
              <a:round/>
            </a:ln>
            <a:effectLst/>
          </c:spPr>
          <c:marker>
            <c:symbol val="none"/>
          </c:marker>
          <c:xVal>
            <c:numRef>
              <c:f>List1!$F$78:$AJ$78</c:f>
              <c:numCache>
                <c:formatCode>General</c:formatCode>
                <c:ptCount val="31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</c:numCache>
            </c:numRef>
          </c:xVal>
          <c:yVal>
            <c:numRef>
              <c:f>List1!$F$82:$AJ$82</c:f>
              <c:numCache>
                <c:formatCode>General</c:formatCode>
                <c:ptCount val="31"/>
                <c:pt idx="0">
                  <c:v>100</c:v>
                </c:pt>
                <c:pt idx="1">
                  <c:v>73.400000000000006</c:v>
                </c:pt>
                <c:pt idx="2">
                  <c:v>63</c:v>
                </c:pt>
                <c:pt idx="3">
                  <c:v>55</c:v>
                </c:pt>
                <c:pt idx="4">
                  <c:v>49</c:v>
                </c:pt>
                <c:pt idx="5">
                  <c:v>43.3</c:v>
                </c:pt>
                <c:pt idx="6">
                  <c:v>40.700000000000003</c:v>
                </c:pt>
                <c:pt idx="7">
                  <c:v>38.700000000000003</c:v>
                </c:pt>
                <c:pt idx="8">
                  <c:v>36.9</c:v>
                </c:pt>
                <c:pt idx="9">
                  <c:v>35.1</c:v>
                </c:pt>
                <c:pt idx="10">
                  <c:v>34</c:v>
                </c:pt>
                <c:pt idx="11">
                  <c:v>32.9</c:v>
                </c:pt>
                <c:pt idx="12">
                  <c:v>32.5</c:v>
                </c:pt>
                <c:pt idx="13">
                  <c:v>31.9</c:v>
                </c:pt>
                <c:pt idx="14">
                  <c:v>30.7</c:v>
                </c:pt>
                <c:pt idx="15">
                  <c:v>30</c:v>
                </c:pt>
                <c:pt idx="16">
                  <c:v>29.7</c:v>
                </c:pt>
                <c:pt idx="17">
                  <c:v>29.4</c:v>
                </c:pt>
                <c:pt idx="18">
                  <c:v>28.4</c:v>
                </c:pt>
                <c:pt idx="19">
                  <c:v>28.3</c:v>
                </c:pt>
                <c:pt idx="20">
                  <c:v>27.4</c:v>
                </c:pt>
                <c:pt idx="21">
                  <c:v>26.8</c:v>
                </c:pt>
                <c:pt idx="22">
                  <c:v>25.6</c:v>
                </c:pt>
                <c:pt idx="23">
                  <c:v>25.1</c:v>
                </c:pt>
                <c:pt idx="24">
                  <c:v>24</c:v>
                </c:pt>
                <c:pt idx="25">
                  <c:v>23.2</c:v>
                </c:pt>
                <c:pt idx="26">
                  <c:v>22.3</c:v>
                </c:pt>
                <c:pt idx="27">
                  <c:v>21.1</c:v>
                </c:pt>
                <c:pt idx="28">
                  <c:v>20</c:v>
                </c:pt>
                <c:pt idx="29">
                  <c:v>18.8</c:v>
                </c:pt>
                <c:pt idx="30">
                  <c:v>17.8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2FD-48F3-9AB5-C5A5A9610EC4}"/>
            </c:ext>
          </c:extLst>
        </c:ser>
        <c:ser>
          <c:idx val="4"/>
          <c:order val="4"/>
          <c:tx>
            <c:strRef>
              <c:f>List1!$E$83</c:f>
              <c:strCache>
                <c:ptCount val="1"/>
                <c:pt idx="0">
                  <c:v>med d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List1!$F$83:$G$83</c:f>
              <c:numCache>
                <c:formatCode>General</c:formatCode>
                <c:ptCount val="2"/>
                <c:pt idx="0">
                  <c:v>366</c:v>
                </c:pt>
                <c:pt idx="1">
                  <c:v>366</c:v>
                </c:pt>
              </c:numCache>
            </c:numRef>
          </c:xVal>
          <c:yVal>
            <c:numRef>
              <c:f>List1!$F$84:$G$84</c:f>
              <c:numCache>
                <c:formatCode>General</c:formatCode>
                <c:ptCount val="2"/>
                <c:pt idx="0">
                  <c:v>0</c:v>
                </c:pt>
                <c:pt idx="1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C2FD-48F3-9AB5-C5A5A9610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7920"/>
        <c:axId val="203288880"/>
      </c:scatterChart>
      <c:valAx>
        <c:axId val="203287920"/>
        <c:scaling>
          <c:orientation val="minMax"/>
          <c:max val="9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8880"/>
        <c:crosses val="autoZero"/>
        <c:crossBetween val="midCat"/>
      </c:valAx>
      <c:valAx>
        <c:axId val="2032888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287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">
            <a:extLst>
              <a:ext uri="{FF2B5EF4-FFF2-40B4-BE49-F238E27FC236}">
                <a16:creationId xmlns:a16="http://schemas.microsoft.com/office/drawing/2014/main" id="{F5844131-F511-F386-6DC5-BD027598F9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Kasiopea">
            <a:extLst>
              <a:ext uri="{FF2B5EF4-FFF2-40B4-BE49-F238E27FC236}">
                <a16:creationId xmlns:a16="http://schemas.microsoft.com/office/drawing/2014/main" id="{34D94ADA-10A6-807A-7A83-9C67CCD0B9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41975FDE-C590-87AA-7EC5-7D3F0FFF229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62240DB7-E33A-0583-1104-D59DBE0520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" name="Jméno prezentujícího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606675"/>
            <a:ext cx="6147266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Jméno prezentujícího</a:t>
            </a:r>
          </a:p>
        </p:txBody>
      </p:sp>
      <p:sp>
        <p:nvSpPr>
          <p:cNvPr id="28" name="Hlavní 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6732589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1524306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ožený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6" name="Linka">
            <a:extLst>
              <a:ext uri="{FF2B5EF4-FFF2-40B4-BE49-F238E27FC236}">
                <a16:creationId xmlns:a16="http://schemas.microsoft.com/office/drawing/2014/main" id="{E875174A-20F5-D6F9-DCBD-BA1F88291A7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3A63378-2222-3615-1E41-E944438D1E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" name="Zástupný symbol obrázku">
            <a:extLst>
              <a:ext uri="{FF2B5EF4-FFF2-40B4-BE49-F238E27FC236}">
                <a16:creationId xmlns:a16="http://schemas.microsoft.com/office/drawing/2014/main" id="{C460DA2D-14A0-C170-2C55-D56208D7CB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263" y="1341438"/>
            <a:ext cx="7991475" cy="4895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015775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 v kontejneru</a:t>
            </a:r>
          </a:p>
        </p:txBody>
      </p:sp>
    </p:spTree>
    <p:extLst>
      <p:ext uri="{BB962C8B-B14F-4D97-AF65-F5344CB8AC3E}">
        <p14:creationId xmlns:p14="http://schemas.microsoft.com/office/powerpoint/2010/main" val="2889318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bíl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821504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černé logo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3311883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1 sloupec+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C7F32E6D-08AB-FF05-3D80-122F290FD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6DD88A00-996C-8973-76B5-1B31500BB3E0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8C0EBD4-F4FF-7854-5F1C-6F4A21C8A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F3E4D909-D4FC-2FC7-4588-DB9FA05E82D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9AF77C70-38C2-6DE3-71BA-C184E24A207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obsah">
            <a:extLst>
              <a:ext uri="{FF2B5EF4-FFF2-40B4-BE49-F238E27FC236}">
                <a16:creationId xmlns:a16="http://schemas.microsoft.com/office/drawing/2014/main" id="{FE54D9B4-F806-EF92-7893-24EF063F4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6263" y="1341438"/>
            <a:ext cx="3887787" cy="4895850"/>
          </a:xfrm>
          <a:prstGeom prst="rect">
            <a:avLst/>
          </a:prstGeom>
        </p:spPr>
        <p:txBody>
          <a:bodyPr/>
          <a:lstStyle>
            <a:lvl1pPr>
              <a:buClr>
                <a:srgbClr val="F0CA81"/>
              </a:buClr>
              <a:defRPr lang="cs-CZ" dirty="0"/>
            </a:lvl1pPr>
            <a:lvl2pPr>
              <a:buClr>
                <a:srgbClr val="F0CA81"/>
              </a:buClr>
              <a:defRPr lang="cs-CZ" dirty="0"/>
            </a:lvl2pPr>
            <a:lvl3pPr>
              <a:buClr>
                <a:srgbClr val="F0CA81"/>
              </a:buClr>
              <a:defRPr lang="cs-CZ" dirty="0"/>
            </a:lvl3pPr>
            <a:lvl4pPr>
              <a:buClr>
                <a:srgbClr val="F0CA81"/>
              </a:buClr>
              <a:defRPr lang="cs-CZ" dirty="0"/>
            </a:lvl4pPr>
            <a:lvl5pPr>
              <a:buClr>
                <a:srgbClr val="F0CA81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</a:t>
            </a:r>
          </a:p>
        </p:txBody>
      </p:sp>
    </p:spTree>
    <p:extLst>
      <p:ext uri="{BB962C8B-B14F-4D97-AF65-F5344CB8AC3E}">
        <p14:creationId xmlns:p14="http://schemas.microsoft.com/office/powerpoint/2010/main" val="978216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F6F2CC44-C935-B1AD-2E33-83157421C0B3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D4AEF6E3-428A-0ED8-243E-E71F4A2BFA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1" name="Autor citátu">
            <a:extLst>
              <a:ext uri="{FF2B5EF4-FFF2-40B4-BE49-F238E27FC236}">
                <a16:creationId xmlns:a16="http://schemas.microsoft.com/office/drawing/2014/main" id="{3C16AE21-9C94-0A3A-2490-491BEFD0A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43100" y="5008694"/>
            <a:ext cx="5257799" cy="452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4" name="Znění citátu">
            <a:extLst>
              <a:ext uri="{FF2B5EF4-FFF2-40B4-BE49-F238E27FC236}">
                <a16:creationId xmlns:a16="http://schemas.microsoft.com/office/drawing/2014/main" id="{4AC70CB8-C943-921A-287D-F17FE82185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150" y="2248694"/>
            <a:ext cx="7021513" cy="19877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i="1"/>
            </a:lvl1pPr>
          </a:lstStyle>
          <a:p>
            <a:pPr lvl="0"/>
            <a:r>
              <a:rPr lang="cs-CZ" dirty="0"/>
              <a:t>Znění citátu</a:t>
            </a: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252436" y="494824"/>
            <a:ext cx="63912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dirty="0">
                <a:solidFill>
                  <a:srgbClr val="F0CA81"/>
                </a:solidFill>
                <a:latin typeface="Nunito Sans ExtraBold" panose="00000900000000000000" pitchFamily="2" charset="0"/>
              </a:rPr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2959807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 s obrázkem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">
            <a:extLst>
              <a:ext uri="{FF2B5EF4-FFF2-40B4-BE49-F238E27FC236}">
                <a16:creationId xmlns:a16="http://schemas.microsoft.com/office/drawing/2014/main" id="{67F916BF-700F-6397-9D63-79FC42A592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/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C228F720-861F-B465-C654-21ED58E1793D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8FD2CF7F-76EA-2F77-D4BC-8170FAAD46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Rámeček">
            <a:extLst>
              <a:ext uri="{FF2B5EF4-FFF2-40B4-BE49-F238E27FC236}">
                <a16:creationId xmlns:a16="http://schemas.microsoft.com/office/drawing/2014/main" id="{53A44394-BB8F-F68A-4FBD-C058A39E3BE4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2" name="Uvozovky-výplň">
            <a:extLst>
              <a:ext uri="{FF2B5EF4-FFF2-40B4-BE49-F238E27FC236}">
                <a16:creationId xmlns:a16="http://schemas.microsoft.com/office/drawing/2014/main" id="{A2DBB954-B810-9FAD-E3A0-A95CD186827F}"/>
              </a:ext>
            </a:extLst>
          </p:cNvPr>
          <p:cNvSpPr/>
          <p:nvPr userDrawn="1"/>
        </p:nvSpPr>
        <p:spPr>
          <a:xfrm>
            <a:off x="360363" y="1113183"/>
            <a:ext cx="469127" cy="469127"/>
          </a:xfrm>
          <a:prstGeom prst="ellipse">
            <a:avLst/>
          </a:prstGeom>
          <a:solidFill>
            <a:srgbClr val="F0C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08623" y="863080"/>
            <a:ext cx="3352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000" dirty="0">
                <a:solidFill>
                  <a:schemeClr val="accent1"/>
                </a:solidFill>
                <a:latin typeface="Nunito Sans ExtraBold" panose="00000900000000000000" pitchFamily="2" charset="0"/>
              </a:rPr>
              <a:t>„</a:t>
            </a:r>
            <a:endParaRPr lang="cs-CZ" dirty="0">
              <a:solidFill>
                <a:schemeClr val="accent1"/>
              </a:solidFill>
              <a:latin typeface="Nunito Sans ExtraBold" panose="00000900000000000000" pitchFamily="2" charset="0"/>
            </a:endParaRPr>
          </a:p>
        </p:txBody>
      </p:sp>
      <p:sp>
        <p:nvSpPr>
          <p:cNvPr id="21" name="Autor citátu">
            <a:extLst>
              <a:ext uri="{FF2B5EF4-FFF2-40B4-BE49-F238E27FC236}">
                <a16:creationId xmlns:a16="http://schemas.microsoft.com/office/drawing/2014/main" id="{38D54918-6EA2-7F62-8718-8923C86B84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8538" y="4460846"/>
            <a:ext cx="3465512" cy="88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17" name="Znění citátu">
            <a:extLst>
              <a:ext uri="{FF2B5EF4-FFF2-40B4-BE49-F238E27FC236}">
                <a16:creationId xmlns:a16="http://schemas.microsoft.com/office/drawing/2014/main" id="{F8E5569D-C899-231E-9B57-ACBB0173DE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2127386"/>
            <a:ext cx="3473450" cy="1554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1"/>
            </a:lvl1pPr>
            <a:lvl2pPr>
              <a:defRPr sz="1800" i="1"/>
            </a:lvl2pPr>
            <a:lvl3pPr>
              <a:defRPr sz="1800" i="1"/>
            </a:lvl3pPr>
            <a:lvl4pPr>
              <a:defRPr sz="1800" i="1"/>
            </a:lvl4pPr>
            <a:lvl5pPr>
              <a:defRPr sz="1800" i="1"/>
            </a:lvl5pPr>
          </a:lstStyle>
          <a:p>
            <a:r>
              <a:rPr lang="cs-CZ" i="1" dirty="0">
                <a:solidFill>
                  <a:schemeClr val="tx2"/>
                </a:solidFill>
              </a:rPr>
              <a:t>Znění citátu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85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siopea">
            <a:extLst>
              <a:ext uri="{FF2B5EF4-FFF2-40B4-BE49-F238E27FC236}">
                <a16:creationId xmlns:a16="http://schemas.microsoft.com/office/drawing/2014/main" id="{B1E5096C-04C6-7F86-384F-4E938F7E3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FE1614AF-E199-9443-F7D5-3721A9DCE17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F4B8D5DD-4A64-5692-23AA-E6279B65E8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9" name="Adresa">
            <a:extLst>
              <a:ext uri="{FF2B5EF4-FFF2-40B4-BE49-F238E27FC236}">
                <a16:creationId xmlns:a16="http://schemas.microsoft.com/office/drawing/2014/main" id="{B651F30A-2B21-D5ED-DABE-2DE0FA00656D}"/>
              </a:ext>
            </a:extLst>
          </p:cNvPr>
          <p:cNvSpPr txBox="1"/>
          <p:nvPr userDrawn="1"/>
        </p:nvSpPr>
        <p:spPr>
          <a:xfrm>
            <a:off x="5539155" y="5274793"/>
            <a:ext cx="3279836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Výzkumný ústav práce a sociálních věcí, v. v. i.</a:t>
            </a:r>
          </a:p>
          <a:p>
            <a:pPr lvl="0">
              <a:spcAft>
                <a:spcPts val="300"/>
              </a:spcAft>
            </a:pPr>
            <a:r>
              <a:rPr lang="cs-CZ" sz="1200" dirty="0" err="1">
                <a:solidFill>
                  <a:schemeClr val="tx1"/>
                </a:solidFill>
              </a:rPr>
              <a:t>Research</a:t>
            </a:r>
            <a:r>
              <a:rPr lang="cs-CZ" sz="1200" dirty="0">
                <a:solidFill>
                  <a:schemeClr val="tx1"/>
                </a:solidFill>
              </a:rPr>
              <a:t> Institute </a:t>
            </a:r>
            <a:r>
              <a:rPr lang="cs-CZ" sz="1200" dirty="0" err="1">
                <a:solidFill>
                  <a:schemeClr val="tx1"/>
                </a:solidFill>
              </a:rPr>
              <a:t>for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Labour</a:t>
            </a:r>
            <a:r>
              <a:rPr lang="cs-CZ" sz="1200" dirty="0">
                <a:solidFill>
                  <a:schemeClr val="tx1"/>
                </a:solidFill>
              </a:rPr>
              <a:t> and </a:t>
            </a:r>
            <a:r>
              <a:rPr lang="cs-CZ" sz="1200" dirty="0" err="1">
                <a:solidFill>
                  <a:schemeClr val="tx1"/>
                </a:solidFill>
              </a:rPr>
              <a:t>Social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Affairs</a:t>
            </a:r>
            <a:endParaRPr lang="cs-CZ" sz="1200" dirty="0">
              <a:solidFill>
                <a:schemeClr val="tx1"/>
              </a:solidFill>
            </a:endParaRP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Dělnická 213/12, 170 00  Praha 7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rilsa@rilsa.cz, T: +420 211 152 711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www.rilsa.cz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E-mail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766066"/>
            <a:ext cx="5364163" cy="430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E-mail prezentujícího</a:t>
            </a:r>
          </a:p>
        </p:txBody>
      </p:sp>
      <p:sp>
        <p:nvSpPr>
          <p:cNvPr id="28" name="Poděkování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5364163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476493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óna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A8F8CF10-0360-0841-4CE8-9459E1C616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A842091D-C241-C26D-CE9E-E96AB5FDF6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cs-CZ" dirty="0"/>
          </a:p>
        </p:txBody>
      </p:sp>
      <p:cxnSp>
        <p:nvCxnSpPr>
          <p:cNvPr id="9" name="Linka">
            <a:extLst>
              <a:ext uri="{FF2B5EF4-FFF2-40B4-BE49-F238E27FC236}">
                <a16:creationId xmlns:a16="http://schemas.microsoft.com/office/drawing/2014/main" id="{0A6CB79C-AA19-5040-EFEF-2A954DA897E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EB4E130F-4D5B-DBCF-3F7C-A785C0C3DE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Výplň">
            <a:extLst>
              <a:ext uri="{FF2B5EF4-FFF2-40B4-BE49-F238E27FC236}">
                <a16:creationId xmlns:a16="http://schemas.microsoft.com/office/drawing/2014/main" id="{4BDF2C98-C4D2-C70A-BCD0-C0B4A1ABD97F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solidFill>
            <a:srgbClr val="ECECEC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5222AAD-0508-B5FF-2F41-2C6CAF1B2CD9}"/>
              </a:ext>
            </a:extLst>
          </p:cNvPr>
          <p:cNvCxnSpPr>
            <a:cxnSpLocks/>
          </p:cNvCxnSpPr>
          <p:nvPr userDrawn="1"/>
        </p:nvCxnSpPr>
        <p:spPr>
          <a:xfrm>
            <a:off x="172720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047146C-E65F-B89F-1E55-ACF5DA6D77CB}"/>
              </a:ext>
            </a:extLst>
          </p:cNvPr>
          <p:cNvCxnSpPr>
            <a:cxnSpLocks/>
          </p:cNvCxnSpPr>
          <p:nvPr userDrawn="1"/>
        </p:nvCxnSpPr>
        <p:spPr>
          <a:xfrm>
            <a:off x="194310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E12A61C-C4A5-51F4-BFC4-9850A0BB02D9}"/>
              </a:ext>
            </a:extLst>
          </p:cNvPr>
          <p:cNvCxnSpPr>
            <a:cxnSpLocks/>
          </p:cNvCxnSpPr>
          <p:nvPr userDrawn="1"/>
        </p:nvCxnSpPr>
        <p:spPr>
          <a:xfrm>
            <a:off x="309065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587ED26-E48F-C057-E051-6A369C769112}"/>
              </a:ext>
            </a:extLst>
          </p:cNvPr>
          <p:cNvCxnSpPr>
            <a:cxnSpLocks/>
          </p:cNvCxnSpPr>
          <p:nvPr userDrawn="1"/>
        </p:nvCxnSpPr>
        <p:spPr>
          <a:xfrm>
            <a:off x="332502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BE15A73-1916-F48E-F62D-2CDFB69883F2}"/>
              </a:ext>
            </a:extLst>
          </p:cNvPr>
          <p:cNvCxnSpPr>
            <a:cxnSpLocks/>
          </p:cNvCxnSpPr>
          <p:nvPr userDrawn="1"/>
        </p:nvCxnSpPr>
        <p:spPr>
          <a:xfrm>
            <a:off x="446405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34BECAC-E6AF-B5CA-0B05-B3FE372D8D68}"/>
              </a:ext>
            </a:extLst>
          </p:cNvPr>
          <p:cNvCxnSpPr>
            <a:cxnSpLocks/>
          </p:cNvCxnSpPr>
          <p:nvPr userDrawn="1"/>
        </p:nvCxnSpPr>
        <p:spPr>
          <a:xfrm>
            <a:off x="467995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E23DED9-F8A3-7A75-5BBF-424C67D0894A}"/>
              </a:ext>
            </a:extLst>
          </p:cNvPr>
          <p:cNvCxnSpPr>
            <a:cxnSpLocks/>
          </p:cNvCxnSpPr>
          <p:nvPr userDrawn="1"/>
        </p:nvCxnSpPr>
        <p:spPr>
          <a:xfrm>
            <a:off x="583247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CA28248-32C9-1D5A-EFCA-45D61EE0C2E9}"/>
              </a:ext>
            </a:extLst>
          </p:cNvPr>
          <p:cNvCxnSpPr>
            <a:cxnSpLocks/>
          </p:cNvCxnSpPr>
          <p:nvPr userDrawn="1"/>
        </p:nvCxnSpPr>
        <p:spPr>
          <a:xfrm>
            <a:off x="604837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965C58B-1D0E-1AFA-6882-A621740BAD13}"/>
              </a:ext>
            </a:extLst>
          </p:cNvPr>
          <p:cNvCxnSpPr>
            <a:cxnSpLocks/>
          </p:cNvCxnSpPr>
          <p:nvPr userDrawn="1"/>
        </p:nvCxnSpPr>
        <p:spPr>
          <a:xfrm>
            <a:off x="7200900" y="1336851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316813F-307D-74E9-9D1C-AC6CF81F460D}"/>
              </a:ext>
            </a:extLst>
          </p:cNvPr>
          <p:cNvCxnSpPr>
            <a:cxnSpLocks/>
          </p:cNvCxnSpPr>
          <p:nvPr userDrawn="1"/>
        </p:nvCxnSpPr>
        <p:spPr>
          <a:xfrm>
            <a:off x="742177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F68309C-F9DA-BFB1-B1F9-041B231EC382}"/>
              </a:ext>
            </a:extLst>
          </p:cNvPr>
          <p:cNvCxnSpPr>
            <a:stCxn id="4" idx="1"/>
            <a:endCxn id="4" idx="3"/>
          </p:cNvCxnSpPr>
          <p:nvPr userDrawn="1"/>
        </p:nvCxnSpPr>
        <p:spPr>
          <a:xfrm>
            <a:off x="576263" y="3789363"/>
            <a:ext cx="7991475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Linka horní">
            <a:extLst>
              <a:ext uri="{FF2B5EF4-FFF2-40B4-BE49-F238E27FC236}">
                <a16:creationId xmlns:a16="http://schemas.microsoft.com/office/drawing/2014/main" id="{CE063256-E4D9-5B50-9629-1DA2996595C3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8B4B3DDA-9AFE-5A8D-429D-B42835F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5364162" cy="239773"/>
          </a:xfrm>
          <a:prstGeom prst="rect">
            <a:avLst/>
          </a:prstGeom>
          <a:solidFill>
            <a:srgbClr val="ECECEC"/>
          </a:solidFill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pro PPTX design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  <a:solidFill>
            <a:srgbClr val="ECECEC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Zóna obsahu a vodítka	</a:t>
            </a:r>
          </a:p>
        </p:txBody>
      </p:sp>
    </p:spTree>
    <p:extLst>
      <p:ext uri="{BB962C8B-B14F-4D97-AF65-F5344CB8AC3E}">
        <p14:creationId xmlns:p14="http://schemas.microsoft.com/office/powerpoint/2010/main" val="585633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Volný snímek univerzální</a:t>
            </a:r>
          </a:p>
        </p:txBody>
      </p:sp>
    </p:spTree>
    <p:extLst>
      <p:ext uri="{BB962C8B-B14F-4D97-AF65-F5344CB8AC3E}">
        <p14:creationId xmlns:p14="http://schemas.microsoft.com/office/powerpoint/2010/main" val="3713596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text">
            <a:extLst>
              <a:ext uri="{FF2B5EF4-FFF2-40B4-BE49-F238E27FC236}">
                <a16:creationId xmlns:a16="http://schemas.microsoft.com/office/drawing/2014/main" id="{644F9D25-CC36-0A98-F40A-8D611CCDA6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 dirty="0"/>
            </a:lvl1pPr>
            <a:lvl2pPr>
              <a:buClr>
                <a:schemeClr val="accent3"/>
              </a:buClr>
              <a:defRPr lang="cs-CZ" sz="1800" dirty="0"/>
            </a:lvl2pPr>
            <a:lvl3pPr>
              <a:buClr>
                <a:schemeClr val="accent3"/>
              </a:buClr>
              <a:defRPr lang="cs-CZ" sz="1500" dirty="0"/>
            </a:lvl3pPr>
            <a:lvl4pPr>
              <a:buClr>
                <a:schemeClr val="accent3"/>
              </a:buClr>
              <a:defRPr lang="cs-CZ" sz="1350" dirty="0"/>
            </a:lvl4pPr>
            <a:lvl5pPr>
              <a:buClr>
                <a:schemeClr val="accent3"/>
              </a:buClr>
              <a:defRPr lang="cs-CZ" sz="1350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Text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230992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576263" y="1376362"/>
            <a:ext cx="7991475" cy="486092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  <a:defRPr lang="cs-CZ" dirty="0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</p:spTree>
    <p:extLst>
      <p:ext uri="{BB962C8B-B14F-4D97-AF65-F5344CB8AC3E}">
        <p14:creationId xmlns:p14="http://schemas.microsoft.com/office/powerpoint/2010/main" val="2003236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4" name="Zástupný objekt grafu">
            <a:extLst>
              <a:ext uri="{FF2B5EF4-FFF2-40B4-BE49-F238E27FC236}">
                <a16:creationId xmlns:a16="http://schemas.microsoft.com/office/drawing/2014/main" id="{1979B4C0-B639-2DB0-8C3F-BD8DAD66C41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Graf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31548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7991475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/>
            </a:lvl1pPr>
            <a:lvl2pPr>
              <a:buClr>
                <a:schemeClr val="accent3"/>
              </a:buClr>
              <a:defRPr lang="cs-CZ" sz="1800"/>
            </a:lvl2pPr>
            <a:lvl3pPr>
              <a:buClr>
                <a:schemeClr val="accent3"/>
              </a:buClr>
              <a:defRPr lang="cs-CZ" sz="1500"/>
            </a:lvl3pPr>
            <a:lvl4pPr>
              <a:buClr>
                <a:schemeClr val="accent3"/>
              </a:buClr>
              <a:defRPr lang="cs-CZ" sz="1350"/>
            </a:lvl4pPr>
            <a:lvl5pPr>
              <a:buClr>
                <a:schemeClr val="accent3"/>
              </a:buClr>
              <a:defRPr lang="cs-CZ" sz="135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</p:spTree>
    <p:extLst>
      <p:ext uri="{BB962C8B-B14F-4D97-AF65-F5344CB8AC3E}">
        <p14:creationId xmlns:p14="http://schemas.microsoft.com/office/powerpoint/2010/main" val="140328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9" name="Zástupný obsah P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9951" y="1376363"/>
            <a:ext cx="3887787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  <a:lvl2pPr>
              <a:buClr>
                <a:schemeClr val="accent3"/>
              </a:buClr>
              <a:defRPr lang="cs-CZ"/>
            </a:lvl2pPr>
            <a:lvl3pPr>
              <a:buClr>
                <a:schemeClr val="accent3"/>
              </a:buClr>
              <a:defRPr lang="cs-CZ"/>
            </a:lvl3pPr>
            <a:lvl4pPr>
              <a:buClr>
                <a:schemeClr val="accent3"/>
              </a:buClr>
              <a:defRPr lang="cs-CZ"/>
            </a:lvl4pPr>
            <a:lvl5pPr>
              <a:buClr>
                <a:schemeClr val="accent3"/>
              </a:buClr>
              <a:defRPr lang="cs-CZ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3887787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2 sloupce</a:t>
            </a:r>
          </a:p>
        </p:txBody>
      </p:sp>
    </p:spTree>
    <p:extLst>
      <p:ext uri="{BB962C8B-B14F-4D97-AF65-F5344CB8AC3E}">
        <p14:creationId xmlns:p14="http://schemas.microsoft.com/office/powerpoint/2010/main" val="491683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0" name="Zástupný obsah P">
            <a:extLst>
              <a:ext uri="{FF2B5EF4-FFF2-40B4-BE49-F238E27FC236}">
                <a16:creationId xmlns:a16="http://schemas.microsoft.com/office/drawing/2014/main" id="{86F2F394-F7FA-E214-BA6A-8E5D938F3C1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48375" y="1377284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S">
            <a:extLst>
              <a:ext uri="{FF2B5EF4-FFF2-40B4-BE49-F238E27FC236}">
                <a16:creationId xmlns:a16="http://schemas.microsoft.com/office/drawing/2014/main" id="{FAD4D5B3-B24E-316F-5D6E-FF6B6D9A743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1525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4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3 sloupce</a:t>
            </a:r>
          </a:p>
        </p:txBody>
      </p:sp>
    </p:spTree>
    <p:extLst>
      <p:ext uri="{BB962C8B-B14F-4D97-AF65-F5344CB8AC3E}">
        <p14:creationId xmlns:p14="http://schemas.microsoft.com/office/powerpoint/2010/main" val="1182195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sloupce grafů - porovnání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11" name="Linka">
            <a:extLst>
              <a:ext uri="{FF2B5EF4-FFF2-40B4-BE49-F238E27FC236}">
                <a16:creationId xmlns:a16="http://schemas.microsoft.com/office/drawing/2014/main" id="{BB11BC4E-02DA-DB73-F625-F56DCC8EC3F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4BF018B-6A6B-E2ED-BD22-28C1659EC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Zástupný text P">
            <a:extLst>
              <a:ext uri="{FF2B5EF4-FFF2-40B4-BE49-F238E27FC236}">
                <a16:creationId xmlns:a16="http://schemas.microsoft.com/office/drawing/2014/main" id="{0B7E64EA-BC57-B0BA-4B4F-F4A4D5ED35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9950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9" name="Zástupný text L">
            <a:extLst>
              <a:ext uri="{FF2B5EF4-FFF2-40B4-BE49-F238E27FC236}">
                <a16:creationId xmlns:a16="http://schemas.microsoft.com/office/drawing/2014/main" id="{270F81CF-AC16-978F-B417-C428D9BE9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263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4" name="Zástupný objekt grafu P">
            <a:extLst>
              <a:ext uri="{FF2B5EF4-FFF2-40B4-BE49-F238E27FC236}">
                <a16:creationId xmlns:a16="http://schemas.microsoft.com/office/drawing/2014/main" id="{791239CD-1A24-187F-B25A-B0DB233BD1C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79950" y="1341438"/>
            <a:ext cx="3887788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objekt grafu L">
            <a:extLst>
              <a:ext uri="{FF2B5EF4-FFF2-40B4-BE49-F238E27FC236}">
                <a16:creationId xmlns:a16="http://schemas.microsoft.com/office/drawing/2014/main" id="{33AECA7F-56B5-B738-D49B-8DAA9D38F27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41438"/>
            <a:ext cx="3887787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Text 2 sloupce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Porovnání grafů</a:t>
            </a:r>
          </a:p>
        </p:txBody>
      </p:sp>
    </p:spTree>
    <p:extLst>
      <p:ext uri="{BB962C8B-B14F-4D97-AF65-F5344CB8AC3E}">
        <p14:creationId xmlns:p14="http://schemas.microsoft.com/office/powerpoint/2010/main" val="3535148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1A92C6F8-3053-A281-5F0D-F0E7DB8AF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64F431D5-60F7-2460-8DE0-C4443E42C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9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1DE79C-5539-4F77-8AB8-5C4A2A96F2E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D4FAEC-CD09-4E35-86D3-53F705DDFF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263" y="3604437"/>
            <a:ext cx="6147266" cy="834214"/>
          </a:xfrm>
        </p:spPr>
        <p:txBody>
          <a:bodyPr/>
          <a:lstStyle/>
          <a:p>
            <a:r>
              <a:rPr lang="cs-CZ" dirty="0"/>
              <a:t>Ondřej Hora, Markéta Horáková, Tomáš Sirovátka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62244-7F04-4745-BC87-29D380D40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1" y="1203325"/>
            <a:ext cx="6732589" cy="1216025"/>
          </a:xfrm>
        </p:spPr>
        <p:txBody>
          <a:bodyPr/>
          <a:lstStyle/>
          <a:p>
            <a:r>
              <a:rPr lang="cs-CZ" dirty="0"/>
              <a:t>Integrace osob se zdravotnímu problémy na otevřený trh práce: role SÚPM</a:t>
            </a:r>
          </a:p>
        </p:txBody>
      </p:sp>
    </p:spTree>
    <p:extLst>
      <p:ext uri="{BB962C8B-B14F-4D97-AF65-F5344CB8AC3E}">
        <p14:creationId xmlns:p14="http://schemas.microsoft.com/office/powerpoint/2010/main" val="171338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F0C8B42-57DF-44B3-ACCC-FF67CEB7B8B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F98D5E-0936-4838-8BEA-8BAE460DBCB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37C3301-DD25-41A0-9D46-15E93F848F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400" dirty="0"/>
              <a:t>Efektivita podle vzdělání (u ZZ + ZP)</a:t>
            </a:r>
          </a:p>
          <a:p>
            <a:r>
              <a:rPr lang="cs-CZ" sz="2400" dirty="0"/>
              <a:t>Nižší vzdělání (0-3 ISCED), vyšší v (4-8 ISCED)</a:t>
            </a:r>
          </a:p>
          <a:p>
            <a:endParaRPr lang="cs-CZ" sz="2400" dirty="0"/>
          </a:p>
          <a:p>
            <a:r>
              <a:rPr lang="cs-CZ" sz="2400" dirty="0"/>
              <a:t>Nižší vzdělání proti KS</a:t>
            </a:r>
          </a:p>
          <a:p>
            <a:r>
              <a:rPr lang="cs-CZ" sz="2400" dirty="0"/>
              <a:t>Po 2 </a:t>
            </a:r>
            <a:r>
              <a:rPr lang="cs-CZ" sz="2400" dirty="0" err="1"/>
              <a:t>měs</a:t>
            </a:r>
            <a:r>
              <a:rPr lang="cs-CZ" sz="2400" dirty="0"/>
              <a:t> je rozdíl 70pb, po 6 </a:t>
            </a:r>
            <a:r>
              <a:rPr lang="cs-CZ" sz="2400" dirty="0" err="1"/>
              <a:t>měs</a:t>
            </a:r>
            <a:r>
              <a:rPr lang="cs-CZ" sz="2400" dirty="0"/>
              <a:t> asi 55 </a:t>
            </a:r>
            <a:r>
              <a:rPr lang="cs-CZ" sz="2400" dirty="0" err="1"/>
              <a:t>pb</a:t>
            </a:r>
            <a:r>
              <a:rPr lang="cs-CZ" sz="2400" dirty="0"/>
              <a:t>, po roce asi 45pb a po dvou a půl letech je asi 10pb</a:t>
            </a:r>
          </a:p>
          <a:p>
            <a:endParaRPr lang="cs-CZ" sz="2400" dirty="0"/>
          </a:p>
          <a:p>
            <a:r>
              <a:rPr lang="cs-CZ" sz="2400" dirty="0"/>
              <a:t>Vyšší vzdělání </a:t>
            </a:r>
          </a:p>
          <a:p>
            <a:r>
              <a:rPr lang="cs-CZ" sz="2400" dirty="0"/>
              <a:t>Po 2 </a:t>
            </a:r>
            <a:r>
              <a:rPr lang="cs-CZ" sz="2400" dirty="0" err="1"/>
              <a:t>měs</a:t>
            </a:r>
            <a:r>
              <a:rPr lang="cs-CZ" sz="2400" dirty="0"/>
              <a:t> je rozdíl 60pb, po 6 </a:t>
            </a:r>
            <a:r>
              <a:rPr lang="cs-CZ" sz="2400" dirty="0" err="1"/>
              <a:t>měs</a:t>
            </a:r>
            <a:r>
              <a:rPr lang="cs-CZ" sz="2400" dirty="0"/>
              <a:t> asi 45 </a:t>
            </a:r>
            <a:r>
              <a:rPr lang="cs-CZ" sz="2400" dirty="0" err="1"/>
              <a:t>pb</a:t>
            </a:r>
            <a:r>
              <a:rPr lang="cs-CZ" sz="2400" dirty="0"/>
              <a:t>, po roce asi 20pb a po dvou a půl letech je asi 10pb</a:t>
            </a:r>
          </a:p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F7373F-43E9-4D54-9814-6228D64687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B5DC6EC-9307-48E0-A5CD-2B11049556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Výsledky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6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7E9A3D-0555-4054-9DF1-43FD5B8F0A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6355A3-3533-4D65-BAC2-442744908A7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E9A68F-9778-4873-9171-3F2B9FEC57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1D40E3-6616-4CCD-924E-84B0006D51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Nižší vzdělání (ZZ+ZP)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4569737-F6F8-4730-972F-D5183813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5916" y="2519917"/>
            <a:ext cx="147762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335CC402-900E-0781-F3DF-8C27CBCFC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0902624"/>
              </p:ext>
            </p:extLst>
          </p:nvPr>
        </p:nvGraphicFramePr>
        <p:xfrm>
          <a:off x="576262" y="1090378"/>
          <a:ext cx="7991476" cy="494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24E095D6-87CF-462E-A7F5-BF8953456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5916" y="5880655"/>
            <a:ext cx="1477622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6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48531A6-19E9-42C8-A9D5-F1EF0185393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B66D38-BC08-4499-B56D-61527B19DC0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3DB5EC-5B77-42CB-A484-F3DAD1D861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E8A68A-C0D8-4729-8030-4FFB64310C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Vyšší vzdělání (ZZ+ZP)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3F36D69-D5C9-4F1C-AE7A-D8CA10D7A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175" y="2317898"/>
            <a:ext cx="149141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3F8BC483-BD22-7D36-CD1E-B80FCFEC68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1200641"/>
              </p:ext>
            </p:extLst>
          </p:nvPr>
        </p:nvGraphicFramePr>
        <p:xfrm>
          <a:off x="576261" y="1062897"/>
          <a:ext cx="7991475" cy="502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9F834E1C-9E20-4C4A-9D78-9D449CE3A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175" y="5724673"/>
            <a:ext cx="1491410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77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604A1A5-885C-4BFE-A744-9D4BA6DDE9A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6DF252-B3B4-4396-BB52-8FBE9173D14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6D7D91-7493-41C0-80ED-66A8452F9F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400" dirty="0"/>
              <a:t>Cílenost (index jako podíl podskupiny na účastnících/podíl na nezaměstnanosti) </a:t>
            </a:r>
          </a:p>
          <a:p>
            <a:r>
              <a:rPr lang="cs-CZ" sz="2400" dirty="0"/>
              <a:t>Cílenost SÚPM k ZZ (1.31) a ZP (1.44) je vyšší než k ostatním/zdravým uch. (0.87)</a:t>
            </a:r>
          </a:p>
          <a:p>
            <a:r>
              <a:rPr lang="cs-CZ" sz="2400" dirty="0"/>
              <a:t>Rezervy zůstávají v cílenosti uvnitř skupiny ZZ a ZP:</a:t>
            </a:r>
          </a:p>
          <a:p>
            <a:r>
              <a:rPr lang="cs-CZ" sz="2400" dirty="0"/>
              <a:t>K nízkokvalifikovaným (0.62 a 0.53)</a:t>
            </a:r>
          </a:p>
          <a:p>
            <a:r>
              <a:rPr lang="cs-CZ" sz="2400" dirty="0"/>
              <a:t>V nižším věku 15-24 v případě ZZ (0.68), ale ZP 1.25</a:t>
            </a:r>
          </a:p>
          <a:p>
            <a:r>
              <a:rPr lang="cs-CZ" sz="2400" dirty="0"/>
              <a:t>V případě uchazečů s 4 a více registracemi dříve (0.80 a 0.72)</a:t>
            </a:r>
          </a:p>
          <a:p>
            <a:r>
              <a:rPr lang="cs-CZ" sz="2400" dirty="0"/>
              <a:t>Rozhovory s 14 poradci pro ZP: zaměření na více motivované  </a:t>
            </a:r>
          </a:p>
          <a:p>
            <a:r>
              <a:rPr lang="cs-CZ" dirty="0"/>
              <a:t>Důsledkem je určité snížení celkové efektivnosti programu (zvýšení mrtvé váhy)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1028DF-7FCC-47D4-B101-55F2DC961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CF61D57-503B-4024-BEF5-FDD535A5AA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Výsledky IV - cílenost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4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56DBBA-B898-42C1-95E5-1C3808F6916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0F22A5-BD05-4ABD-B118-EF8E3AD211E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71A761-55C2-4F5D-9BA9-F842F5DE68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400" dirty="0"/>
              <a:t>1 Program SÚMP je pro ZZ a ZP značně efektivní v krátkém a také delším období (70pb zpočátku až 45pb rozdíl ke KS po roce, 10pb po dvou a půl roce)</a:t>
            </a:r>
          </a:p>
          <a:p>
            <a:r>
              <a:rPr lang="cs-CZ" sz="2400" dirty="0"/>
              <a:t>2 Mírně vyšší efekty pro ZP než ZZ, ale hlavně vyšší v srovnání s uchazeči bez zdravotních omezení</a:t>
            </a:r>
          </a:p>
          <a:p>
            <a:r>
              <a:rPr lang="cs-CZ" sz="2400" dirty="0"/>
              <a:t>3 Vyšší efekty pro nízce kvalifikované ZZ+ZP (30pb rozdíl ke KS po roce) než více kvalifikované (20pb po roce)</a:t>
            </a:r>
          </a:p>
          <a:p>
            <a:r>
              <a:rPr lang="cs-CZ" sz="2400" dirty="0"/>
              <a:t>4 Vcelku více cílené na ZZ + ZP, rezervy v cílenosti uvnitř skupiny (méně kvalifikovaní, mladí, často opakující evidence, méně motivovaní)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420368B-4797-47D2-94D1-EAD0015C12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D58A07F-7AF2-4831-98AC-82509A145C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7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4EE1B89-BF46-46BA-9032-B0E9CA4160E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3D138B-44DF-4DCE-8232-EA06B3D202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22F35D-9601-40A7-8ABC-CB6657259F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800" dirty="0"/>
              <a:t>Potvrzuje se efekt „on-</a:t>
            </a:r>
            <a:r>
              <a:rPr lang="cs-CZ" sz="2800" dirty="0" err="1"/>
              <a:t>the</a:t>
            </a:r>
            <a:r>
              <a:rPr lang="cs-CZ" sz="2800" dirty="0"/>
              <a:t>-</a:t>
            </a:r>
            <a:r>
              <a:rPr lang="cs-CZ" sz="2800" dirty="0" err="1"/>
              <a:t>job</a:t>
            </a:r>
            <a:r>
              <a:rPr lang="cs-CZ" sz="2800" dirty="0"/>
              <a:t> </a:t>
            </a:r>
            <a:r>
              <a:rPr lang="cs-CZ" sz="2800" dirty="0" err="1"/>
              <a:t>training</a:t>
            </a:r>
            <a:r>
              <a:rPr lang="cs-CZ" sz="2800" dirty="0"/>
              <a:t>, screening, </a:t>
            </a:r>
            <a:r>
              <a:rPr lang="cs-CZ" sz="2800" dirty="0" err="1"/>
              <a:t>adaptation</a:t>
            </a:r>
            <a:r>
              <a:rPr lang="cs-CZ" sz="2800" dirty="0"/>
              <a:t> on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job</a:t>
            </a:r>
            <a:r>
              <a:rPr lang="cs-CZ" sz="2800" dirty="0"/>
              <a:t>“</a:t>
            </a:r>
          </a:p>
          <a:p>
            <a:r>
              <a:rPr lang="cs-CZ" sz="2800" dirty="0"/>
              <a:t>Zisky v zaměstnatelnosti (schopnost, příležitost, možnost adaptace)</a:t>
            </a:r>
          </a:p>
          <a:p>
            <a:endParaRPr lang="cs-CZ" sz="2800" dirty="0"/>
          </a:p>
          <a:p>
            <a:r>
              <a:rPr lang="cs-CZ" sz="2800" b="1" dirty="0"/>
              <a:t>Doporučení</a:t>
            </a:r>
          </a:p>
          <a:p>
            <a:r>
              <a:rPr lang="cs-CZ" sz="2800" dirty="0"/>
              <a:t>Rozšířit dostupnost programu pro ZZ a ZP</a:t>
            </a:r>
          </a:p>
          <a:p>
            <a:r>
              <a:rPr lang="cs-CZ" sz="2800" dirty="0"/>
              <a:t>Zlepšit cílenost k více znevýhodněným uvnitř skupiny ZZ+ZP (nízké vzdělání především)</a:t>
            </a:r>
          </a:p>
          <a:p>
            <a:r>
              <a:rPr lang="cs-CZ" sz="2800" dirty="0"/>
              <a:t>Koordinace s novým nástrojem sociálně integrační  </a:t>
            </a:r>
            <a:r>
              <a:rPr lang="cs-CZ" sz="2800"/>
              <a:t>zaměstnávání </a:t>
            </a:r>
            <a:endParaRPr lang="cs-CZ" sz="2800" dirty="0"/>
          </a:p>
          <a:p>
            <a:r>
              <a:rPr lang="cs-CZ" sz="2800" dirty="0"/>
              <a:t>Individuální poradenský přístup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35AC39-1C50-4CAF-AE35-11F65446CA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E17F70A-E6F0-4F11-904B-06952F73A9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Závěry a Doporučení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41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8D5C886-967F-4778-8C46-1C01ED40C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Tomas.Sirovatka</a:t>
            </a:r>
            <a:r>
              <a:rPr lang="en-US"/>
              <a:t>@rilsa.cz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CBE272-601F-4480-A4EE-30FB48795B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4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B824A88-83B3-4BD9-A31C-D6FE706F84C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5DBF6E-556D-4020-A306-44F1D9F9D3C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4B7FA7-FBE7-4BBD-8B84-A731AABFF6F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800" dirty="0"/>
              <a:t>Nižší pracovní schopnost/produktivita, pracovní motivace(?), diskriminace a opomíjení</a:t>
            </a:r>
          </a:p>
          <a:p>
            <a:r>
              <a:rPr lang="cs-CZ" sz="2800" dirty="0"/>
              <a:t>Nižší zaměstnanost, riziko chudoby a dalšího zdravotní zhoršení</a:t>
            </a:r>
          </a:p>
          <a:p>
            <a:r>
              <a:rPr lang="cs-CZ" sz="2800" dirty="0"/>
              <a:t>Reformy sociální politiky: omezenější přístup k invalidním a předčasným důchodům,  nemocenským dávkám, vyšší závislost na dávkách v nezaměstnanosti a dávkách hmotné nouze</a:t>
            </a:r>
          </a:p>
          <a:p>
            <a:r>
              <a:rPr lang="cs-CZ" sz="2800" dirty="0"/>
              <a:t>Heterogenní skupina</a:t>
            </a:r>
          </a:p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D88DB9-2F9A-4F46-844A-CA82F298A7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263" y="823125"/>
            <a:ext cx="7991475" cy="369171"/>
          </a:xfrm>
        </p:spPr>
        <p:txBody>
          <a:bodyPr/>
          <a:lstStyle/>
          <a:p>
            <a:r>
              <a:rPr lang="cs-CZ" sz="2000" b="1" dirty="0"/>
              <a:t>Zdravotní znevýhodnění, zdravotní postižení (invalidita)</a:t>
            </a:r>
            <a:endParaRPr lang="en-US" sz="2000" b="1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CE5B540-1C66-4197-975F-410E1B2A71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3" y="269887"/>
            <a:ext cx="7991476" cy="3691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Postavení osob se zdravotními problémy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1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7DF5C2C-D596-45DB-BBD9-F246B53E4D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CE5CC9-45C7-4472-9A27-47958116E16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0D8859-A0A2-4244-A0BF-2502110DE7F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180215"/>
            <a:ext cx="7991475" cy="5057074"/>
          </a:xfrm>
        </p:spPr>
        <p:txBody>
          <a:bodyPr/>
          <a:lstStyle/>
          <a:p>
            <a:r>
              <a:rPr lang="cs-CZ" sz="2400" b="1" dirty="0"/>
              <a:t>Zaměstnatelnost osob se ZP:</a:t>
            </a:r>
          </a:p>
          <a:p>
            <a:r>
              <a:rPr lang="cs-CZ" dirty="0"/>
              <a:t>1 Schopnost pracovat (lidský kapitál)</a:t>
            </a:r>
          </a:p>
          <a:p>
            <a:r>
              <a:rPr lang="cs-CZ" dirty="0"/>
              <a:t>2 Příležitost pracovat</a:t>
            </a:r>
          </a:p>
          <a:p>
            <a:r>
              <a:rPr lang="cs-CZ" dirty="0"/>
              <a:t>3 Možnost pracovat (integrovat se do zaměstnání)</a:t>
            </a:r>
          </a:p>
          <a:p>
            <a:endParaRPr lang="cs-CZ" dirty="0"/>
          </a:p>
          <a:p>
            <a:r>
              <a:rPr lang="cs-CZ" sz="2400" b="1" dirty="0"/>
              <a:t>SÚPM (mzdové dotace zaměstnavateli):</a:t>
            </a:r>
          </a:p>
          <a:p>
            <a:r>
              <a:rPr lang="cs-CZ" sz="2000" dirty="0"/>
              <a:t>1 Učení se prací, „skutečná“ práce, specifický lidský kapitál</a:t>
            </a:r>
          </a:p>
          <a:p>
            <a:r>
              <a:rPr lang="cs-CZ" sz="2000" dirty="0"/>
              <a:t>2 Vyšší zájem zaměstnavatelů přijmout + screening </a:t>
            </a:r>
            <a:r>
              <a:rPr lang="cs-CZ" sz="2000" dirty="0" err="1"/>
              <a:t>effect</a:t>
            </a:r>
            <a:endParaRPr lang="cs-CZ" sz="2000" dirty="0"/>
          </a:p>
          <a:p>
            <a:r>
              <a:rPr lang="cs-CZ" sz="2000" dirty="0"/>
              <a:t>3 Rozvoj sociálních dovedností + adaptace na pracovišti </a:t>
            </a:r>
          </a:p>
          <a:p>
            <a:r>
              <a:rPr lang="cs-CZ" sz="2000" b="1" dirty="0"/>
              <a:t>Potenciální negativa:</a:t>
            </a:r>
          </a:p>
          <a:p>
            <a:r>
              <a:rPr lang="cs-CZ" sz="2000" dirty="0"/>
              <a:t>Uzamykací efekt</a:t>
            </a:r>
          </a:p>
          <a:p>
            <a:r>
              <a:rPr lang="cs-CZ" sz="2000" dirty="0"/>
              <a:t>Signalizační efekt (zdravotní handicap)</a:t>
            </a:r>
          </a:p>
          <a:p>
            <a:r>
              <a:rPr lang="cs-CZ" sz="2000" dirty="0"/>
              <a:t>Mrtvá váha (role cílenosti)  </a:t>
            </a:r>
            <a:endParaRPr lang="en-US" sz="20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BBD7D5-16B0-4C46-8CEC-65F4082EF1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07C79A7-4E12-4BB9-8997-C1B88B7C13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Zaměstnatelnost osob se ZP a SÚPM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6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60460E1-44EF-4185-80F9-97239F6CBFF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3685D9-7B97-4958-BE85-2E420144D5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95E08C-663D-4A4D-9FD8-734DB478A4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Konec roku 2019: 33,700 osob se ZZ, ZP (15,6% uchazečů)</a:t>
            </a:r>
          </a:p>
          <a:p>
            <a:r>
              <a:rPr lang="cs-CZ" dirty="0"/>
              <a:t>20,000 dlouhodobě nezaměstnaní (třetina DN)</a:t>
            </a:r>
          </a:p>
          <a:p>
            <a:r>
              <a:rPr lang="cs-CZ" dirty="0"/>
              <a:t>SÚPM nejčastěji využívaný program ve vztahu k ZP, ZZ</a:t>
            </a:r>
          </a:p>
          <a:p>
            <a:endParaRPr lang="cs-CZ" dirty="0"/>
          </a:p>
          <a:p>
            <a:r>
              <a:rPr lang="cs-CZ" dirty="0"/>
              <a:t>Data OK práce, účastníci programů SÚPM v roce </a:t>
            </a:r>
          </a:p>
          <a:p>
            <a:r>
              <a:rPr lang="cs-CZ" dirty="0"/>
              <a:t>Vzorek: 2.996 uchazečů, z toho 1.112 ZZ, ZP</a:t>
            </a:r>
          </a:p>
          <a:p>
            <a:r>
              <a:rPr lang="cs-CZ" dirty="0"/>
              <a:t>Účastníci programu SÚPM: 1,399 zdraví, 389 ZZ, 262 ZP</a:t>
            </a:r>
          </a:p>
          <a:p>
            <a:r>
              <a:rPr lang="cs-CZ" dirty="0"/>
              <a:t>CEM přesné párování (kontrolní skupiny ne-účastníků)</a:t>
            </a:r>
          </a:p>
          <a:p>
            <a:r>
              <a:rPr lang="cs-CZ" dirty="0"/>
              <a:t>Podle individuálních charakteristik a regionálních trhů práce</a:t>
            </a:r>
          </a:p>
          <a:p>
            <a:r>
              <a:rPr lang="cs-CZ" dirty="0"/>
              <a:t>Sledování až 900 dní od vstupu do programu (dva a půl roku)</a:t>
            </a:r>
          </a:p>
          <a:p>
            <a:r>
              <a:rPr lang="cs-CZ" dirty="0"/>
              <a:t>Křivky přežití (v registru), Soutěžící rizika důvodu odchodu z registru, Indexy cílenosti</a:t>
            </a:r>
          </a:p>
          <a:p>
            <a:r>
              <a:rPr lang="cs-CZ" dirty="0"/>
              <a:t>  Heterogenita výsledků: stupeň znevýhodnění, stupeň vzdělání</a:t>
            </a:r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480FB0-4EA9-4CF5-98AC-6FFF99DD41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80FA8F1-D939-4B9A-A75A-39C98E8906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Metoda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4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FB2AC8F-DC80-443F-99C6-8E702D94818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02C3CE-95F8-46E5-8B19-53B74657A93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6D36E6-4DC0-4F84-B779-E528080029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Mediánová délka trvání programu cca 12 měsíce bez rozdílů</a:t>
            </a:r>
          </a:p>
          <a:p>
            <a:endParaRPr lang="cs-CZ" dirty="0"/>
          </a:p>
          <a:p>
            <a:r>
              <a:rPr lang="cs-CZ" dirty="0"/>
              <a:t>Zdraví uchazeči</a:t>
            </a:r>
          </a:p>
          <a:p>
            <a:r>
              <a:rPr lang="cs-CZ" dirty="0"/>
              <a:t>Lepší hrubé efekty, ale nižší čistý efekt (diference ke KS):</a:t>
            </a:r>
          </a:p>
          <a:p>
            <a:r>
              <a:rPr lang="cs-CZ" dirty="0"/>
              <a:t>25 </a:t>
            </a:r>
            <a:r>
              <a:rPr lang="cs-CZ" dirty="0" err="1"/>
              <a:t>pb</a:t>
            </a:r>
            <a:r>
              <a:rPr lang="cs-CZ" dirty="0"/>
              <a:t> 6 měsíců po vstupu do programu, 20pb po 12 </a:t>
            </a:r>
            <a:r>
              <a:rPr lang="cs-CZ" dirty="0" err="1"/>
              <a:t>měs</a:t>
            </a:r>
            <a:r>
              <a:rPr lang="cs-CZ" dirty="0"/>
              <a:t>, 5 </a:t>
            </a:r>
            <a:r>
              <a:rPr lang="cs-CZ" dirty="0" err="1"/>
              <a:t>pb</a:t>
            </a:r>
            <a:r>
              <a:rPr lang="cs-CZ" dirty="0"/>
              <a:t> po 2 a půl roce</a:t>
            </a:r>
          </a:p>
          <a:p>
            <a:endParaRPr lang="cs-CZ" dirty="0"/>
          </a:p>
          <a:p>
            <a:r>
              <a:rPr lang="cs-CZ" dirty="0"/>
              <a:t>Uchazeči se zdravotním znevýhodněním</a:t>
            </a:r>
          </a:p>
          <a:p>
            <a:r>
              <a:rPr lang="cs-CZ" dirty="0"/>
              <a:t>50 </a:t>
            </a:r>
            <a:r>
              <a:rPr lang="cs-CZ" dirty="0" err="1"/>
              <a:t>pb</a:t>
            </a:r>
            <a:r>
              <a:rPr lang="cs-CZ" dirty="0"/>
              <a:t> 6 měsíců po vstupu do programu, 30pb po 12 </a:t>
            </a:r>
            <a:r>
              <a:rPr lang="cs-CZ" dirty="0" err="1"/>
              <a:t>měs</a:t>
            </a:r>
            <a:r>
              <a:rPr lang="cs-CZ" dirty="0"/>
              <a:t>, 10 </a:t>
            </a:r>
            <a:r>
              <a:rPr lang="cs-CZ" dirty="0" err="1"/>
              <a:t>pb</a:t>
            </a:r>
            <a:r>
              <a:rPr lang="cs-CZ" dirty="0"/>
              <a:t> po 2 a půl roce</a:t>
            </a:r>
          </a:p>
          <a:p>
            <a:r>
              <a:rPr lang="cs-CZ" dirty="0"/>
              <a:t>Uchazeči se zdravotním postižením</a:t>
            </a:r>
          </a:p>
          <a:p>
            <a:r>
              <a:rPr lang="cs-CZ" dirty="0"/>
              <a:t>55 </a:t>
            </a:r>
            <a:r>
              <a:rPr lang="cs-CZ" dirty="0" err="1"/>
              <a:t>pb</a:t>
            </a:r>
            <a:r>
              <a:rPr lang="cs-CZ" dirty="0"/>
              <a:t> 6 měsíců po vstupu do programu, 40pb po 12 </a:t>
            </a:r>
            <a:r>
              <a:rPr lang="cs-CZ" dirty="0" err="1"/>
              <a:t>měs</a:t>
            </a:r>
            <a:r>
              <a:rPr lang="cs-CZ" dirty="0"/>
              <a:t>, 10 </a:t>
            </a:r>
            <a:r>
              <a:rPr lang="cs-CZ" dirty="0" err="1"/>
              <a:t>pb</a:t>
            </a:r>
            <a:r>
              <a:rPr lang="cs-CZ" dirty="0"/>
              <a:t> po 2 a půl roce</a:t>
            </a:r>
          </a:p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484D7E-EA07-4921-A5CB-EDD579C13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263" y="823126"/>
            <a:ext cx="7991475" cy="22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397F642-D07B-4900-BEC3-1FB743CC78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Výsledky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6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BD1CCF9-BDCE-4F16-80EF-BC2A0C0418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0F5538-D7D1-40E5-8434-89AA1618012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8C3532-5F37-4C6D-8131-583C0B3E21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DA0972-6D84-4EC8-B983-0310803D08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Zdraví uchazeči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7DFCD42-C06B-481B-B19A-BD03F58DC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678" y="2413590"/>
            <a:ext cx="136362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456708F-A84D-00E4-3145-9D54008053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366087"/>
              </p:ext>
            </p:extLst>
          </p:nvPr>
        </p:nvGraphicFramePr>
        <p:xfrm>
          <a:off x="576261" y="956929"/>
          <a:ext cx="7991476" cy="5077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BB4C7352-AB1B-40D7-B71E-066E55387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678" y="5842590"/>
            <a:ext cx="1363629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A005E3E-7687-427E-A231-04C8E30AE0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B8921EE-EC10-4672-BDFA-23C129624AD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BE8017-BDA8-462B-8B54-97361F89D8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B6506A-BCCE-4638-ADD1-287CDA4D1F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Zdravotní znevýhodnění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BBE62A9-6C32-4F9D-927E-716D8DD89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035" y="3070695"/>
            <a:ext cx="13277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5C8DF8AB-C7F7-C058-865C-D59A6EADE3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8585846"/>
              </p:ext>
            </p:extLst>
          </p:nvPr>
        </p:nvGraphicFramePr>
        <p:xfrm>
          <a:off x="576262" y="938990"/>
          <a:ext cx="7991476" cy="519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7D28D-79AE-4284-811A-0356CCB75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035" y="6499695"/>
            <a:ext cx="1327751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6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9DC4462-50BC-46DC-9DCD-4100DE23110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63486B-06F6-4F73-A365-D57CFD4A270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5E8FB7-6F35-4E30-9F4D-4EC434AEB5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C45726-A4E5-4EE4-AF42-A580803101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Zdravotní postižení</a:t>
            </a:r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3B832F68-0E8B-A98F-8821-D1F7A8DC2C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554055"/>
              </p:ext>
            </p:extLst>
          </p:nvPr>
        </p:nvGraphicFramePr>
        <p:xfrm>
          <a:off x="669851" y="1212111"/>
          <a:ext cx="7697972" cy="487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071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F1525BC-88DB-485F-A897-A3A44CE4374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DF7532-BB96-4677-AEC2-C36B0CDFB03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966E05-3964-4FDD-98D3-7473393BB2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sz="2400" dirty="0"/>
              <a:t>Soutěžící rizika: důvody odchodu z registru</a:t>
            </a:r>
          </a:p>
          <a:p>
            <a:r>
              <a:rPr lang="cs-CZ" sz="2400" dirty="0"/>
              <a:t>Kontrolní skupina ZZ a ZP: 30-40% odchází do zaměstnání, během 20 měsíců</a:t>
            </a:r>
          </a:p>
          <a:p>
            <a:r>
              <a:rPr lang="cs-CZ" sz="2400" dirty="0"/>
              <a:t>To je 54-68% méně než účastníci programu SÚPM se ZZ, ZP</a:t>
            </a:r>
          </a:p>
          <a:p>
            <a:r>
              <a:rPr lang="cs-CZ" sz="2400" dirty="0"/>
              <a:t>Ale asi 20-30% odchází do neaktivity (</a:t>
            </a:r>
            <a:r>
              <a:rPr lang="cs-CZ" sz="2400" dirty="0" err="1"/>
              <a:t>nespeficikovaný</a:t>
            </a:r>
            <a:r>
              <a:rPr lang="cs-CZ" sz="2400" dirty="0"/>
              <a:t> důvod) a 10-16% kvůli sankci (30 – 46% „špatné důvody“)</a:t>
            </a:r>
          </a:p>
          <a:p>
            <a:r>
              <a:rPr lang="cs-CZ" sz="2400" dirty="0"/>
              <a:t>V případě účastníků jsou odchody do neaktivity, sankce a další důvody minimální (do 10% celkem)</a:t>
            </a:r>
          </a:p>
          <a:p>
            <a:endParaRPr lang="cs-CZ" sz="2400" dirty="0"/>
          </a:p>
          <a:p>
            <a:endParaRPr lang="en-US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C15044C-144D-43F7-BFFF-E576787F28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2396383-43D7-4426-8D4F-ED68F84F8F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Výsledky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58789"/>
      </p:ext>
    </p:extLst>
  </p:cSld>
  <p:clrMapOvr>
    <a:masterClrMapping/>
  </p:clrMapOvr>
</p:sld>
</file>

<file path=ppt/theme/theme1.xml><?xml version="1.0" encoding="utf-8"?>
<a:theme xmlns:a="http://schemas.openxmlformats.org/drawingml/2006/main" name="1_Rilsa 4:3 Grey">
  <a:themeElements>
    <a:clrScheme name="Vlastní 1">
      <a:dk1>
        <a:srgbClr val="404040"/>
      </a:dk1>
      <a:lt1>
        <a:srgbClr val="FEFCF8"/>
      </a:lt1>
      <a:dk2>
        <a:srgbClr val="636363"/>
      </a:dk2>
      <a:lt2>
        <a:srgbClr val="E3E3E3"/>
      </a:lt2>
      <a:accent1>
        <a:srgbClr val="FAEFDA"/>
      </a:accent1>
      <a:accent2>
        <a:srgbClr val="F5DDAF"/>
      </a:accent2>
      <a:accent3>
        <a:srgbClr val="F0CA81"/>
      </a:accent3>
      <a:accent4>
        <a:srgbClr val="E5A426"/>
      </a:accent4>
      <a:accent5>
        <a:srgbClr val="C18717"/>
      </a:accent5>
      <a:accent6>
        <a:srgbClr val="8E6619"/>
      </a:accent6>
      <a:hlink>
        <a:srgbClr val="EAB52B"/>
      </a:hlink>
      <a:folHlink>
        <a:srgbClr val="636363"/>
      </a:folHlink>
    </a:clrScheme>
    <a:fontScheme name="Vlastní 1">
      <a:majorFont>
        <a:latin typeface="Nunito Sans ExtraLight"/>
        <a:ea typeface=""/>
        <a:cs typeface=""/>
      </a:majorFont>
      <a:minorFont>
        <a:latin typeface="Nunito Sa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šablona RILSA - Grey.potx" id="{B3FF5136-3FF4-419F-B404-54315FAF0D25}" vid="{A3B58131-F809-4AD8-933B-AAB6229E7DF2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Powerpoint šablona RILSA - Grey</Template>
  <TotalTime>463</TotalTime>
  <Words>859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Nunito Sans ExtraBold</vt:lpstr>
      <vt:lpstr>Nunito Sans SemiBold</vt:lpstr>
      <vt:lpstr>Nunito Sans ExtraLight</vt:lpstr>
      <vt:lpstr>Arial</vt:lpstr>
      <vt:lpstr>1_Rilsa 4:3 Grey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Malá Věra</dc:creator>
  <cp:lastModifiedBy>Sirovátka Tomáš</cp:lastModifiedBy>
  <cp:revision>74</cp:revision>
  <dcterms:created xsi:type="dcterms:W3CDTF">2023-06-15T08:42:05Z</dcterms:created>
  <dcterms:modified xsi:type="dcterms:W3CDTF">2024-12-17T19:02:46Z</dcterms:modified>
</cp:coreProperties>
</file>