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sldIdLst>
    <p:sldId id="300" r:id="rId2"/>
    <p:sldId id="301" r:id="rId3"/>
    <p:sldId id="319" r:id="rId4"/>
    <p:sldId id="320" r:id="rId5"/>
    <p:sldId id="321" r:id="rId6"/>
    <p:sldId id="303" r:id="rId7"/>
    <p:sldId id="322" r:id="rId8"/>
    <p:sldId id="323" r:id="rId9"/>
    <p:sldId id="316" r:id="rId10"/>
    <p:sldId id="325" r:id="rId11"/>
    <p:sldId id="326" r:id="rId12"/>
    <p:sldId id="327" r:id="rId13"/>
    <p:sldId id="318" r:id="rId14"/>
    <p:sldId id="328" r:id="rId15"/>
    <p:sldId id="302" r:id="rId16"/>
  </p:sldIdLst>
  <p:sldSz cx="9144000" cy="6858000" type="screen4x3"/>
  <p:notesSz cx="6858000" cy="9144000"/>
  <p:embeddedFontLst>
    <p:embeddedFont>
      <p:font typeface="Bahnschrift SemiLight SemiConde" panose="020B0502040204020203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 Sans ExtraBold" pitchFamily="2" charset="-18"/>
      <p:bold r:id="rId22"/>
      <p:boldItalic r:id="rId23"/>
    </p:embeddedFont>
    <p:embeddedFont>
      <p:font typeface="Nunito Sans ExtraLight" pitchFamily="2" charset="-18"/>
      <p:regular r:id="rId24"/>
      <p:italic r:id="rId25"/>
    </p:embeddedFont>
    <p:embeddedFont>
      <p:font typeface="Nunito Sans SemiBold" pitchFamily="2" charset="-18"/>
      <p:bold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6723" autoAdjust="0"/>
  </p:normalViewPr>
  <p:slideViewPr>
    <p:cSldViewPr snapToGrid="0" showGuides="1">
      <p:cViewPr varScale="1">
        <p:scale>
          <a:sx n="72" d="100"/>
          <a:sy n="72" d="100"/>
        </p:scale>
        <p:origin x="15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">
            <a:extLst>
              <a:ext uri="{FF2B5EF4-FFF2-40B4-BE49-F238E27FC236}">
                <a16:creationId xmlns:a16="http://schemas.microsoft.com/office/drawing/2014/main" id="{F5844131-F511-F386-6DC5-BD027598F9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Kasiopea">
            <a:extLst>
              <a:ext uri="{FF2B5EF4-FFF2-40B4-BE49-F238E27FC236}">
                <a16:creationId xmlns:a16="http://schemas.microsoft.com/office/drawing/2014/main" id="{34D94ADA-10A6-807A-7A83-9C67CCD0B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41975FDE-C590-87AA-7EC5-7D3F0FFF229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62240DB7-E33A-0583-1104-D59DBE0520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" name="Jméno prezentujícího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606675"/>
            <a:ext cx="6147266" cy="1217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Jméno prezentujícího</a:t>
            </a:r>
          </a:p>
        </p:txBody>
      </p:sp>
      <p:sp>
        <p:nvSpPr>
          <p:cNvPr id="28" name="Hlavní 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6732589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Hlavní nadpis 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152430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ožený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6" name="Linka">
            <a:extLst>
              <a:ext uri="{FF2B5EF4-FFF2-40B4-BE49-F238E27FC236}">
                <a16:creationId xmlns:a16="http://schemas.microsoft.com/office/drawing/2014/main" id="{E875174A-20F5-D6F9-DCBD-BA1F88291A7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3A63378-2222-3615-1E41-E944438D1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" name="Zástupný symbol obrázku">
            <a:extLst>
              <a:ext uri="{FF2B5EF4-FFF2-40B4-BE49-F238E27FC236}">
                <a16:creationId xmlns:a16="http://schemas.microsoft.com/office/drawing/2014/main" id="{C460DA2D-14A0-C170-2C55-D56208D7C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263" y="1341438"/>
            <a:ext cx="7991475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015775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 v kontejneru</a:t>
            </a:r>
          </a:p>
        </p:txBody>
      </p:sp>
    </p:spTree>
    <p:extLst>
      <p:ext uri="{BB962C8B-B14F-4D97-AF65-F5344CB8AC3E}">
        <p14:creationId xmlns:p14="http://schemas.microsoft.com/office/powerpoint/2010/main" val="2889318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bílé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8215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černé logo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331188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1 sloupec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C7F32E6D-08AB-FF05-3D80-122F290FD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6DD88A00-996C-8973-76B5-1B31500BB3E0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8C0EBD4-F4FF-7854-5F1C-6F4A21C8A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F3E4D909-D4FC-2FC7-4588-DB9FA05E8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9AF77C70-38C2-6DE3-71BA-C184E24A20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obsah">
            <a:extLst>
              <a:ext uri="{FF2B5EF4-FFF2-40B4-BE49-F238E27FC236}">
                <a16:creationId xmlns:a16="http://schemas.microsoft.com/office/drawing/2014/main" id="{FE54D9B4-F806-EF92-7893-24EF063F41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6263" y="1341438"/>
            <a:ext cx="3887787" cy="4895850"/>
          </a:xfrm>
          <a:prstGeom prst="rect">
            <a:avLst/>
          </a:prstGeom>
        </p:spPr>
        <p:txBody>
          <a:bodyPr/>
          <a:lstStyle>
            <a:lvl1pPr>
              <a:buClr>
                <a:srgbClr val="F0CA81"/>
              </a:buClr>
              <a:defRPr lang="cs-CZ" dirty="0"/>
            </a:lvl1pPr>
            <a:lvl2pPr>
              <a:buClr>
                <a:srgbClr val="F0CA81"/>
              </a:buClr>
              <a:defRPr lang="cs-CZ" dirty="0"/>
            </a:lvl2pPr>
            <a:lvl3pPr>
              <a:buClr>
                <a:srgbClr val="F0CA81"/>
              </a:buClr>
              <a:defRPr lang="cs-CZ" dirty="0"/>
            </a:lvl3pPr>
            <a:lvl4pPr>
              <a:buClr>
                <a:srgbClr val="F0CA81"/>
              </a:buClr>
              <a:defRPr lang="cs-CZ" dirty="0"/>
            </a:lvl4pPr>
            <a:lvl5pPr>
              <a:buClr>
                <a:srgbClr val="F0CA81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</a:t>
            </a:r>
          </a:p>
        </p:txBody>
      </p:sp>
    </p:spTree>
    <p:extLst>
      <p:ext uri="{BB962C8B-B14F-4D97-AF65-F5344CB8AC3E}">
        <p14:creationId xmlns:p14="http://schemas.microsoft.com/office/powerpoint/2010/main" val="97821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F6F2CC44-C935-B1AD-2E33-83157421C0B3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D4AEF6E3-428A-0ED8-243E-E71F4A2BF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1" name="Autor citátu">
            <a:extLst>
              <a:ext uri="{FF2B5EF4-FFF2-40B4-BE49-F238E27FC236}">
                <a16:creationId xmlns:a16="http://schemas.microsoft.com/office/drawing/2014/main" id="{3C16AE21-9C94-0A3A-2490-491BEFD0AB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3100" y="5008694"/>
            <a:ext cx="5257799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4" name="Znění citátu">
            <a:extLst>
              <a:ext uri="{FF2B5EF4-FFF2-40B4-BE49-F238E27FC236}">
                <a16:creationId xmlns:a16="http://schemas.microsoft.com/office/drawing/2014/main" id="{4AC70CB8-C943-921A-287D-F17FE82185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50" y="2248694"/>
            <a:ext cx="7021513" cy="19877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/>
            </a:lvl1pPr>
          </a:lstStyle>
          <a:p>
            <a:pPr lvl="0"/>
            <a:r>
              <a:rPr lang="cs-CZ" dirty="0"/>
              <a:t>Znění citátu</a:t>
            </a:r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252436" y="494824"/>
            <a:ext cx="63912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9000" dirty="0">
                <a:solidFill>
                  <a:srgbClr val="F0CA81"/>
                </a:solidFill>
                <a:latin typeface="Nunito Sans ExtraBold" panose="00000900000000000000" pitchFamily="2" charset="0"/>
              </a:rPr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295980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 s obrázkem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">
            <a:extLst>
              <a:ext uri="{FF2B5EF4-FFF2-40B4-BE49-F238E27FC236}">
                <a16:creationId xmlns:a16="http://schemas.microsoft.com/office/drawing/2014/main" id="{67F916BF-700F-6397-9D63-79FC42A592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C228F720-861F-B465-C654-21ED58E1793D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8FD2CF7F-76EA-2F77-D4BC-8170FAAD4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Rámeček">
            <a:extLst>
              <a:ext uri="{FF2B5EF4-FFF2-40B4-BE49-F238E27FC236}">
                <a16:creationId xmlns:a16="http://schemas.microsoft.com/office/drawing/2014/main" id="{53A44394-BB8F-F68A-4FBD-C058A39E3BE4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2" name="Uvozovky-výplň">
            <a:extLst>
              <a:ext uri="{FF2B5EF4-FFF2-40B4-BE49-F238E27FC236}">
                <a16:creationId xmlns:a16="http://schemas.microsoft.com/office/drawing/2014/main" id="{A2DBB954-B810-9FAD-E3A0-A95CD186827F}"/>
              </a:ext>
            </a:extLst>
          </p:cNvPr>
          <p:cNvSpPr/>
          <p:nvPr userDrawn="1"/>
        </p:nvSpPr>
        <p:spPr>
          <a:xfrm>
            <a:off x="360363" y="1113183"/>
            <a:ext cx="469127" cy="469127"/>
          </a:xfrm>
          <a:prstGeom prst="ellipse">
            <a:avLst/>
          </a:prstGeom>
          <a:solidFill>
            <a:srgbClr val="F0C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08623" y="863080"/>
            <a:ext cx="3352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Nunito Sans ExtraBold" panose="00000900000000000000" pitchFamily="2" charset="0"/>
              </a:rPr>
              <a:t>„</a:t>
            </a:r>
            <a:endParaRPr lang="cs-CZ" dirty="0">
              <a:solidFill>
                <a:schemeClr val="accent1"/>
              </a:solidFill>
              <a:latin typeface="Nunito Sans ExtraBold" panose="00000900000000000000" pitchFamily="2" charset="0"/>
            </a:endParaRPr>
          </a:p>
        </p:txBody>
      </p:sp>
      <p:sp>
        <p:nvSpPr>
          <p:cNvPr id="21" name="Autor citátu">
            <a:extLst>
              <a:ext uri="{FF2B5EF4-FFF2-40B4-BE49-F238E27FC236}">
                <a16:creationId xmlns:a16="http://schemas.microsoft.com/office/drawing/2014/main" id="{38D54918-6EA2-7F62-8718-8923C86B84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8538" y="4460846"/>
            <a:ext cx="3465512" cy="88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17" name="Znění citátu">
            <a:extLst>
              <a:ext uri="{FF2B5EF4-FFF2-40B4-BE49-F238E27FC236}">
                <a16:creationId xmlns:a16="http://schemas.microsoft.com/office/drawing/2014/main" id="{F8E5569D-C899-231E-9B57-ACBB0173D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600" y="2127386"/>
            <a:ext cx="3473450" cy="1554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/>
            </a:lvl1pPr>
            <a:lvl2pPr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r>
              <a:rPr lang="cs-CZ" i="1" dirty="0">
                <a:solidFill>
                  <a:schemeClr val="tx2"/>
                </a:solidFill>
              </a:rPr>
              <a:t>Znění citátu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85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siopea">
            <a:extLst>
              <a:ext uri="{FF2B5EF4-FFF2-40B4-BE49-F238E27FC236}">
                <a16:creationId xmlns:a16="http://schemas.microsoft.com/office/drawing/2014/main" id="{B1E5096C-04C6-7F86-384F-4E938F7E3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FE1614AF-E199-9443-F7D5-3721A9DCE17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F4B8D5DD-4A64-5692-23AA-E6279B65E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9" name="Adresa">
            <a:extLst>
              <a:ext uri="{FF2B5EF4-FFF2-40B4-BE49-F238E27FC236}">
                <a16:creationId xmlns:a16="http://schemas.microsoft.com/office/drawing/2014/main" id="{B651F30A-2B21-D5ED-DABE-2DE0FA00656D}"/>
              </a:ext>
            </a:extLst>
          </p:cNvPr>
          <p:cNvSpPr txBox="1"/>
          <p:nvPr userDrawn="1"/>
        </p:nvSpPr>
        <p:spPr>
          <a:xfrm>
            <a:off x="5539155" y="5274793"/>
            <a:ext cx="327983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Výzkumný ústav práce a sociálních věcí, v. v. i.</a:t>
            </a:r>
          </a:p>
          <a:p>
            <a:pPr lvl="0">
              <a:spcAft>
                <a:spcPts val="300"/>
              </a:spcAft>
            </a:pPr>
            <a:r>
              <a:rPr lang="cs-CZ" sz="1200" dirty="0" err="1">
                <a:solidFill>
                  <a:schemeClr val="tx1"/>
                </a:solidFill>
              </a:rPr>
              <a:t>Research</a:t>
            </a:r>
            <a:r>
              <a:rPr lang="cs-CZ" sz="1200" dirty="0">
                <a:solidFill>
                  <a:schemeClr val="tx1"/>
                </a:solidFill>
              </a:rPr>
              <a:t> Institute </a:t>
            </a:r>
            <a:r>
              <a:rPr lang="cs-CZ" sz="1200" dirty="0" err="1">
                <a:solidFill>
                  <a:schemeClr val="tx1"/>
                </a:solidFill>
              </a:rPr>
              <a:t>for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Labour</a:t>
            </a:r>
            <a:r>
              <a:rPr lang="cs-CZ" sz="1200" dirty="0">
                <a:solidFill>
                  <a:schemeClr val="tx1"/>
                </a:solidFill>
              </a:rPr>
              <a:t> and </a:t>
            </a:r>
            <a:r>
              <a:rPr lang="cs-CZ" sz="1200" dirty="0" err="1">
                <a:solidFill>
                  <a:schemeClr val="tx1"/>
                </a:solidFill>
              </a:rPr>
              <a:t>Social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Affairs</a:t>
            </a:r>
            <a:endParaRPr lang="cs-CZ" sz="1200" dirty="0">
              <a:solidFill>
                <a:schemeClr val="tx1"/>
              </a:solidFill>
            </a:endParaRP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Dělnická 213/12, 170 00  Praha 7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rilsa@rilsa.cz, T: +420 211 152 711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www.rilsa.cz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E-mail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766066"/>
            <a:ext cx="5364163" cy="430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E-mail prezentujícího</a:t>
            </a:r>
          </a:p>
        </p:txBody>
      </p:sp>
      <p:sp>
        <p:nvSpPr>
          <p:cNvPr id="28" name="Poděkování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5364163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476493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ón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">
            <a:extLst>
              <a:ext uri="{FF2B5EF4-FFF2-40B4-BE49-F238E27FC236}">
                <a16:creationId xmlns:a16="http://schemas.microsoft.com/office/drawing/2014/main" id="{A8F8CF10-0360-0841-4CE8-9459E1C616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A842091D-C241-C26D-CE9E-E96AB5FDF6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cs-CZ" dirty="0"/>
          </a:p>
        </p:txBody>
      </p:sp>
      <p:cxnSp>
        <p:nvCxnSpPr>
          <p:cNvPr id="9" name="Linka">
            <a:extLst>
              <a:ext uri="{FF2B5EF4-FFF2-40B4-BE49-F238E27FC236}">
                <a16:creationId xmlns:a16="http://schemas.microsoft.com/office/drawing/2014/main" id="{0A6CB79C-AA19-5040-EFEF-2A954DA897E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EB4E130F-4D5B-DBCF-3F7C-A785C0C3D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Výplň">
            <a:extLst>
              <a:ext uri="{FF2B5EF4-FFF2-40B4-BE49-F238E27FC236}">
                <a16:creationId xmlns:a16="http://schemas.microsoft.com/office/drawing/2014/main" id="{4BDF2C98-C4D2-C70A-BCD0-C0B4A1ABD97F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solidFill>
            <a:srgbClr val="ECECE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5222AAD-0508-B5FF-2F41-2C6CAF1B2CD9}"/>
              </a:ext>
            </a:extLst>
          </p:cNvPr>
          <p:cNvCxnSpPr>
            <a:cxnSpLocks/>
          </p:cNvCxnSpPr>
          <p:nvPr userDrawn="1"/>
        </p:nvCxnSpPr>
        <p:spPr>
          <a:xfrm>
            <a:off x="172720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047146C-E65F-B89F-1E55-ACF5DA6D77CB}"/>
              </a:ext>
            </a:extLst>
          </p:cNvPr>
          <p:cNvCxnSpPr>
            <a:cxnSpLocks/>
          </p:cNvCxnSpPr>
          <p:nvPr userDrawn="1"/>
        </p:nvCxnSpPr>
        <p:spPr>
          <a:xfrm>
            <a:off x="194310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E12A61C-C4A5-51F4-BFC4-9850A0BB02D9}"/>
              </a:ext>
            </a:extLst>
          </p:cNvPr>
          <p:cNvCxnSpPr>
            <a:cxnSpLocks/>
          </p:cNvCxnSpPr>
          <p:nvPr userDrawn="1"/>
        </p:nvCxnSpPr>
        <p:spPr>
          <a:xfrm>
            <a:off x="309065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587ED26-E48F-C057-E051-6A369C769112}"/>
              </a:ext>
            </a:extLst>
          </p:cNvPr>
          <p:cNvCxnSpPr>
            <a:cxnSpLocks/>
          </p:cNvCxnSpPr>
          <p:nvPr userDrawn="1"/>
        </p:nvCxnSpPr>
        <p:spPr>
          <a:xfrm>
            <a:off x="332502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BE15A73-1916-F48E-F62D-2CDFB69883F2}"/>
              </a:ext>
            </a:extLst>
          </p:cNvPr>
          <p:cNvCxnSpPr>
            <a:cxnSpLocks/>
          </p:cNvCxnSpPr>
          <p:nvPr userDrawn="1"/>
        </p:nvCxnSpPr>
        <p:spPr>
          <a:xfrm>
            <a:off x="446405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34BECAC-E6AF-B5CA-0B05-B3FE372D8D6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E23DED9-F8A3-7A75-5BBF-424C67D0894A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CA28248-32C9-1D5A-EFCA-45D61EE0C2E9}"/>
              </a:ext>
            </a:extLst>
          </p:cNvPr>
          <p:cNvCxnSpPr>
            <a:cxnSpLocks/>
          </p:cNvCxnSpPr>
          <p:nvPr userDrawn="1"/>
        </p:nvCxnSpPr>
        <p:spPr>
          <a:xfrm>
            <a:off x="604837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965C58B-1D0E-1AFA-6882-A621740BAD13}"/>
              </a:ext>
            </a:extLst>
          </p:cNvPr>
          <p:cNvCxnSpPr>
            <a:cxnSpLocks/>
          </p:cNvCxnSpPr>
          <p:nvPr userDrawn="1"/>
        </p:nvCxnSpPr>
        <p:spPr>
          <a:xfrm>
            <a:off x="7200900" y="1336851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316813F-307D-74E9-9D1C-AC6CF81F460D}"/>
              </a:ext>
            </a:extLst>
          </p:cNvPr>
          <p:cNvCxnSpPr>
            <a:cxnSpLocks/>
          </p:cNvCxnSpPr>
          <p:nvPr userDrawn="1"/>
        </p:nvCxnSpPr>
        <p:spPr>
          <a:xfrm>
            <a:off x="742177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F68309C-F9DA-BFB1-B1F9-041B231EC382}"/>
              </a:ext>
            </a:extLst>
          </p:cNvPr>
          <p:cNvCxnSpPr>
            <a:stCxn id="4" idx="1"/>
            <a:endCxn id="4" idx="3"/>
          </p:cNvCxnSpPr>
          <p:nvPr userDrawn="1"/>
        </p:nvCxnSpPr>
        <p:spPr>
          <a:xfrm>
            <a:off x="576263" y="3789363"/>
            <a:ext cx="799147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Linka horní">
            <a:extLst>
              <a:ext uri="{FF2B5EF4-FFF2-40B4-BE49-F238E27FC236}">
                <a16:creationId xmlns:a16="http://schemas.microsoft.com/office/drawing/2014/main" id="{CE063256-E4D9-5B50-9629-1DA2996595C3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8B4B3DDA-9AFE-5A8D-429D-B42835F24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5364162" cy="239773"/>
          </a:xfrm>
          <a:prstGeom prst="rect">
            <a:avLst/>
          </a:prstGeom>
          <a:solidFill>
            <a:srgbClr val="ECECEC"/>
          </a:solidFill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pro PPTX design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5364163" cy="369171"/>
          </a:xfrm>
          <a:prstGeom prst="rect">
            <a:avLst/>
          </a:prstGeom>
          <a:solidFill>
            <a:srgbClr val="ECECEC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Zóna obsahu a vodítka	</a:t>
            </a:r>
          </a:p>
        </p:txBody>
      </p:sp>
    </p:spTree>
    <p:extLst>
      <p:ext uri="{BB962C8B-B14F-4D97-AF65-F5344CB8AC3E}">
        <p14:creationId xmlns:p14="http://schemas.microsoft.com/office/powerpoint/2010/main" val="58563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Volný snímek univerzální</a:t>
            </a:r>
          </a:p>
        </p:txBody>
      </p:sp>
    </p:spTree>
    <p:extLst>
      <p:ext uri="{BB962C8B-B14F-4D97-AF65-F5344CB8AC3E}">
        <p14:creationId xmlns:p14="http://schemas.microsoft.com/office/powerpoint/2010/main" val="371359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text">
            <a:extLst>
              <a:ext uri="{FF2B5EF4-FFF2-40B4-BE49-F238E27FC236}">
                <a16:creationId xmlns:a16="http://schemas.microsoft.com/office/drawing/2014/main" id="{644F9D25-CC36-0A98-F40A-8D611CCDA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 dirty="0"/>
            </a:lvl1pPr>
            <a:lvl2pPr>
              <a:buClr>
                <a:schemeClr val="accent3"/>
              </a:buClr>
              <a:defRPr lang="cs-CZ" sz="1800" dirty="0"/>
            </a:lvl2pPr>
            <a:lvl3pPr>
              <a:buClr>
                <a:schemeClr val="accent3"/>
              </a:buClr>
              <a:defRPr lang="cs-CZ" sz="1500" dirty="0"/>
            </a:lvl3pPr>
            <a:lvl4pPr>
              <a:buClr>
                <a:schemeClr val="accent3"/>
              </a:buClr>
              <a:defRPr lang="cs-CZ" sz="1350" dirty="0"/>
            </a:lvl4pPr>
            <a:lvl5pPr>
              <a:buClr>
                <a:schemeClr val="accent3"/>
              </a:buClr>
              <a:defRPr lang="cs-CZ" sz="1350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Text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230992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abulku">
            <a:extLst>
              <a:ext uri="{FF2B5EF4-FFF2-40B4-BE49-F238E27FC236}">
                <a16:creationId xmlns:a16="http://schemas.microsoft.com/office/drawing/2014/main" id="{D5D935D0-CE5C-78C0-DAD2-890531280D9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76263" y="1376362"/>
            <a:ext cx="7991475" cy="48609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lang="cs-CZ" dirty="0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Tabulka celostránková</a:t>
            </a:r>
          </a:p>
        </p:txBody>
      </p:sp>
    </p:spTree>
    <p:extLst>
      <p:ext uri="{BB962C8B-B14F-4D97-AF65-F5344CB8AC3E}">
        <p14:creationId xmlns:p14="http://schemas.microsoft.com/office/powerpoint/2010/main" val="200323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4" name="Zástupný objekt grafu">
            <a:extLst>
              <a:ext uri="{FF2B5EF4-FFF2-40B4-BE49-F238E27FC236}">
                <a16:creationId xmlns:a16="http://schemas.microsoft.com/office/drawing/2014/main" id="{1979B4C0-B639-2DB0-8C3F-BD8DAD66C41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</a:lstStyle>
          <a:p>
            <a:r>
              <a:rPr lang="cs-CZ"/>
              <a:t>Kliknutím na ikonu přidáte graf.</a:t>
            </a:r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Graf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315485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obsah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7991475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/>
            </a:lvl1pPr>
            <a:lvl2pPr>
              <a:buClr>
                <a:schemeClr val="accent3"/>
              </a:buClr>
              <a:defRPr lang="cs-CZ" sz="1800"/>
            </a:lvl2pPr>
            <a:lvl3pPr>
              <a:buClr>
                <a:schemeClr val="accent3"/>
              </a:buClr>
              <a:defRPr lang="cs-CZ" sz="1500"/>
            </a:lvl3pPr>
            <a:lvl4pPr>
              <a:buClr>
                <a:schemeClr val="accent3"/>
              </a:buClr>
              <a:defRPr lang="cs-CZ" sz="1350"/>
            </a:lvl4pPr>
            <a:lvl5pPr>
              <a:buClr>
                <a:schemeClr val="accent3"/>
              </a:buClr>
              <a:defRPr lang="cs-CZ" sz="135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1 stránka</a:t>
            </a:r>
          </a:p>
        </p:txBody>
      </p:sp>
    </p:spTree>
    <p:extLst>
      <p:ext uri="{BB962C8B-B14F-4D97-AF65-F5344CB8AC3E}">
        <p14:creationId xmlns:p14="http://schemas.microsoft.com/office/powerpoint/2010/main" val="1403281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9" name="Zástupný obsah P">
            <a:extLst>
              <a:ext uri="{FF2B5EF4-FFF2-40B4-BE49-F238E27FC236}">
                <a16:creationId xmlns:a16="http://schemas.microsoft.com/office/drawing/2014/main" id="{D7D6BF85-009B-B387-E9F3-76A56730AC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951" y="1376363"/>
            <a:ext cx="3887787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  <a:lvl2pPr>
              <a:buClr>
                <a:schemeClr val="accent3"/>
              </a:buClr>
              <a:defRPr lang="cs-CZ"/>
            </a:lvl2pPr>
            <a:lvl3pPr>
              <a:buClr>
                <a:schemeClr val="accent3"/>
              </a:buClr>
              <a:defRPr lang="cs-CZ"/>
            </a:lvl3pPr>
            <a:lvl4pPr>
              <a:buClr>
                <a:schemeClr val="accent3"/>
              </a:buClr>
              <a:defRPr lang="cs-CZ"/>
            </a:lvl4pPr>
            <a:lvl5pPr>
              <a:buClr>
                <a:schemeClr val="accent3"/>
              </a:buClr>
              <a:defRPr lang="cs-CZ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3887787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2 sloupce</a:t>
            </a:r>
          </a:p>
        </p:txBody>
      </p:sp>
    </p:spTree>
    <p:extLst>
      <p:ext uri="{BB962C8B-B14F-4D97-AF65-F5344CB8AC3E}">
        <p14:creationId xmlns:p14="http://schemas.microsoft.com/office/powerpoint/2010/main" val="49168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0" name="Zástupný obsah P">
            <a:extLst>
              <a:ext uri="{FF2B5EF4-FFF2-40B4-BE49-F238E27FC236}">
                <a16:creationId xmlns:a16="http://schemas.microsoft.com/office/drawing/2014/main" id="{86F2F394-F7FA-E214-BA6A-8E5D938F3C1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48375" y="1377284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S">
            <a:extLst>
              <a:ext uri="{FF2B5EF4-FFF2-40B4-BE49-F238E27FC236}">
                <a16:creationId xmlns:a16="http://schemas.microsoft.com/office/drawing/2014/main" id="{FAD4D5B3-B24E-316F-5D6E-FF6B6D9A74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1525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4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3 sloupce</a:t>
            </a:r>
          </a:p>
        </p:txBody>
      </p:sp>
    </p:spTree>
    <p:extLst>
      <p:ext uri="{BB962C8B-B14F-4D97-AF65-F5344CB8AC3E}">
        <p14:creationId xmlns:p14="http://schemas.microsoft.com/office/powerpoint/2010/main" val="118219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loupce grafů - porovnání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11" name="Linka">
            <a:extLst>
              <a:ext uri="{FF2B5EF4-FFF2-40B4-BE49-F238E27FC236}">
                <a16:creationId xmlns:a16="http://schemas.microsoft.com/office/drawing/2014/main" id="{BB11BC4E-02DA-DB73-F625-F56DCC8EC3F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4BF018B-6A6B-E2ED-BD22-28C1659EC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Zástupný text P">
            <a:extLst>
              <a:ext uri="{FF2B5EF4-FFF2-40B4-BE49-F238E27FC236}">
                <a16:creationId xmlns:a16="http://schemas.microsoft.com/office/drawing/2014/main" id="{0B7E64EA-BC57-B0BA-4B4F-F4A4D5ED3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9" name="Zástupný text L">
            <a:extLst>
              <a:ext uri="{FF2B5EF4-FFF2-40B4-BE49-F238E27FC236}">
                <a16:creationId xmlns:a16="http://schemas.microsoft.com/office/drawing/2014/main" id="{270F81CF-AC16-978F-B417-C428D9BE9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63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4" name="Zástupný objekt grafu P">
            <a:extLst>
              <a:ext uri="{FF2B5EF4-FFF2-40B4-BE49-F238E27FC236}">
                <a16:creationId xmlns:a16="http://schemas.microsoft.com/office/drawing/2014/main" id="{791239CD-1A24-187F-B25A-B0DB233BD1C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79950" y="1341438"/>
            <a:ext cx="3887788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2" name="Zástupný objekt grafu L">
            <a:extLst>
              <a:ext uri="{FF2B5EF4-FFF2-40B4-BE49-F238E27FC236}">
                <a16:creationId xmlns:a16="http://schemas.microsoft.com/office/drawing/2014/main" id="{33AECA7F-56B5-B738-D49B-8DAA9D38F27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41438"/>
            <a:ext cx="3887787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Text 2 sloupce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Porovnání grafů</a:t>
            </a:r>
          </a:p>
        </p:txBody>
      </p:sp>
    </p:spTree>
    <p:extLst>
      <p:ext uri="{BB962C8B-B14F-4D97-AF65-F5344CB8AC3E}">
        <p14:creationId xmlns:p14="http://schemas.microsoft.com/office/powerpoint/2010/main" val="353514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1A92C6F8-3053-A281-5F0D-F0E7DB8AF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64F431D5-60F7-2460-8DE0-C4443E42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79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21DE79C-5539-4F77-8AB8-5C4A2A96F2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D4FAEC-CD09-4E35-86D3-53F705DDF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768" y="3300639"/>
            <a:ext cx="6147266" cy="1217613"/>
          </a:xfrm>
        </p:spPr>
        <p:txBody>
          <a:bodyPr/>
          <a:lstStyle/>
          <a:p>
            <a:r>
              <a:rPr lang="cs-CZ" dirty="0"/>
              <a:t>Miroslav Suchanec a Ondřej Hora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062244-7F04-4745-BC87-29D380D40C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1" y="1203325"/>
            <a:ext cx="8077882" cy="1216025"/>
          </a:xfrm>
        </p:spPr>
        <p:txBody>
          <a:bodyPr/>
          <a:lstStyle/>
          <a:p>
            <a:r>
              <a:rPr lang="cs-CZ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Dopady rekvalifikačních programů na starší pracovníky (průběžné výsledky)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38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7432C-350D-F699-4BCF-A450B1F3F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7C53E91-9561-C3AB-623C-F2102CC382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4D2933-9D0E-D9B2-263F-6CC2234AB50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DC3CE2-FCBC-EE84-4F67-1BEE07D141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697" y="4655748"/>
            <a:ext cx="7991475" cy="104349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* Napárované skupiny T a C, homogenita uvnitř věkových skupin, mezi skupinami možná heterogenita, dodatečná kontrola vlivu dalších podstatných proměnných včetně nekategorizovaného věku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256221F-17C3-A1CB-A82A-CF6F1411A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91476" cy="830827"/>
          </a:xfrm>
        </p:spPr>
        <p:txBody>
          <a:bodyPr>
            <a:normAutofit fontScale="92500"/>
          </a:bodyPr>
          <a:lstStyle/>
          <a:p>
            <a:r>
              <a:rPr lang="cs-CZ" dirty="0"/>
              <a:t>Dodatečná kontrola heterogenity (věk a některé další proměnné v původní </a:t>
            </a:r>
            <a:r>
              <a:rPr lang="cs-CZ" dirty="0" err="1"/>
              <a:t>nekategarizované</a:t>
            </a:r>
            <a:r>
              <a:rPr lang="cs-CZ" dirty="0"/>
              <a:t> podobě)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56ECEA6-B527-9F2B-074C-346660B62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06225"/>
              </p:ext>
            </p:extLst>
          </p:nvPr>
        </p:nvGraphicFramePr>
        <p:xfrm>
          <a:off x="187697" y="1912548"/>
          <a:ext cx="838004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0020">
                  <a:extLst>
                    <a:ext uri="{9D8B030D-6E8A-4147-A177-3AD203B41FA5}">
                      <a16:colId xmlns:a16="http://schemas.microsoft.com/office/drawing/2014/main" val="54042595"/>
                    </a:ext>
                  </a:extLst>
                </a:gridCol>
                <a:gridCol w="4190020">
                  <a:extLst>
                    <a:ext uri="{9D8B030D-6E8A-4147-A177-3AD203B41FA5}">
                      <a16:colId xmlns:a16="http://schemas.microsoft.com/office/drawing/2014/main" val="3011078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SHR (T vs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2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+mj-lt"/>
                        </a:rPr>
                        <a:t>Věk 15 - 24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1,20</a:t>
                      </a:r>
                      <a:endParaRPr lang="cs-CZ" sz="24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69080453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+mj-lt"/>
                        </a:rPr>
                        <a:t>Věk 25 -34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0,99</a:t>
                      </a:r>
                      <a:endParaRPr lang="cs-CZ" sz="24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4618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Věk 35 -44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0,96</a:t>
                      </a:r>
                      <a:endParaRPr lang="cs-CZ" sz="24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85624433"/>
                  </a:ext>
                </a:extLst>
              </a:tr>
              <a:tr h="244203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Věk 45 -54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0,99</a:t>
                      </a:r>
                      <a:endParaRPr lang="cs-CZ" sz="24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110326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Věk 55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highlight>
                            <a:srgbClr val="FFFF00"/>
                          </a:highlight>
                          <a:latin typeface="+mj-lt"/>
                        </a:rPr>
                        <a:t>1,19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311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20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96CD6-9BDF-4EA0-8111-26798EE28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358F153-F74B-A0CD-D0F1-A53CD26B40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AA35A2-7112-896E-11C2-3EE12FB7C1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EB27D2-7622-ACA1-9ADB-A3E8804217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697" y="6006700"/>
            <a:ext cx="7991475" cy="94657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* Napárované skupiny T a C, homogenita uvnitř věkových skupin, mezi skupinami možná heterogenita, dodatečná kontrola vlivu dalších podstatných proměnných včetně nekategorizovaného věku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5C795C-03E4-75CB-96B0-13540637F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91476" cy="830827"/>
          </a:xfrm>
        </p:spPr>
        <p:txBody>
          <a:bodyPr>
            <a:normAutofit/>
          </a:bodyPr>
          <a:lstStyle/>
          <a:p>
            <a:r>
              <a:rPr lang="cs-CZ" dirty="0"/>
              <a:t>Heterogenita dopadu u věkové skupiny 55+ dle pohlaví, zdravotního stavu a vzdělání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88686D9-6825-7F63-BDEE-58550F5D2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94859"/>
              </p:ext>
            </p:extLst>
          </p:nvPr>
        </p:nvGraphicFramePr>
        <p:xfrm>
          <a:off x="187697" y="1160380"/>
          <a:ext cx="838004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0020">
                  <a:extLst>
                    <a:ext uri="{9D8B030D-6E8A-4147-A177-3AD203B41FA5}">
                      <a16:colId xmlns:a16="http://schemas.microsoft.com/office/drawing/2014/main" val="54042595"/>
                    </a:ext>
                  </a:extLst>
                </a:gridCol>
                <a:gridCol w="4190020">
                  <a:extLst>
                    <a:ext uri="{9D8B030D-6E8A-4147-A177-3AD203B41FA5}">
                      <a16:colId xmlns:a16="http://schemas.microsoft.com/office/drawing/2014/main" val="3011078238"/>
                    </a:ext>
                  </a:extLst>
                </a:gridCol>
              </a:tblGrid>
              <a:tr h="305577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SHR (T vs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29407"/>
                  </a:ext>
                </a:extLst>
              </a:tr>
              <a:tr h="305577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+mj-lt"/>
                        </a:rPr>
                        <a:t>Muž 55+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0,89</a:t>
                      </a:r>
                      <a:endParaRPr lang="cs-CZ" sz="24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69080453"/>
                  </a:ext>
                </a:extLst>
              </a:tr>
              <a:tr h="305577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+mj-lt"/>
                        </a:rPr>
                        <a:t>Žena 55+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1,43</a:t>
                      </a:r>
                      <a:endParaRPr lang="cs-CZ" sz="2400" dirty="0">
                        <a:solidFill>
                          <a:srgbClr val="373737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6164432"/>
                  </a:ext>
                </a:extLst>
              </a:tr>
              <a:tr h="305577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Zdravotní stav dobrý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37373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4618840"/>
                  </a:ext>
                </a:extLst>
              </a:tr>
              <a:tr h="305577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Zdravotní stav  zhoršený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373737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85624433"/>
                  </a:ext>
                </a:extLst>
              </a:tr>
              <a:tr h="305577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Vzdělání - základní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1,52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326"/>
                  </a:ext>
                </a:extLst>
              </a:tr>
              <a:tr h="305577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Vzdělání – střední bez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1,32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311140"/>
                  </a:ext>
                </a:extLst>
              </a:tr>
              <a:tr h="55003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Vzdělání – střední s</a:t>
                      </a:r>
                    </a:p>
                    <a:p>
                      <a:endParaRPr lang="cs-CZ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0,96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66785"/>
                  </a:ext>
                </a:extLst>
              </a:tr>
              <a:tr h="55003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Vzdělání – VŠ</a:t>
                      </a:r>
                    </a:p>
                    <a:p>
                      <a:endParaRPr lang="cs-CZ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highlight>
                            <a:srgbClr val="00FF00"/>
                          </a:highlight>
                          <a:latin typeface="+mj-lt"/>
                        </a:rPr>
                        <a:t>1,49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348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25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7B57B1-FBB0-32EB-3564-20B326BA29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4735A2E-FD6B-F92A-D97E-A02D6DF932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0C18B1-08CC-7F0E-D969-6234FA7467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12170ED-DF00-981A-EADE-8FC86DD90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550113"/>
              </p:ext>
            </p:extLst>
          </p:nvPr>
        </p:nvGraphicFramePr>
        <p:xfrm>
          <a:off x="381980" y="1052830"/>
          <a:ext cx="838004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0020">
                  <a:extLst>
                    <a:ext uri="{9D8B030D-6E8A-4147-A177-3AD203B41FA5}">
                      <a16:colId xmlns:a16="http://schemas.microsoft.com/office/drawing/2014/main" val="54042595"/>
                    </a:ext>
                  </a:extLst>
                </a:gridCol>
                <a:gridCol w="4190020">
                  <a:extLst>
                    <a:ext uri="{9D8B030D-6E8A-4147-A177-3AD203B41FA5}">
                      <a16:colId xmlns:a16="http://schemas.microsoft.com/office/drawing/2014/main" val="3011078238"/>
                    </a:ext>
                  </a:extLst>
                </a:gridCol>
              </a:tblGrid>
              <a:tr h="419675">
                <a:tc>
                  <a:txBody>
                    <a:bodyPr/>
                    <a:lstStyle/>
                    <a:p>
                      <a:r>
                        <a:rPr lang="cs-CZ" sz="2400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SHR (T vs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29407"/>
                  </a:ext>
                </a:extLst>
              </a:tr>
              <a:tr h="419675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+mj-lt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0,92</a:t>
                      </a:r>
                      <a:endParaRPr lang="cs-CZ" sz="24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69080453"/>
                  </a:ext>
                </a:extLst>
              </a:tr>
              <a:tr h="419675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+mj-lt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1,03</a:t>
                      </a:r>
                      <a:endParaRPr lang="cs-CZ" sz="24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6164432"/>
                  </a:ext>
                </a:extLst>
              </a:tr>
              <a:tr h="419675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37373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4618840"/>
                  </a:ext>
                </a:extLst>
              </a:tr>
              <a:tr h="419675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373737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85624433"/>
                  </a:ext>
                </a:extLst>
              </a:tr>
              <a:tr h="419675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highlight>
                            <a:srgbClr val="FFFF00"/>
                          </a:highlight>
                          <a:latin typeface="+mj-lt"/>
                        </a:rPr>
                        <a:t>1,79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326"/>
                  </a:ext>
                </a:extLst>
              </a:tr>
              <a:tr h="419675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highlight>
                            <a:srgbClr val="FF0000"/>
                          </a:highlight>
                          <a:latin typeface="+mj-lt"/>
                        </a:rPr>
                        <a:t>0,64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311140"/>
                  </a:ext>
                </a:extLst>
              </a:tr>
              <a:tr h="7554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  <a:p>
                      <a:endParaRPr lang="cs-CZ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highlight>
                            <a:srgbClr val="FFFF00"/>
                          </a:highlight>
                          <a:latin typeface="+mj-lt"/>
                        </a:rPr>
                        <a:t>3,12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66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  <a:p>
                      <a:endParaRPr lang="cs-CZ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highlight>
                            <a:srgbClr val="FFFF00"/>
                          </a:highlight>
                          <a:latin typeface="+mj-lt"/>
                        </a:rPr>
                        <a:t>2,13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34803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highlight>
                            <a:srgbClr val="FFFF00"/>
                          </a:highlight>
                          <a:latin typeface="+mj-lt"/>
                        </a:rPr>
                        <a:t>5,88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127592"/>
                  </a:ext>
                </a:extLst>
              </a:tr>
            </a:tbl>
          </a:graphicData>
        </a:graphic>
      </p:graphicFrame>
      <p:sp>
        <p:nvSpPr>
          <p:cNvPr id="9" name="Zástupný text 5">
            <a:extLst>
              <a:ext uri="{FF2B5EF4-FFF2-40B4-BE49-F238E27FC236}">
                <a16:creationId xmlns:a16="http://schemas.microsoft.com/office/drawing/2014/main" id="{869FA775-9C07-81C9-4D26-D84813D52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3" y="427038"/>
            <a:ext cx="7991475" cy="368300"/>
          </a:xfrm>
        </p:spPr>
        <p:txBody>
          <a:bodyPr>
            <a:normAutofit fontScale="92500"/>
          </a:bodyPr>
          <a:lstStyle/>
          <a:p>
            <a:r>
              <a:rPr lang="cs-CZ" dirty="0"/>
              <a:t>Heterogenita dopadu u věkové skupiny 55+ dle věku</a:t>
            </a:r>
          </a:p>
        </p:txBody>
      </p:sp>
    </p:spTree>
    <p:extLst>
      <p:ext uri="{BB962C8B-B14F-4D97-AF65-F5344CB8AC3E}">
        <p14:creationId xmlns:p14="http://schemas.microsoft.com/office/powerpoint/2010/main" val="406200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9EBD570-0A8F-F7E2-322F-5095FE4769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4974B8-EA88-BFF6-FEEB-2EE912F88D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E88F8D-7541-3BAA-426C-287781C463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998537"/>
            <a:ext cx="7991475" cy="4860925"/>
          </a:xfrm>
        </p:spPr>
        <p:txBody>
          <a:bodyPr/>
          <a:lstStyle/>
          <a:p>
            <a:endParaRPr lang="cs-CZ" dirty="0"/>
          </a:p>
          <a:p>
            <a:r>
              <a:rPr lang="cs-CZ" sz="2000" dirty="0"/>
              <a:t>V kategorii 40+ rekvalifikace silně cíleny na ženy a osoby s vyšším vzděláním, standardní rekvalifikace pak na osoby se zdravotními obtížemi </a:t>
            </a:r>
          </a:p>
          <a:p>
            <a:endParaRPr lang="cs-CZ" sz="2000" dirty="0"/>
          </a:p>
          <a:p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kategorii 40+ roste s věkem podíl rekvalifikací zaměřených na IT dovednosti</a:t>
            </a:r>
          </a:p>
          <a:p>
            <a:endPara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hlediska věku největší </a:t>
            </a:r>
            <a:r>
              <a:rPr lang="cs-CZ" sz="2000" dirty="0"/>
              <a:t>dopad rekvalifikací na kategorii </a:t>
            </a:r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15 -24 a     55 + , ženy, osoby se zhoršeným zdravotním stavem a osoby s VŠ a ZŠ vzděláním</a:t>
            </a:r>
          </a:p>
          <a:p>
            <a:pPr marL="0" indent="0">
              <a:buNone/>
            </a:pPr>
            <a:endPara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/>
              <a:t>V rámci kategorie 55+ největší efekt od věku 58+ (vyjma kategorie 60 let)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8C64098-50A3-E821-774E-2B5D14914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206121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36EA77B-5B5A-48A3-B9B2-2B61992279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33C14B-D1D1-4CDE-8ED6-B52EC4E9D1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253975-E9CB-4497-B1B9-E62F762ECE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Pro účely párování </a:t>
            </a:r>
            <a:r>
              <a:rPr lang="cs-CZ" dirty="0" err="1"/>
              <a:t>rekategorizace</a:t>
            </a:r>
            <a:r>
              <a:rPr lang="cs-CZ" dirty="0"/>
              <a:t> proměnné věk na kategorie 55 až 59 a 60+ z důvodu vychýlení účastníků v kategorii 55+ směrem k mladším nezaměstnaným (možné nadhodnocení dopadu)</a:t>
            </a:r>
          </a:p>
          <a:p>
            <a:endParaRPr lang="cs-CZ" dirty="0"/>
          </a:p>
          <a:p>
            <a:r>
              <a:rPr lang="cs-CZ" dirty="0"/>
              <a:t>IPWRA modely pro dodatečné vyvážení potenciální heterogenity mezi skupinami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A17220-B4CC-4686-9039-1A14D08E3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747A0D6-0FCE-441B-9DB6-C1C4802B1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Možné další kroky</a:t>
            </a:r>
          </a:p>
        </p:txBody>
      </p:sp>
    </p:spTree>
    <p:extLst>
      <p:ext uri="{BB962C8B-B14F-4D97-AF65-F5344CB8AC3E}">
        <p14:creationId xmlns:p14="http://schemas.microsoft.com/office/powerpoint/2010/main" val="154542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8D5C886-967F-4778-8C46-1C01ED40CD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miroslav.suchanec@rilsa.cz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4CBE272-601F-4480-A4EE-30FB48795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4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/>
            <a:r>
              <a:rPr lang="cs-CZ" sz="2000" dirty="0">
                <a:effectLst/>
                <a:latin typeface="Nunito Sans ExtraLight" pitchFamily="2" charset="-18"/>
                <a:ea typeface="Times New Roman" panose="02020603050405020304" pitchFamily="18" charset="0"/>
              </a:rPr>
              <a:t>u starších osob nízká pravděpodobnost tranzice „zaměstnání – ÚP“ ale i nízká pravděpodobnost tranzice opačné</a:t>
            </a:r>
          </a:p>
          <a:p>
            <a:pPr marL="0" indent="0" algn="just">
              <a:buNone/>
            </a:pPr>
            <a:endParaRPr lang="cs-CZ" sz="2000" dirty="0">
              <a:effectLst/>
              <a:latin typeface="Nunito Sans ExtraLight" pitchFamily="2" charset="-18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Nunito Sans ExtraLight" pitchFamily="2" charset="-18"/>
                <a:ea typeface="Times New Roman" panose="02020603050405020304" pitchFamily="18" charset="0"/>
              </a:rPr>
              <a:t>S rostoucím věkem výrazně klesá šance nalezení nedotovaného zaměstnání</a:t>
            </a:r>
          </a:p>
          <a:p>
            <a:pPr marL="0" indent="0" algn="just">
              <a:buNone/>
            </a:pPr>
            <a:endParaRPr lang="cs-CZ" sz="2000" dirty="0">
              <a:latin typeface="Nunito Sans ExtraLight" pitchFamily="2" charset="-18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Nunito Sans ExtraLight" pitchFamily="2" charset="-18"/>
                <a:ea typeface="Times New Roman" panose="02020603050405020304" pitchFamily="18" charset="0"/>
              </a:rPr>
              <a:t>Šance nalézt zaměstnání prudce klesá u uchazečů 60+</a:t>
            </a:r>
          </a:p>
          <a:p>
            <a:pPr marL="0" indent="0" algn="just">
              <a:buNone/>
            </a:pPr>
            <a:endParaRPr lang="cs-CZ" sz="2000" dirty="0">
              <a:latin typeface="Nunito Sans ExtraLight" pitchFamily="2" charset="-18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latin typeface="Nunito Sans ExtraLight" pitchFamily="2" charset="-18"/>
                <a:ea typeface="Times New Roman" panose="02020603050405020304" pitchFamily="18" charset="0"/>
              </a:rPr>
              <a:t>Přestože u části starších osob nelze odchodu do neaktivity zcela zabránit (zdravotní stav, obtížnost pracovního uplatnění, rodinná situace), je zapotřebí zjistit, které nástroje APZ jsou pro ně nejefektivnější APZ, aby nedošlo k jejich definitivnímu vytlačení z trhu práce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Úvod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74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2361405-6677-AEDB-B947-AEE16AC8C9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FDC03B-702C-2CF6-B64A-54A524240D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4A255D-1047-C7EE-A726-5CE3C1FF93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/>
            <a:r>
              <a:rPr lang="cs-CZ" sz="2000" dirty="0">
                <a:latin typeface="Nunito Sans ExtraLight" pitchFamily="2" charset="-18"/>
                <a:ea typeface="Times New Roman" panose="02020603050405020304" pitchFamily="18" charset="0"/>
              </a:rPr>
              <a:t>Roste podíl 60+ na celkové věkové struktuře nezaměstnaných na ÚP</a:t>
            </a:r>
          </a:p>
          <a:p>
            <a:pPr marL="0" indent="0" algn="just">
              <a:buNone/>
            </a:pPr>
            <a:endParaRPr lang="cs-CZ" sz="2000" dirty="0">
              <a:latin typeface="Nunito Sans ExtraLight" pitchFamily="2" charset="-18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latin typeface="Nunito Sans ExtraLight" pitchFamily="2" charset="-18"/>
                <a:ea typeface="Times New Roman" panose="02020603050405020304" pitchFamily="18" charset="0"/>
              </a:rPr>
              <a:t>S rostoucím věkem </a:t>
            </a:r>
            <a:r>
              <a:rPr lang="cs-CZ" sz="2000" dirty="0">
                <a:latin typeface="Nunito Sans ExtraLight" pitchFamily="2" charset="-18"/>
                <a:ea typeface="Times New Roman" panose="02020603050405020304" pitchFamily="18" charset="0"/>
              </a:rPr>
              <a:t>r</a:t>
            </a:r>
            <a:r>
              <a:rPr lang="cs-CZ" sz="2000" dirty="0">
                <a:effectLst/>
                <a:latin typeface="Nunito Sans ExtraLight" pitchFamily="2" charset="-18"/>
                <a:ea typeface="Times New Roman" panose="02020603050405020304" pitchFamily="18" charset="0"/>
              </a:rPr>
              <a:t>oste podíl zdravotně znevýhodněných (tj. kumulace rizikových faktorů věk a zdravotní stav)</a:t>
            </a:r>
          </a:p>
          <a:p>
            <a:pPr marL="0" indent="0" algn="just">
              <a:buNone/>
            </a:pPr>
            <a:endParaRPr lang="cs-CZ" sz="2000" dirty="0">
              <a:effectLst/>
              <a:latin typeface="Nunito Sans ExtraLight" pitchFamily="2" charset="-18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Nunito Sans ExtraLight" pitchFamily="2" charset="-18"/>
                <a:ea typeface="Times New Roman" panose="02020603050405020304" pitchFamily="18" charset="0"/>
              </a:rPr>
              <a:t>S rostoucím věkem klesá podíl osob odcházejících do zaměstnání a roste podíl osob odcházejících na vlastní žádost/důvod neznámý</a:t>
            </a:r>
          </a:p>
          <a:p>
            <a:pPr marL="0" indent="0" algn="just">
              <a:buNone/>
            </a:pPr>
            <a:endParaRPr lang="cs-CZ" sz="2000" dirty="0">
              <a:latin typeface="Nunito Sans ExtraLight" pitchFamily="2" charset="-18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latin typeface="Nunito Sans ExtraLight" pitchFamily="2" charset="-18"/>
                <a:ea typeface="Times New Roman" panose="02020603050405020304" pitchFamily="18" charset="0"/>
              </a:rPr>
              <a:t>Ve skupině 55+ se zhoršujícím se zdravotním stavem a se snižujícím se vzděláním klesá podíl </a:t>
            </a:r>
            <a:r>
              <a:rPr lang="cs-CZ" sz="2000" dirty="0">
                <a:latin typeface="Nunito Sans ExtraLight" pitchFamily="2" charset="-18"/>
                <a:ea typeface="Times New Roman" panose="02020603050405020304" pitchFamily="18" charset="0"/>
              </a:rPr>
              <a:t>osob odcházejících do zaměstnání</a:t>
            </a:r>
            <a:endParaRPr lang="cs-CZ" sz="2000" dirty="0">
              <a:effectLst/>
              <a:latin typeface="Nunito Sans ExtraLight" pitchFamily="2" charset="-18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F82277-F4FE-11E6-7A9D-F957DA2443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D50EEBD-A623-B3F1-DFED-3D72A2E46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Co již víme…</a:t>
            </a:r>
          </a:p>
        </p:txBody>
      </p:sp>
    </p:spTree>
    <p:extLst>
      <p:ext uri="{BB962C8B-B14F-4D97-AF65-F5344CB8AC3E}">
        <p14:creationId xmlns:p14="http://schemas.microsoft.com/office/powerpoint/2010/main" val="257450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9DA0FF0-8314-8BF9-A4DF-DB4909A830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023A54-EE90-BA9F-162F-090E0A1C8F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C515F4-E696-3800-2B5D-2CEF8BB0FE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Heterogenita starších osob (muži x ženy, dobré x horší zdraví, ale i věková) – různé potřeby</a:t>
            </a:r>
          </a:p>
          <a:p>
            <a:r>
              <a:rPr lang="cs-CZ" dirty="0"/>
              <a:t>Heterogenita rekvalifikačních programů (různá délka, různý obor, různý podíl teorie a praxe)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Budou i dopady rekvalifikací dle těchto hledisek heterogenní?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009C86-5E08-EA1E-C071-8F668154CB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515CA8E-1425-88AD-509F-A9DC9848ED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Východiska a výzkumná otázka</a:t>
            </a:r>
          </a:p>
        </p:txBody>
      </p:sp>
    </p:spTree>
    <p:extLst>
      <p:ext uri="{BB962C8B-B14F-4D97-AF65-F5344CB8AC3E}">
        <p14:creationId xmlns:p14="http://schemas.microsoft.com/office/powerpoint/2010/main" val="118631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0F1C251-2DBE-6080-5DB9-233BF79313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31C814-35FA-7777-B7B3-57233AB5D10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CB06C3-9F57-A191-F5C4-CD79538D05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a) Perspektiva tranzic – efekt věku - lidé v předdůchodovém věku méně motivování k zaměstnání, vyčkávání na důchod („parking </a:t>
            </a:r>
            <a:r>
              <a:rPr lang="cs-CZ" dirty="0" err="1"/>
              <a:t>effect</a:t>
            </a:r>
            <a:r>
              <a:rPr lang="cs-CZ" dirty="0"/>
              <a:t>“) – heterogenita typů odchodu dle věku?</a:t>
            </a:r>
          </a:p>
          <a:p>
            <a:endParaRPr lang="cs-CZ" dirty="0"/>
          </a:p>
          <a:p>
            <a:r>
              <a:rPr lang="cs-CZ" dirty="0"/>
              <a:t>b) Perspektiva životní situace – nikoliv věk sám o sobě ale v kombinaci s ostatními charakteristikami nebo kontexty životní situace (např. pohlaví, zdravotní stav, místo bydliště) – heterogenita dopadů dle těchto charakteristik?</a:t>
            </a:r>
          </a:p>
          <a:p>
            <a:endParaRPr lang="cs-CZ" dirty="0"/>
          </a:p>
          <a:p>
            <a:r>
              <a:rPr lang="cs-CZ" dirty="0"/>
              <a:t>c) Perspektiva potřeb – starší osoby mají své potřeby, které mohou být reflektovány v různých typech programů (délka programu, teorie x praxe, drop-</a:t>
            </a:r>
            <a:r>
              <a:rPr lang="cs-CZ" dirty="0" err="1"/>
              <a:t>outs</a:t>
            </a:r>
            <a:r>
              <a:rPr lang="cs-CZ" dirty="0"/>
              <a:t>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2B71D1-77D0-70D2-919F-DAA5049FE5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FF9DAF2-BD52-3CBC-B514-79442B368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Teorie</a:t>
            </a:r>
          </a:p>
        </p:txBody>
      </p:sp>
    </p:spTree>
    <p:extLst>
      <p:ext uri="{BB962C8B-B14F-4D97-AF65-F5344CB8AC3E}">
        <p14:creationId xmlns:p14="http://schemas.microsoft.com/office/powerpoint/2010/main" val="255401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15002B-9840-4B11-84A8-F0FD08567A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OKPráce</a:t>
            </a:r>
            <a:r>
              <a:rPr lang="cs-CZ" dirty="0"/>
              <a:t>, programy za rok 2019</a:t>
            </a:r>
          </a:p>
          <a:p>
            <a:r>
              <a:rPr lang="cs-CZ" dirty="0" err="1"/>
              <a:t>Kontrafaktuální</a:t>
            </a:r>
            <a:r>
              <a:rPr lang="cs-CZ" dirty="0"/>
              <a:t> dopadový model s napárovanou kontrolní skupinou</a:t>
            </a:r>
          </a:p>
          <a:p>
            <a:r>
              <a:rPr lang="cs-CZ" dirty="0"/>
              <a:t>Eliminace „pozorované“ selekce/heterogenity skrze CEM přesné párování a zahrnutí proměnných historie do párování (částečná eliminace „nepozorované“ selekce)</a:t>
            </a:r>
          </a:p>
          <a:p>
            <a:r>
              <a:rPr lang="cs-CZ" dirty="0"/>
              <a:t>Výsledkové délky trvání měřeny od počátku programu / ekvivalentního bodu u kontrolní skupiny</a:t>
            </a:r>
          </a:p>
          <a:p>
            <a:r>
              <a:rPr lang="cs-CZ" dirty="0"/>
              <a:t>Metoda analýzy: Analýza soutěžících rizik (</a:t>
            </a:r>
            <a:r>
              <a:rPr lang="cs-CZ" dirty="0" err="1"/>
              <a:t>Competing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 hazard </a:t>
            </a:r>
            <a:r>
              <a:rPr lang="cs-CZ" dirty="0" err="1"/>
              <a:t>models</a:t>
            </a:r>
            <a:r>
              <a:rPr lang="cs-CZ" dirty="0"/>
              <a:t> / </a:t>
            </a:r>
            <a:r>
              <a:rPr lang="cs-CZ" dirty="0" err="1"/>
              <a:t>regression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Metodika</a:t>
            </a:r>
          </a:p>
        </p:txBody>
      </p:sp>
    </p:spTree>
    <p:extLst>
      <p:ext uri="{BB962C8B-B14F-4D97-AF65-F5344CB8AC3E}">
        <p14:creationId xmlns:p14="http://schemas.microsoft.com/office/powerpoint/2010/main" val="350817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ABFF8E8-316B-5F26-7AF7-24EB2ED057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8E110B-BDD8-F4C9-3DB9-4646F34FEA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848038-3102-F7D8-86A6-AA5EDF12F9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011F36F-77FE-A4AB-5061-8B44CC195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Cílenost 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2FC6037-B9F9-F89C-4DBD-365327292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02765"/>
              </p:ext>
            </p:extLst>
          </p:nvPr>
        </p:nvGraphicFramePr>
        <p:xfrm>
          <a:off x="576262" y="1167493"/>
          <a:ext cx="7849280" cy="500214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960587">
                  <a:extLst>
                    <a:ext uri="{9D8B030D-6E8A-4147-A177-3AD203B41FA5}">
                      <a16:colId xmlns:a16="http://schemas.microsoft.com/office/drawing/2014/main" val="3576985961"/>
                    </a:ext>
                  </a:extLst>
                </a:gridCol>
                <a:gridCol w="867908">
                  <a:extLst>
                    <a:ext uri="{9D8B030D-6E8A-4147-A177-3AD203B41FA5}">
                      <a16:colId xmlns:a16="http://schemas.microsoft.com/office/drawing/2014/main" val="4269630634"/>
                    </a:ext>
                  </a:extLst>
                </a:gridCol>
                <a:gridCol w="873106">
                  <a:extLst>
                    <a:ext uri="{9D8B030D-6E8A-4147-A177-3AD203B41FA5}">
                      <a16:colId xmlns:a16="http://schemas.microsoft.com/office/drawing/2014/main" val="3378794554"/>
                    </a:ext>
                  </a:extLst>
                </a:gridCol>
                <a:gridCol w="868774">
                  <a:extLst>
                    <a:ext uri="{9D8B030D-6E8A-4147-A177-3AD203B41FA5}">
                      <a16:colId xmlns:a16="http://schemas.microsoft.com/office/drawing/2014/main" val="599290201"/>
                    </a:ext>
                  </a:extLst>
                </a:gridCol>
                <a:gridCol w="847119">
                  <a:extLst>
                    <a:ext uri="{9D8B030D-6E8A-4147-A177-3AD203B41FA5}">
                      <a16:colId xmlns:a16="http://schemas.microsoft.com/office/drawing/2014/main" val="1138160156"/>
                    </a:ext>
                  </a:extLst>
                </a:gridCol>
                <a:gridCol w="868774">
                  <a:extLst>
                    <a:ext uri="{9D8B030D-6E8A-4147-A177-3AD203B41FA5}">
                      <a16:colId xmlns:a16="http://schemas.microsoft.com/office/drawing/2014/main" val="1092836796"/>
                    </a:ext>
                  </a:extLst>
                </a:gridCol>
                <a:gridCol w="847119">
                  <a:extLst>
                    <a:ext uri="{9D8B030D-6E8A-4147-A177-3AD203B41FA5}">
                      <a16:colId xmlns:a16="http://schemas.microsoft.com/office/drawing/2014/main" val="2994270445"/>
                    </a:ext>
                  </a:extLst>
                </a:gridCol>
                <a:gridCol w="868774">
                  <a:extLst>
                    <a:ext uri="{9D8B030D-6E8A-4147-A177-3AD203B41FA5}">
                      <a16:colId xmlns:a16="http://schemas.microsoft.com/office/drawing/2014/main" val="342248941"/>
                    </a:ext>
                  </a:extLst>
                </a:gridCol>
                <a:gridCol w="847119">
                  <a:extLst>
                    <a:ext uri="{9D8B030D-6E8A-4147-A177-3AD203B41FA5}">
                      <a16:colId xmlns:a16="http://schemas.microsoft.com/office/drawing/2014/main" val="121661013"/>
                    </a:ext>
                  </a:extLst>
                </a:gridCol>
              </a:tblGrid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40-49 years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50-54 years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55-59 years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60+ years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1641"/>
                  </a:ext>
                </a:extLst>
              </a:tr>
              <a:tr h="687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STANDARD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CHOSEN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STANDARD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CHOSEN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STANDARD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CHOSEN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STANDARD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CHOSEN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306708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Men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0.62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1.03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0.97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1.20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0.81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0.57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0.28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790784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Women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FFFF00"/>
                          </a:highlight>
                        </a:rPr>
                        <a:t>1.66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FFFF00"/>
                          </a:highlight>
                        </a:rPr>
                        <a:t>1.58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FFFF00"/>
                          </a:highlight>
                        </a:rPr>
                        <a:t>2.20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FFFF00"/>
                          </a:highlight>
                        </a:rPr>
                        <a:t>1.41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FFFF00"/>
                          </a:highlight>
                        </a:rPr>
                        <a:t>2.02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0.91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0.79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0.25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623381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Healthy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0.92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1.25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1.38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1.29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1.37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1.08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0.53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0.42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861763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Disabled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00"/>
                          </a:highlight>
                        </a:rPr>
                        <a:t>1.73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1.19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00"/>
                          </a:highlight>
                        </a:rPr>
                        <a:t>2.17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1.11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00"/>
                          </a:highlight>
                        </a:rPr>
                        <a:t>2.15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0.86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0.83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0.22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280117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Invalidity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1.33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1.10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1.67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1.17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1.57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0.54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0.63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0.12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319166"/>
                  </a:ext>
                </a:extLst>
              </a:tr>
              <a:tr h="359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Elementary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0.77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0.77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0.90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0.49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0.37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0.54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0.23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688843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Vocational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0.99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1.10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1.60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0.93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1.40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0.62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0.56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0.12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585461"/>
                  </a:ext>
                </a:extLst>
              </a:tr>
              <a:tr h="359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High school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00FFFF"/>
                          </a:highlight>
                        </a:rPr>
                        <a:t>1.86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00FFFF"/>
                          </a:highlight>
                        </a:rPr>
                        <a:t>2.02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00FFFF"/>
                          </a:highlight>
                        </a:rPr>
                        <a:t>2.27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00FFFF"/>
                          </a:highlight>
                        </a:rPr>
                        <a:t>2.15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FF"/>
                          </a:highlight>
                        </a:rPr>
                        <a:t>2.52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FF"/>
                          </a:highlight>
                        </a:rPr>
                        <a:t>1.47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0.86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0.51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716489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University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00FFFF"/>
                          </a:highlight>
                        </a:rPr>
                        <a:t>1.39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00FFFF"/>
                          </a:highlight>
                        </a:rPr>
                        <a:t>1.89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00FFFF"/>
                          </a:highlight>
                        </a:rPr>
                        <a:t>2.02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FF"/>
                          </a:highlight>
                        </a:rPr>
                        <a:t>2.11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00FFFF"/>
                          </a:highlight>
                        </a:rPr>
                        <a:t>2.26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FF"/>
                          </a:highlight>
                        </a:rPr>
                        <a:t>1.81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0.90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0.67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773292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SA claim.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1.30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0.60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1.73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0.31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1.65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0.33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0.78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0.13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8502357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All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1.20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1.33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1.64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1.22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1.63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0.86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0.64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0.27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61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22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C0BD40-186F-58AE-2BA0-67213D86C6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45B4450-0B74-DE8A-6BA4-8071EC3AAA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6818E7-08A0-B72F-54C5-B35E947284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2D0717-3443-45C7-0062-A929FEAB05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Typy programů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9CE2A8C-9CA4-0679-36FC-AADC5D511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Typy programů</a:t>
            </a:r>
          </a:p>
          <a:p>
            <a:endParaRPr lang="cs-CZ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F2F6236-B237-6DD7-BAAA-A108220B5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962963"/>
              </p:ext>
            </p:extLst>
          </p:nvPr>
        </p:nvGraphicFramePr>
        <p:xfrm>
          <a:off x="576259" y="1109110"/>
          <a:ext cx="7991478" cy="492576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26498">
                  <a:extLst>
                    <a:ext uri="{9D8B030D-6E8A-4147-A177-3AD203B41FA5}">
                      <a16:colId xmlns:a16="http://schemas.microsoft.com/office/drawing/2014/main" val="655964104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2743883587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3048560541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238784164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2382451435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4257259917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632945944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2620062162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3961766136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1079683803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4293488709"/>
                    </a:ext>
                  </a:extLst>
                </a:gridCol>
              </a:tblGrid>
              <a:tr h="105808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Age</a:t>
                      </a:r>
                      <a:endParaRPr lang="cs-CZ" sz="14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Type of training</a:t>
                      </a:r>
                      <a:endParaRPr lang="cs-CZ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Training for industry</a:t>
                      </a:r>
                      <a:endParaRPr lang="cs-CZ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Training for services</a:t>
                      </a:r>
                      <a:endParaRPr lang="cs-CZ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Training for self-employment</a:t>
                      </a:r>
                      <a:endParaRPr lang="cs-CZ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Personnel management and administration</a:t>
                      </a:r>
                      <a:endParaRPr lang="cs-CZ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Health services, education and social issues</a:t>
                      </a:r>
                      <a:endParaRPr lang="cs-CZ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Computer skills</a:t>
                      </a:r>
                      <a:endParaRPr lang="cs-CZ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Personal development</a:t>
                      </a:r>
                      <a:endParaRPr lang="cs-CZ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Driving licenses and transport</a:t>
                      </a:r>
                      <a:endParaRPr lang="cs-CZ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cs-CZ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2333582612"/>
                  </a:ext>
                </a:extLst>
              </a:tr>
              <a:tr h="38676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40-44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8.6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8.4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17.2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12.6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FFFF00"/>
                          </a:highlight>
                        </a:rPr>
                        <a:t>44.8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4.4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500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300354"/>
                  </a:ext>
                </a:extLst>
              </a:tr>
              <a:tr h="38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18.8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16.7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14.3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6.3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21.8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490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428399"/>
                  </a:ext>
                </a:extLst>
              </a:tr>
              <a:tr h="38676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45-49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8.2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7.7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17.3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10.8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FFFF00"/>
                          </a:highlight>
                        </a:rPr>
                        <a:t>50.2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1.8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452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476668"/>
                  </a:ext>
                </a:extLst>
              </a:tr>
              <a:tr h="38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18.4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18.2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19.4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434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102679"/>
                  </a:ext>
                </a:extLst>
              </a:tr>
              <a:tr h="38676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50-54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7.3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8.9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1.6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10.9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FFFF00"/>
                          </a:highlight>
                        </a:rPr>
                        <a:t>54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3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559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8033286"/>
                  </a:ext>
                </a:extLst>
              </a:tr>
              <a:tr h="38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19.9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12.7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20.7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17.1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3.9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12.7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362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52992"/>
                  </a:ext>
                </a:extLst>
              </a:tr>
              <a:tr h="38676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55-59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6.1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6.9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10.3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7.8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FFFF00"/>
                          </a:highlight>
                        </a:rPr>
                        <a:t>61.7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3.4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619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6299230"/>
                  </a:ext>
                </a:extLst>
              </a:tr>
              <a:tr h="38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9.2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7.4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16.5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23.2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15.5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284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448867"/>
                  </a:ext>
                </a:extLst>
              </a:tr>
              <a:tr h="38676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60+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7.7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9.2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3.6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FFFF00"/>
                          </a:highlight>
                        </a:rPr>
                        <a:t>70.8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195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908526"/>
                  </a:ext>
                </a:extLst>
              </a:tr>
              <a:tr h="38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14.1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18.3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14.1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28.2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14.1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71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4953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1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6ADFD28-909C-C099-C476-DF8AD557AC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185966-87DE-8A02-2296-759A1DCDE5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D7B081-5372-791C-FABA-9ADB86B46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697" y="4327195"/>
            <a:ext cx="7991475" cy="104349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* Napárované skupiny T a C, homogenita uvnitř věkových skupin, mezi skupinami možná heterogenita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66A36A9-AA12-DC5D-8AE3-2D9934BFB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91476" cy="830827"/>
          </a:xfrm>
        </p:spPr>
        <p:txBody>
          <a:bodyPr>
            <a:normAutofit/>
          </a:bodyPr>
          <a:lstStyle/>
          <a:p>
            <a:r>
              <a:rPr lang="cs-CZ" dirty="0"/>
              <a:t>Heterogenita dopadů rekvalifikací do zaměstnanosti dle věku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7E45B00-1373-F062-1323-63DFB60F4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23165"/>
              </p:ext>
            </p:extLst>
          </p:nvPr>
        </p:nvGraphicFramePr>
        <p:xfrm>
          <a:off x="187697" y="1583995"/>
          <a:ext cx="838004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0020">
                  <a:extLst>
                    <a:ext uri="{9D8B030D-6E8A-4147-A177-3AD203B41FA5}">
                      <a16:colId xmlns:a16="http://schemas.microsoft.com/office/drawing/2014/main" val="54042595"/>
                    </a:ext>
                  </a:extLst>
                </a:gridCol>
                <a:gridCol w="4190020">
                  <a:extLst>
                    <a:ext uri="{9D8B030D-6E8A-4147-A177-3AD203B41FA5}">
                      <a16:colId xmlns:a16="http://schemas.microsoft.com/office/drawing/2014/main" val="3011078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SHR (T vs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2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+mj-lt"/>
                        </a:rPr>
                        <a:t>Věk 15 - 24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1,43</a:t>
                      </a:r>
                      <a:endParaRPr lang="cs-CZ" sz="24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69080453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+mj-lt"/>
                        </a:rPr>
                        <a:t>Věk 25 -34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1,09</a:t>
                      </a:r>
                      <a:endParaRPr lang="cs-CZ" sz="24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4618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Věk 35 -44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1,02</a:t>
                      </a:r>
                      <a:endParaRPr lang="cs-CZ" sz="24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85624433"/>
                  </a:ext>
                </a:extLst>
              </a:tr>
              <a:tr h="244203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Věk 45 -54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1,08</a:t>
                      </a:r>
                      <a:endParaRPr lang="cs-CZ" sz="24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110326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Věk 55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highlight>
                            <a:srgbClr val="FFFF00"/>
                          </a:highlight>
                          <a:latin typeface="+mj-lt"/>
                        </a:rPr>
                        <a:t>1,56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311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252969"/>
      </p:ext>
    </p:extLst>
  </p:cSld>
  <p:clrMapOvr>
    <a:masterClrMapping/>
  </p:clrMapOvr>
</p:sld>
</file>

<file path=ppt/theme/theme1.xml><?xml version="1.0" encoding="utf-8"?>
<a:theme xmlns:a="http://schemas.openxmlformats.org/drawingml/2006/main" name="1_Rilsa 4:3 Grey">
  <a:themeElements>
    <a:clrScheme name="Vlastní 1">
      <a:dk1>
        <a:srgbClr val="404040"/>
      </a:dk1>
      <a:lt1>
        <a:srgbClr val="FEFCF8"/>
      </a:lt1>
      <a:dk2>
        <a:srgbClr val="636363"/>
      </a:dk2>
      <a:lt2>
        <a:srgbClr val="E3E3E3"/>
      </a:lt2>
      <a:accent1>
        <a:srgbClr val="FAEFDA"/>
      </a:accent1>
      <a:accent2>
        <a:srgbClr val="F5DDAF"/>
      </a:accent2>
      <a:accent3>
        <a:srgbClr val="F0CA81"/>
      </a:accent3>
      <a:accent4>
        <a:srgbClr val="E5A426"/>
      </a:accent4>
      <a:accent5>
        <a:srgbClr val="C18717"/>
      </a:accent5>
      <a:accent6>
        <a:srgbClr val="8E6619"/>
      </a:accent6>
      <a:hlink>
        <a:srgbClr val="EAB52B"/>
      </a:hlink>
      <a:folHlink>
        <a:srgbClr val="636363"/>
      </a:folHlink>
    </a:clrScheme>
    <a:fontScheme name="Vlastní 1">
      <a:majorFont>
        <a:latin typeface="Nunito Sans ExtraLight"/>
        <a:ea typeface=""/>
        <a:cs typeface=""/>
      </a:majorFont>
      <a:minorFont>
        <a:latin typeface="Nunito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šablona RILSA - Grey.potx" id="{B3FF5136-3FF4-419F-B404-54315FAF0D25}" vid="{A3B58131-F809-4AD8-933B-AAB6229E7D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1043</Words>
  <Application>Microsoft Office PowerPoint</Application>
  <PresentationFormat>Předvádění na obrazovce (4:3)</PresentationFormat>
  <Paragraphs>365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Aptos</vt:lpstr>
      <vt:lpstr>Nunito Sans SemiBold</vt:lpstr>
      <vt:lpstr>Nunito Sans ExtraBold</vt:lpstr>
      <vt:lpstr>Nunito Sans ExtraLight</vt:lpstr>
      <vt:lpstr>Bahnschrift SemiLight SemiConde</vt:lpstr>
      <vt:lpstr>1_Rilsa 4:3 Grey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Malá Věra</dc:creator>
  <cp:lastModifiedBy>Sirovátka Tomáš</cp:lastModifiedBy>
  <cp:revision>86</cp:revision>
  <dcterms:created xsi:type="dcterms:W3CDTF">2023-06-15T08:42:05Z</dcterms:created>
  <dcterms:modified xsi:type="dcterms:W3CDTF">2024-12-18T16:34:45Z</dcterms:modified>
</cp:coreProperties>
</file>