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32" r:id="rId1"/>
  </p:sldMasterIdLst>
  <p:notesMasterIdLst>
    <p:notesMasterId r:id="rId23"/>
  </p:notesMasterIdLst>
  <p:handoutMasterIdLst>
    <p:handoutMasterId r:id="rId24"/>
  </p:handoutMasterIdLst>
  <p:sldIdLst>
    <p:sldId id="299" r:id="rId2"/>
    <p:sldId id="300" r:id="rId3"/>
    <p:sldId id="303" r:id="rId4"/>
    <p:sldId id="307" r:id="rId5"/>
    <p:sldId id="306" r:id="rId6"/>
    <p:sldId id="316" r:id="rId7"/>
    <p:sldId id="317" r:id="rId8"/>
    <p:sldId id="304" r:id="rId9"/>
    <p:sldId id="309" r:id="rId10"/>
    <p:sldId id="308" r:id="rId11"/>
    <p:sldId id="312" r:id="rId12"/>
    <p:sldId id="313" r:id="rId13"/>
    <p:sldId id="310" r:id="rId14"/>
    <p:sldId id="314" r:id="rId15"/>
    <p:sldId id="318" r:id="rId16"/>
    <p:sldId id="315" r:id="rId17"/>
    <p:sldId id="319" r:id="rId18"/>
    <p:sldId id="320" r:id="rId19"/>
    <p:sldId id="301" r:id="rId20"/>
    <p:sldId id="302" r:id="rId21"/>
    <p:sldId id="311" r:id="rId22"/>
  </p:sldIdLst>
  <p:sldSz cx="9144000" cy="6858000" type="screen4x3"/>
  <p:notesSz cx="6858000" cy="9144000"/>
  <p:embeddedFontLst>
    <p:embeddedFont>
      <p:font typeface="Nunito Light" pitchFamily="2" charset="-18"/>
      <p:regular r:id="rId25"/>
      <p:italic r:id="rId26"/>
    </p:embeddedFont>
    <p:embeddedFont>
      <p:font typeface="Nunito Sans ExtraBold" pitchFamily="2" charset="-18"/>
      <p:bold r:id="rId27"/>
      <p:boldItalic r:id="rId28"/>
    </p:embeddedFont>
    <p:embeddedFont>
      <p:font typeface="Nunito Sans ExtraLight" pitchFamily="2" charset="-18"/>
      <p:regular r:id="rId29"/>
      <p:italic r:id="rId30"/>
    </p:embeddedFont>
    <p:embeddedFont>
      <p:font typeface="Nunito Sans SemiBold" pitchFamily="2" charset="-18"/>
      <p:bold r:id="rId31"/>
      <p:boldItalic r:id="rId32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64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FB0"/>
    <a:srgbClr val="FF6600"/>
    <a:srgbClr val="ECC273"/>
    <a:srgbClr val="727272"/>
    <a:srgbClr val="F3D497"/>
    <a:srgbClr val="F0CA81"/>
    <a:srgbClr val="E9B044"/>
    <a:srgbClr val="DF9C1B"/>
    <a:srgbClr val="9D6F13"/>
    <a:srgbClr val="B27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6512" autoAdjust="0"/>
  </p:normalViewPr>
  <p:slideViewPr>
    <p:cSldViewPr snapToGrid="0">
      <p:cViewPr varScale="1">
        <p:scale>
          <a:sx n="63" d="100"/>
          <a:sy n="63" d="100"/>
        </p:scale>
        <p:origin x="1364" y="56"/>
      </p:cViewPr>
      <p:guideLst>
        <p:guide orient="horz" pos="1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5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mediánu mezd od roku 2009 dle pohlaví a přítomnosti kolektivní smlouvy (v 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Sheet1!$A$20:$B$20</c:f>
              <c:strCache>
                <c:ptCount val="2"/>
                <c:pt idx="0">
                  <c:v>Muži</c:v>
                </c:pt>
                <c:pt idx="1">
                  <c:v>KS 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Sheet1!$C$18:$Q$18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Sheet1!$C$20:$Q$20</c:f>
              <c:numCache>
                <c:formatCode>0</c:formatCode>
                <c:ptCount val="15"/>
                <c:pt idx="0">
                  <c:v>22427.909199999998</c:v>
                </c:pt>
                <c:pt idx="1">
                  <c:v>23714.083299999998</c:v>
                </c:pt>
                <c:pt idx="2">
                  <c:v>21527.744200000001</c:v>
                </c:pt>
                <c:pt idx="3" formatCode="General">
                  <c:v>22482</c:v>
                </c:pt>
                <c:pt idx="4" formatCode="General">
                  <c:v>22944</c:v>
                </c:pt>
                <c:pt idx="5" formatCode="General">
                  <c:v>23635</c:v>
                </c:pt>
                <c:pt idx="6" formatCode="General">
                  <c:v>24770</c:v>
                </c:pt>
                <c:pt idx="7" formatCode="General">
                  <c:v>25835</c:v>
                </c:pt>
                <c:pt idx="8" formatCode="General">
                  <c:v>27924</c:v>
                </c:pt>
                <c:pt idx="9" formatCode="General">
                  <c:v>30291</c:v>
                </c:pt>
                <c:pt idx="10" formatCode="General">
                  <c:v>30385</c:v>
                </c:pt>
                <c:pt idx="11" formatCode="General">
                  <c:v>30749</c:v>
                </c:pt>
                <c:pt idx="12" formatCode="General">
                  <c:v>33208</c:v>
                </c:pt>
                <c:pt idx="13" formatCode="General">
                  <c:v>35744</c:v>
                </c:pt>
                <c:pt idx="14" formatCode="General">
                  <c:v>37681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03-4085-B4FF-0FEA8391E8F3}"/>
            </c:ext>
          </c:extLst>
        </c:ser>
        <c:ser>
          <c:idx val="3"/>
          <c:order val="3"/>
          <c:tx>
            <c:strRef>
              <c:f>Sheet1!$A$22:$B$22</c:f>
              <c:strCache>
                <c:ptCount val="2"/>
                <c:pt idx="0">
                  <c:v>Ženy</c:v>
                </c:pt>
                <c:pt idx="1">
                  <c:v>KS ne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Sheet1!$C$18:$Q$18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Sheet1!$C$22:$Q$22</c:f>
              <c:numCache>
                <c:formatCode>0</c:formatCode>
                <c:ptCount val="15"/>
                <c:pt idx="0">
                  <c:v>17339.083299999998</c:v>
                </c:pt>
                <c:pt idx="1">
                  <c:v>17908.583299999998</c:v>
                </c:pt>
                <c:pt idx="2">
                  <c:v>17624.971799999999</c:v>
                </c:pt>
                <c:pt idx="3" formatCode="General">
                  <c:v>19436</c:v>
                </c:pt>
                <c:pt idx="4" formatCode="General">
                  <c:v>19595</c:v>
                </c:pt>
                <c:pt idx="5" formatCode="General">
                  <c:v>19834</c:v>
                </c:pt>
                <c:pt idx="6" formatCode="General">
                  <c:v>20533</c:v>
                </c:pt>
                <c:pt idx="7" formatCode="General">
                  <c:v>21760</c:v>
                </c:pt>
                <c:pt idx="8" formatCode="General">
                  <c:v>23694</c:v>
                </c:pt>
                <c:pt idx="9" formatCode="General">
                  <c:v>26063</c:v>
                </c:pt>
                <c:pt idx="10" formatCode="General">
                  <c:v>26172</c:v>
                </c:pt>
                <c:pt idx="11" formatCode="General">
                  <c:v>27777</c:v>
                </c:pt>
                <c:pt idx="12" formatCode="General">
                  <c:v>29638</c:v>
                </c:pt>
                <c:pt idx="13" formatCode="General">
                  <c:v>31445</c:v>
                </c:pt>
                <c:pt idx="14" formatCode="General">
                  <c:v>33695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03-4085-B4FF-0FEA8391E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18331976"/>
        <c:axId val="618332304"/>
      </c:barChart>
      <c:lineChart>
        <c:grouping val="standard"/>
        <c:varyColors val="0"/>
        <c:ser>
          <c:idx val="0"/>
          <c:order val="0"/>
          <c:tx>
            <c:strRef>
              <c:f>Sheet1!$A$19:$B$19</c:f>
              <c:strCache>
                <c:ptCount val="2"/>
                <c:pt idx="0">
                  <c:v>Muži</c:v>
                </c:pt>
                <c:pt idx="1">
                  <c:v>KS ano</c:v>
                </c:pt>
              </c:strCache>
            </c:strRef>
          </c:tx>
          <c:spPr>
            <a:ln w="15875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numRef>
              <c:f>Sheet1!$C$18:$Q$18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Sheet1!$C$19:$Q$19</c:f>
              <c:numCache>
                <c:formatCode>0</c:formatCode>
                <c:ptCount val="15"/>
                <c:pt idx="0">
                  <c:v>24955.9166</c:v>
                </c:pt>
                <c:pt idx="1">
                  <c:v>24870.724200000001</c:v>
                </c:pt>
                <c:pt idx="2">
                  <c:v>25469.6901</c:v>
                </c:pt>
                <c:pt idx="3" formatCode="General">
                  <c:v>26249</c:v>
                </c:pt>
                <c:pt idx="4" formatCode="General">
                  <c:v>26647</c:v>
                </c:pt>
                <c:pt idx="5" formatCode="General">
                  <c:v>27363</c:v>
                </c:pt>
                <c:pt idx="6" formatCode="General">
                  <c:v>28696</c:v>
                </c:pt>
                <c:pt idx="7" formatCode="General">
                  <c:v>29801</c:v>
                </c:pt>
                <c:pt idx="8" formatCode="General">
                  <c:v>32138</c:v>
                </c:pt>
                <c:pt idx="9" formatCode="General">
                  <c:v>35126</c:v>
                </c:pt>
                <c:pt idx="10" formatCode="General">
                  <c:v>37139</c:v>
                </c:pt>
                <c:pt idx="11" formatCode="General">
                  <c:v>38947</c:v>
                </c:pt>
                <c:pt idx="12" formatCode="General">
                  <c:v>40737</c:v>
                </c:pt>
                <c:pt idx="13" formatCode="General">
                  <c:v>43740</c:v>
                </c:pt>
                <c:pt idx="14" formatCode="General">
                  <c:v>46903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03-4085-B4FF-0FEA8391E8F3}"/>
            </c:ext>
          </c:extLst>
        </c:ser>
        <c:ser>
          <c:idx val="2"/>
          <c:order val="2"/>
          <c:tx>
            <c:strRef>
              <c:f>Sheet1!$A$21:$B$21</c:f>
              <c:strCache>
                <c:ptCount val="2"/>
                <c:pt idx="0">
                  <c:v>Ženy</c:v>
                </c:pt>
                <c:pt idx="1">
                  <c:v>KS ano</c:v>
                </c:pt>
              </c:strCache>
            </c:strRef>
          </c:tx>
          <c:spPr>
            <a:ln w="15875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triangle"/>
            <c:size val="5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numRef>
              <c:f>Sheet1!$C$18:$Q$18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Sheet1!$C$21:$Q$21</c:f>
              <c:numCache>
                <c:formatCode>0</c:formatCode>
                <c:ptCount val="15"/>
                <c:pt idx="0">
                  <c:v>19992.845099999999</c:v>
                </c:pt>
                <c:pt idx="1">
                  <c:v>20490.1666</c:v>
                </c:pt>
                <c:pt idx="2">
                  <c:v>20850.5975</c:v>
                </c:pt>
                <c:pt idx="3" formatCode="General">
                  <c:v>22270</c:v>
                </c:pt>
                <c:pt idx="4" formatCode="General">
                  <c:v>22652</c:v>
                </c:pt>
                <c:pt idx="5" formatCode="General">
                  <c:v>23174</c:v>
                </c:pt>
                <c:pt idx="6" formatCode="General">
                  <c:v>24268</c:v>
                </c:pt>
                <c:pt idx="7" formatCode="General">
                  <c:v>25352</c:v>
                </c:pt>
                <c:pt idx="8" formatCode="General">
                  <c:v>27281</c:v>
                </c:pt>
                <c:pt idx="9" formatCode="General">
                  <c:v>29885</c:v>
                </c:pt>
                <c:pt idx="10" formatCode="General">
                  <c:v>32410</c:v>
                </c:pt>
                <c:pt idx="11" formatCode="General">
                  <c:v>35071</c:v>
                </c:pt>
                <c:pt idx="12" formatCode="General">
                  <c:v>36896</c:v>
                </c:pt>
                <c:pt idx="13" formatCode="General">
                  <c:v>38312</c:v>
                </c:pt>
                <c:pt idx="14" formatCode="General">
                  <c:v>40881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03-4085-B4FF-0FEA8391E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8331976"/>
        <c:axId val="618332304"/>
      </c:lineChart>
      <c:catAx>
        <c:axId val="61833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8332304"/>
        <c:crosses val="autoZero"/>
        <c:auto val="1"/>
        <c:lblAlgn val="ctr"/>
        <c:lblOffset val="100"/>
        <c:noMultiLvlLbl val="0"/>
      </c:catAx>
      <c:valAx>
        <c:axId val="61833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8331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99981088608465"/>
          <c:y val="0.90149783303653785"/>
          <c:w val="0.65904953242400754"/>
          <c:h val="9.7070613499515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7E7E7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měsíční pracovní doby od roku 2009 dle přítomnosti kolektivní smlouvy (v hod.)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Sheet1!$A$4</c:f>
              <c:strCache>
                <c:ptCount val="1"/>
                <c:pt idx="0">
                  <c:v>KS 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Sheet1!$B$2:$P$2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Sheet1!$B$4:$P$4</c:f>
              <c:numCache>
                <c:formatCode>0</c:formatCode>
                <c:ptCount val="15"/>
                <c:pt idx="0">
                  <c:v>174.3295</c:v>
                </c:pt>
                <c:pt idx="1">
                  <c:v>174.16200000000001</c:v>
                </c:pt>
                <c:pt idx="2">
                  <c:v>173.7593</c:v>
                </c:pt>
                <c:pt idx="3">
                  <c:v>174.2499</c:v>
                </c:pt>
                <c:pt idx="4">
                  <c:v>174.2259</c:v>
                </c:pt>
                <c:pt idx="5">
                  <c:v>174.36799999999999</c:v>
                </c:pt>
                <c:pt idx="6">
                  <c:v>174.30330000000001</c:v>
                </c:pt>
                <c:pt idx="7">
                  <c:v>174.32640000000001</c:v>
                </c:pt>
                <c:pt idx="8">
                  <c:v>173.9161</c:v>
                </c:pt>
                <c:pt idx="9">
                  <c:v>174.20310000000001</c:v>
                </c:pt>
                <c:pt idx="10">
                  <c:v>173.6044</c:v>
                </c:pt>
                <c:pt idx="11">
                  <c:v>174.18090000000001</c:v>
                </c:pt>
                <c:pt idx="12">
                  <c:v>174.00550000000001</c:v>
                </c:pt>
                <c:pt idx="13">
                  <c:v>173.4468</c:v>
                </c:pt>
                <c:pt idx="14">
                  <c:v>172.95429999999999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C-4AE6-A877-F21C6B2B5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18325744"/>
        <c:axId val="618329680"/>
      </c:barChar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KS ano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numRef>
              <c:f>Sheet1!$B$2:$P$2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Sheet1!$B$3:$P$3</c:f>
              <c:numCache>
                <c:formatCode>0</c:formatCode>
                <c:ptCount val="15"/>
                <c:pt idx="0">
                  <c:v>171.69649999999999</c:v>
                </c:pt>
                <c:pt idx="1">
                  <c:v>173.55779999999999</c:v>
                </c:pt>
                <c:pt idx="2">
                  <c:v>172.71850000000001</c:v>
                </c:pt>
                <c:pt idx="3">
                  <c:v>173.1609</c:v>
                </c:pt>
                <c:pt idx="4">
                  <c:v>173.22900000000001</c:v>
                </c:pt>
                <c:pt idx="5">
                  <c:v>173.11789999999999</c:v>
                </c:pt>
                <c:pt idx="6">
                  <c:v>173.14070000000001</c:v>
                </c:pt>
                <c:pt idx="7">
                  <c:v>173.35769999999999</c:v>
                </c:pt>
                <c:pt idx="8">
                  <c:v>172.536</c:v>
                </c:pt>
                <c:pt idx="9">
                  <c:v>173.0848</c:v>
                </c:pt>
                <c:pt idx="10">
                  <c:v>173.23859999999999</c:v>
                </c:pt>
                <c:pt idx="11">
                  <c:v>173.458</c:v>
                </c:pt>
                <c:pt idx="12">
                  <c:v>173.08250000000001</c:v>
                </c:pt>
                <c:pt idx="13">
                  <c:v>172.49590000000001</c:v>
                </c:pt>
                <c:pt idx="14">
                  <c:v>172.13560000000001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FC-4AE6-A877-F21C6B2B5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8325744"/>
        <c:axId val="618329680"/>
      </c:lineChart>
      <c:catAx>
        <c:axId val="61832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8329680"/>
        <c:crosses val="autoZero"/>
        <c:auto val="1"/>
        <c:lblAlgn val="ctr"/>
        <c:lblOffset val="100"/>
        <c:noMultiLvlLbl val="0"/>
      </c:catAx>
      <c:valAx>
        <c:axId val="61832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832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C4C4C4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ostatní!$H$33</c:f>
              <c:strCache>
                <c:ptCount val="1"/>
                <c:pt idx="0">
                  <c:v>do 20 h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ostatní!$I$31:$J$32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ostatní!$I$33:$J$33</c:f>
              <c:numCache>
                <c:formatCode>###0%</c:formatCode>
                <c:ptCount val="2"/>
                <c:pt idx="0">
                  <c:v>7.6684162420357554E-2</c:v>
                </c:pt>
                <c:pt idx="1">
                  <c:v>9.5463738527981831E-2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7-4D89-AD11-4F5874914EE4}"/>
            </c:ext>
          </c:extLst>
        </c:ser>
        <c:ser>
          <c:idx val="1"/>
          <c:order val="1"/>
          <c:tx>
            <c:strRef>
              <c:f>ostatní!$H$34</c:f>
              <c:strCache>
                <c:ptCount val="1"/>
                <c:pt idx="0">
                  <c:v>21–34 h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ostatní!$I$31:$J$32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ostatní!$I$34:$J$34</c:f>
              <c:numCache>
                <c:formatCode>###0%</c:formatCode>
                <c:ptCount val="2"/>
                <c:pt idx="0">
                  <c:v>0.11667173671173972</c:v>
                </c:pt>
                <c:pt idx="1">
                  <c:v>0.12032414511152059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87-4D89-AD11-4F5874914EE4}"/>
            </c:ext>
          </c:extLst>
        </c:ser>
        <c:ser>
          <c:idx val="2"/>
          <c:order val="2"/>
          <c:tx>
            <c:strRef>
              <c:f>ostatní!$H$35</c:f>
              <c:strCache>
                <c:ptCount val="1"/>
                <c:pt idx="0">
                  <c:v>35–39 h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ostatní!$I$31:$J$32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ostatní!$I$35:$J$35</c:f>
              <c:numCache>
                <c:formatCode>###0%</c:formatCode>
                <c:ptCount val="2"/>
                <c:pt idx="0">
                  <c:v>0.3877178450833092</c:v>
                </c:pt>
                <c:pt idx="1">
                  <c:v>0.20940589638613402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87-4D89-AD11-4F5874914EE4}"/>
            </c:ext>
          </c:extLst>
        </c:ser>
        <c:ser>
          <c:idx val="3"/>
          <c:order val="3"/>
          <c:tx>
            <c:strRef>
              <c:f>ostatní!$H$36</c:f>
              <c:strCache>
                <c:ptCount val="1"/>
                <c:pt idx="0">
                  <c:v>40 h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ostatní!$I$31:$J$32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ostatní!$I$36:$J$36</c:f>
              <c:numCache>
                <c:formatCode>###0%</c:formatCode>
                <c:ptCount val="2"/>
                <c:pt idx="0">
                  <c:v>0.35676022012191994</c:v>
                </c:pt>
                <c:pt idx="1">
                  <c:v>0.49897869826839525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87-4D89-AD11-4F5874914EE4}"/>
            </c:ext>
          </c:extLst>
        </c:ser>
        <c:ser>
          <c:idx val="4"/>
          <c:order val="4"/>
          <c:tx>
            <c:strRef>
              <c:f>ostatní!$H$37</c:f>
              <c:strCache>
                <c:ptCount val="1"/>
                <c:pt idx="0">
                  <c:v>41–48 h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ostatní!$I$31:$J$32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ostatní!$I$37:$J$37</c:f>
              <c:numCache>
                <c:formatCode>###0%</c:formatCode>
                <c:ptCount val="2"/>
                <c:pt idx="0">
                  <c:v>4.9352989652190225E-2</c:v>
                </c:pt>
                <c:pt idx="1">
                  <c:v>5.4676625573414454E-2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87-4D89-AD11-4F5874914EE4}"/>
            </c:ext>
          </c:extLst>
        </c:ser>
        <c:ser>
          <c:idx val="5"/>
          <c:order val="5"/>
          <c:tx>
            <c:strRef>
              <c:f>ostatní!$H$38</c:f>
              <c:strCache>
                <c:ptCount val="1"/>
                <c:pt idx="0">
                  <c:v>více než 48 h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dLbl>
              <c:idx val="0"/>
              <c:layout>
                <c:manualLayout>
                  <c:x val="2.2663725952237455E-2"/>
                  <c:y val="8.9523424963778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87-4D89-AD11-4F5874914EE4}"/>
                </c:ext>
              </c:extLst>
            </c:dLbl>
            <c:dLbl>
              <c:idx val="1"/>
              <c:layout>
                <c:manualLayout>
                  <c:x val="2.6784403398098809E-2"/>
                  <c:y val="-8.9523424963778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87-4D89-AD11-4F5874914E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ostatní!$I$31:$J$32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ostatní!$I$38:$J$38</c:f>
              <c:numCache>
                <c:formatCode>###0%</c:formatCode>
                <c:ptCount val="2"/>
                <c:pt idx="0">
                  <c:v>1.28130460104834E-2</c:v>
                </c:pt>
                <c:pt idx="1">
                  <c:v>2.1150896132553831E-2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87-4D89-AD11-4F5874914E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03656488"/>
        <c:axId val="803656816"/>
      </c:barChart>
      <c:catAx>
        <c:axId val="803656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03656816"/>
        <c:crosses val="autoZero"/>
        <c:auto val="1"/>
        <c:lblAlgn val="ctr"/>
        <c:lblOffset val="100"/>
        <c:noMultiLvlLbl val="0"/>
      </c:catAx>
      <c:valAx>
        <c:axId val="803656816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0365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'full-time'!$B$5</c:f>
              <c:strCache>
                <c:ptCount val="1"/>
                <c:pt idx="0">
                  <c:v>do 20 h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6.7906231653286821E-3"/>
                  <c:y val="-0.105382034769433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17-40F5-BD69-5D2E2BB9B8C6}"/>
                </c:ext>
              </c:extLst>
            </c:dLbl>
            <c:dLbl>
              <c:idx val="1"/>
              <c:layout>
                <c:manualLayout>
                  <c:x val="1.3581246330657364E-2"/>
                  <c:y val="-0.105382034769433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17-40F5-BD69-5D2E2BB9B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'full-time'!$C$3:$D$4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'full-time'!$C$5:$D$5</c:f>
              <c:numCache>
                <c:formatCode>###0%</c:formatCode>
                <c:ptCount val="2"/>
                <c:pt idx="0">
                  <c:v>1.8551882202590984E-2</c:v>
                </c:pt>
                <c:pt idx="1">
                  <c:v>1.0005233427129967E-2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17-40F5-BD69-5D2E2BB9B8C6}"/>
            </c:ext>
          </c:extLst>
        </c:ser>
        <c:ser>
          <c:idx val="1"/>
          <c:order val="1"/>
          <c:tx>
            <c:strRef>
              <c:f>'full-time'!$B$6</c:f>
              <c:strCache>
                <c:ptCount val="1"/>
                <c:pt idx="0">
                  <c:v>21–34 h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'full-time'!$C$3:$D$4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'full-time'!$C$6:$D$6</c:f>
              <c:numCache>
                <c:formatCode>###0%</c:formatCode>
                <c:ptCount val="2"/>
                <c:pt idx="0">
                  <c:v>3.8133102147968737E-2</c:v>
                </c:pt>
                <c:pt idx="1">
                  <c:v>2.693462719705423E-2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17-40F5-BD69-5D2E2BB9B8C6}"/>
            </c:ext>
          </c:extLst>
        </c:ser>
        <c:ser>
          <c:idx val="2"/>
          <c:order val="2"/>
          <c:tx>
            <c:strRef>
              <c:f>'full-time'!$B$7</c:f>
              <c:strCache>
                <c:ptCount val="1"/>
                <c:pt idx="0">
                  <c:v>35–39 h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'full-time'!$C$3:$D$4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'full-time'!$C$7:$D$7</c:f>
              <c:numCache>
                <c:formatCode>###0%</c:formatCode>
                <c:ptCount val="2"/>
                <c:pt idx="0">
                  <c:v>0.44838899082402228</c:v>
                </c:pt>
                <c:pt idx="1">
                  <c:v>0.24935862750419285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17-40F5-BD69-5D2E2BB9B8C6}"/>
            </c:ext>
          </c:extLst>
        </c:ser>
        <c:ser>
          <c:idx val="3"/>
          <c:order val="3"/>
          <c:tx>
            <c:strRef>
              <c:f>'full-time'!$B$8</c:f>
              <c:strCache>
                <c:ptCount val="1"/>
                <c:pt idx="0">
                  <c:v>40 h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'full-time'!$C$3:$D$4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'full-time'!$C$8:$D$8</c:f>
              <c:numCache>
                <c:formatCode>###0%</c:formatCode>
                <c:ptCount val="2"/>
                <c:pt idx="0">
                  <c:v>0.42293139342802377</c:v>
                </c:pt>
                <c:pt idx="1">
                  <c:v>0.6214532677881115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17-40F5-BD69-5D2E2BB9B8C6}"/>
            </c:ext>
          </c:extLst>
        </c:ser>
        <c:ser>
          <c:idx val="4"/>
          <c:order val="4"/>
          <c:tx>
            <c:strRef>
              <c:f>'full-time'!$B$9</c:f>
              <c:strCache>
                <c:ptCount val="1"/>
                <c:pt idx="0">
                  <c:v>41–48 h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'full-time'!$C$3:$D$4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'full-time'!$C$9:$D$9</c:f>
              <c:numCache>
                <c:formatCode>###0%</c:formatCode>
                <c:ptCount val="2"/>
                <c:pt idx="0">
                  <c:v>5.7930732112143064E-2</c:v>
                </c:pt>
                <c:pt idx="1">
                  <c:v>6.7024129502140761E-2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17-40F5-BD69-5D2E2BB9B8C6}"/>
            </c:ext>
          </c:extLst>
        </c:ser>
        <c:ser>
          <c:idx val="5"/>
          <c:order val="5"/>
          <c:tx>
            <c:strRef>
              <c:f>'full-time'!$B$10</c:f>
              <c:strCache>
                <c:ptCount val="1"/>
                <c:pt idx="0">
                  <c:v>více než 48 h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dLbl>
              <c:idx val="0"/>
              <c:layout>
                <c:manualLayout>
                  <c:x val="2.26354105510956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17-40F5-BD69-5D2E2BB9B8C6}"/>
                </c:ext>
              </c:extLst>
            </c:dLbl>
            <c:dLbl>
              <c:idx val="1"/>
              <c:layout>
                <c:manualLayout>
                  <c:x val="2.7162492661314562E-2"/>
                  <c:y val="-5.26910173847166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17-40F5-BD69-5D2E2BB9B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'full-time'!$C$3:$D$4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'full-time'!$C$10:$D$10</c:f>
              <c:numCache>
                <c:formatCode>###0%</c:formatCode>
                <c:ptCount val="2"/>
                <c:pt idx="0">
                  <c:v>1.4063899285251157E-2</c:v>
                </c:pt>
                <c:pt idx="1">
                  <c:v>2.5224114581370714E-2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517-40F5-BD69-5D2E2BB9B8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93770719"/>
        <c:axId val="1093764959"/>
      </c:barChart>
      <c:catAx>
        <c:axId val="10937707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3764959"/>
        <c:crosses val="autoZero"/>
        <c:auto val="1"/>
        <c:lblAlgn val="ctr"/>
        <c:lblOffset val="100"/>
        <c:noMultiLvlLbl val="0"/>
      </c:catAx>
      <c:valAx>
        <c:axId val="1093764959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3770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DFDFD"/>
    </a:solidFill>
    <a:ln>
      <a:noFill/>
    </a:ln>
    <a:effectLst/>
  </c:spPr>
  <c:txPr>
    <a:bodyPr/>
    <a:lstStyle/>
    <a:p>
      <a:pPr>
        <a:defRPr sz="1400"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'full-time'!$B$119</c:f>
              <c:strCache>
                <c:ptCount val="1"/>
                <c:pt idx="0">
                  <c:v>méně než ve smlouvě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'full-time'!$C$118:$E$118</c:f>
              <c:strCache>
                <c:ptCount val="3"/>
                <c:pt idx="0">
                  <c:v>ZŠ</c:v>
                </c:pt>
                <c:pt idx="1">
                  <c:v>SŠ</c:v>
                </c:pt>
                <c:pt idx="2">
                  <c:v>VŠ</c:v>
                </c:pt>
              </c:strCache>
            </c:strRef>
          </c:cat>
          <c:val>
            <c:numRef>
              <c:f>'full-time'!$C$119:$E$119</c:f>
              <c:numCache>
                <c:formatCode>###0%</c:formatCode>
                <c:ptCount val="3"/>
                <c:pt idx="0">
                  <c:v>4.9041145639374735E-2</c:v>
                </c:pt>
                <c:pt idx="1">
                  <c:v>5.6592869517184979E-2</c:v>
                </c:pt>
                <c:pt idx="2">
                  <c:v>4.0549535539064922E-2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1E-4DA6-A525-072B19A8ABBE}"/>
            </c:ext>
          </c:extLst>
        </c:ser>
        <c:ser>
          <c:idx val="1"/>
          <c:order val="1"/>
          <c:tx>
            <c:strRef>
              <c:f>'full-time'!$B$120</c:f>
              <c:strCache>
                <c:ptCount val="1"/>
                <c:pt idx="0">
                  <c:v>stejně jako ve smlouvě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'full-time'!$C$118:$E$118</c:f>
              <c:strCache>
                <c:ptCount val="3"/>
                <c:pt idx="0">
                  <c:v>ZŠ</c:v>
                </c:pt>
                <c:pt idx="1">
                  <c:v>SŠ</c:v>
                </c:pt>
                <c:pt idx="2">
                  <c:v>VŠ</c:v>
                </c:pt>
              </c:strCache>
            </c:strRef>
          </c:cat>
          <c:val>
            <c:numRef>
              <c:f>'full-time'!$C$120:$E$120</c:f>
              <c:numCache>
                <c:formatCode>###0%</c:formatCode>
                <c:ptCount val="3"/>
                <c:pt idx="0">
                  <c:v>0.75833792422111357</c:v>
                </c:pt>
                <c:pt idx="1">
                  <c:v>0.64740126865640524</c:v>
                </c:pt>
                <c:pt idx="2">
                  <c:v>0.55368796101134543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1E-4DA6-A525-072B19A8ABBE}"/>
            </c:ext>
          </c:extLst>
        </c:ser>
        <c:ser>
          <c:idx val="2"/>
          <c:order val="2"/>
          <c:tx>
            <c:strRef>
              <c:f>'full-time'!$B$121</c:f>
              <c:strCache>
                <c:ptCount val="1"/>
                <c:pt idx="0">
                  <c:v>více než ve smlouvě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'full-time'!$C$118:$E$118</c:f>
              <c:strCache>
                <c:ptCount val="3"/>
                <c:pt idx="0">
                  <c:v>ZŠ</c:v>
                </c:pt>
                <c:pt idx="1">
                  <c:v>SŠ</c:v>
                </c:pt>
                <c:pt idx="2">
                  <c:v>VŠ</c:v>
                </c:pt>
              </c:strCache>
            </c:strRef>
          </c:cat>
          <c:val>
            <c:numRef>
              <c:f>'full-time'!$C$121:$E$121</c:f>
              <c:numCache>
                <c:formatCode>###0%</c:formatCode>
                <c:ptCount val="3"/>
                <c:pt idx="0">
                  <c:v>0.1926209301395117</c:v>
                </c:pt>
                <c:pt idx="1">
                  <c:v>0.29600586182640992</c:v>
                </c:pt>
                <c:pt idx="2">
                  <c:v>0.40576250344958958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1E-4DA6-A525-072B19A8AB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211391"/>
        <c:axId val="1900887167"/>
      </c:barChart>
      <c:catAx>
        <c:axId val="5521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00887167"/>
        <c:crosses val="autoZero"/>
        <c:auto val="1"/>
        <c:lblAlgn val="ctr"/>
        <c:lblOffset val="100"/>
        <c:noMultiLvlLbl val="0"/>
      </c:catAx>
      <c:valAx>
        <c:axId val="1900887167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211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7E7E7"/>
    </a:solidFill>
    <a:ln>
      <a:noFill/>
    </a:ln>
    <a:effectLst/>
  </c:spPr>
  <c:txPr>
    <a:bodyPr/>
    <a:lstStyle/>
    <a:p>
      <a:pPr>
        <a:defRPr sz="1400"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List1!$H$22</c:f>
              <c:strCache>
                <c:ptCount val="1"/>
                <c:pt idx="0">
                  <c:v>placen/a po dokončení úkolů / činností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List1!$I$20:$J$21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List1!$I$22:$J$22</c:f>
              <c:numCache>
                <c:formatCode>###0%</c:formatCode>
                <c:ptCount val="2"/>
                <c:pt idx="0">
                  <c:v>0.19006087348041423</c:v>
                </c:pt>
                <c:pt idx="1">
                  <c:v>0.26239837680326861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4-49D1-A905-3A638A910C39}"/>
            </c:ext>
          </c:extLst>
        </c:ser>
        <c:ser>
          <c:idx val="1"/>
          <c:order val="1"/>
          <c:tx>
            <c:strRef>
              <c:f>List1!$H$23</c:f>
              <c:strCache>
                <c:ptCount val="1"/>
                <c:pt idx="0">
                  <c:v>není zaručen žádný počet hodin práce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List1!$I$20:$J$21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List1!$I$23:$J$23</c:f>
              <c:numCache>
                <c:formatCode>###0%</c:formatCode>
                <c:ptCount val="2"/>
                <c:pt idx="0">
                  <c:v>9.7881134624043215E-2</c:v>
                </c:pt>
                <c:pt idx="1">
                  <c:v>0.15868579980301645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44-49D1-A905-3A638A910C39}"/>
            </c:ext>
          </c:extLst>
        </c:ser>
        <c:ser>
          <c:idx val="2"/>
          <c:order val="2"/>
          <c:tx>
            <c:strRef>
              <c:f>List1!$H$24</c:f>
              <c:strCache>
                <c:ptCount val="1"/>
                <c:pt idx="0">
                  <c:v>placen/a za minimální počet hodin, i když nejsou odpracovány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List1!$I$20:$J$21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List1!$I$24:$J$24</c:f>
              <c:numCache>
                <c:formatCode>###0%</c:formatCode>
                <c:ptCount val="2"/>
                <c:pt idx="0">
                  <c:v>0.22095992796037822</c:v>
                </c:pt>
                <c:pt idx="1">
                  <c:v>0.18315247947135943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44-49D1-A905-3A638A910C39}"/>
            </c:ext>
          </c:extLst>
        </c:ser>
        <c:ser>
          <c:idx val="3"/>
          <c:order val="3"/>
          <c:tx>
            <c:strRef>
              <c:f>List1!$H$25</c:f>
              <c:strCache>
                <c:ptCount val="1"/>
                <c:pt idx="0">
                  <c:v>nic u zvedeného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List1!$I$20:$J$21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List1!$I$25:$J$25</c:f>
              <c:numCache>
                <c:formatCode>###0%</c:formatCode>
                <c:ptCount val="2"/>
                <c:pt idx="0">
                  <c:v>0.49109806393516436</c:v>
                </c:pt>
                <c:pt idx="1">
                  <c:v>0.39576334392235551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4-49D1-A905-3A638A910C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15844344"/>
        <c:axId val="615844672"/>
      </c:barChart>
      <c:catAx>
        <c:axId val="615844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5844672"/>
        <c:crosses val="autoZero"/>
        <c:auto val="1"/>
        <c:lblAlgn val="ctr"/>
        <c:lblOffset val="100"/>
        <c:noMultiLvlLbl val="0"/>
      </c:catAx>
      <c:valAx>
        <c:axId val="615844672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584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hlaví 5">
            <a:extLst>
              <a:ext uri="{FF2B5EF4-FFF2-40B4-BE49-F238E27FC236}">
                <a16:creationId xmlns:a16="http://schemas.microsoft.com/office/drawing/2014/main" id="{664B8A2D-2E05-0BE3-4462-2190C092A1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6DBBE79-AF01-21CD-DF58-C685104A74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B0FA7-F9DE-4A17-9E94-C2ADEF440FF3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76B5777-63A5-941E-16AE-03ED4C1C53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1C1DE-A536-4184-A88F-1DCCA5EFA27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9674A4BC-43A1-4D72-FA44-81C1C017D0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1187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BC3A2-998C-42B9-B1A4-86D5B6D99874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8CFBE-BD6A-43B6-B49C-E656B2B410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32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">
    <p:bg>
      <p:bgPr>
        <a:solidFill>
          <a:srgbClr val="ECC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">
            <a:extLst>
              <a:ext uri="{FF2B5EF4-FFF2-40B4-BE49-F238E27FC236}">
                <a16:creationId xmlns:a16="http://schemas.microsoft.com/office/drawing/2014/main" id="{36E08A03-B936-6231-A73F-DC784FE4BC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45AEE-F697-459C-A803-FD4DBA44348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E3E3E3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E3E3E3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</p:txBody>
      </p:sp>
      <p:pic>
        <p:nvPicPr>
          <p:cNvPr id="6" name="Kasiopea">
            <a:extLst>
              <a:ext uri="{FF2B5EF4-FFF2-40B4-BE49-F238E27FC236}">
                <a16:creationId xmlns:a16="http://schemas.microsoft.com/office/drawing/2014/main" id="{E1C39A4C-836A-B086-E135-5810DB77BB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356085"/>
            <a:ext cx="7200900" cy="2669441"/>
          </a:xfrm>
          <a:prstGeom prst="rect">
            <a:avLst/>
          </a:prstGeom>
        </p:spPr>
      </p:pic>
      <p:sp>
        <p:nvSpPr>
          <p:cNvPr id="28" name="Jméno prezentujícího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1" y="1203325"/>
            <a:ext cx="6624639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Hlavní nadpis 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  <p:sp>
        <p:nvSpPr>
          <p:cNvPr id="3" name="Hlavní nadpis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2606675"/>
            <a:ext cx="6139582" cy="1217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Nunito Sans ExtraLight" panose="000003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Jméno prezentujícího</a:t>
            </a:r>
          </a:p>
        </p:txBody>
      </p:sp>
      <p:cxnSp>
        <p:nvCxnSpPr>
          <p:cNvPr id="2" name="Linka">
            <a:extLst>
              <a:ext uri="{FF2B5EF4-FFF2-40B4-BE49-F238E27FC236}">
                <a16:creationId xmlns:a16="http://schemas.microsoft.com/office/drawing/2014/main" id="{B24962F3-6CD2-F9F4-E750-CB65158A6E22}"/>
              </a:ext>
            </a:extLst>
          </p:cNvPr>
          <p:cNvCxnSpPr>
            <a:cxnSpLocks/>
          </p:cNvCxnSpPr>
          <p:nvPr userDrawn="1"/>
        </p:nvCxnSpPr>
        <p:spPr>
          <a:xfrm>
            <a:off x="6749380" y="704903"/>
            <a:ext cx="95644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ILSA logomark horní">
            <a:extLst>
              <a:ext uri="{FF2B5EF4-FFF2-40B4-BE49-F238E27FC236}">
                <a16:creationId xmlns:a16="http://schemas.microsoft.com/office/drawing/2014/main" id="{E0A509A0-2F29-2879-8A5F-D60D6FE0C8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2800" y="212400"/>
            <a:ext cx="982800" cy="9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49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754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686">
          <p15:clr>
            <a:srgbClr val="FBAE40"/>
          </p15:clr>
        </p15:guide>
        <p15:guide id="19" orient="horz" pos="2273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0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vložený">
    <p:bg>
      <p:bgPr>
        <a:solidFill>
          <a:srgbClr val="ECC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obrázku">
            <a:extLst>
              <a:ext uri="{FF2B5EF4-FFF2-40B4-BE49-F238E27FC236}">
                <a16:creationId xmlns:a16="http://schemas.microsoft.com/office/drawing/2014/main" id="{C460DA2D-14A0-C170-2C55-D56208D7CB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263" y="1341438"/>
            <a:ext cx="7991475" cy="4895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Nadpis s obrázkem v kontejneru</a:t>
            </a:r>
          </a:p>
        </p:txBody>
      </p:sp>
      <p:cxnSp>
        <p:nvCxnSpPr>
          <p:cNvPr id="5" name="Linka">
            <a:extLst>
              <a:ext uri="{FF2B5EF4-FFF2-40B4-BE49-F238E27FC236}">
                <a16:creationId xmlns:a16="http://schemas.microsoft.com/office/drawing/2014/main" id="{8532A951-533E-CBE3-BEBA-CA1F7F67699A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Logomark RILSA">
            <a:extLst>
              <a:ext uri="{FF2B5EF4-FFF2-40B4-BE49-F238E27FC236}">
                <a16:creationId xmlns:a16="http://schemas.microsoft.com/office/drawing/2014/main" id="{B420845C-5199-89CF-9610-DA4D2CA90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7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45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celá strana, bílé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5D7E9474-04A3-D45D-4D29-DC2B2C1A1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Log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723" y="6044083"/>
            <a:ext cx="2470124" cy="8944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Celostránkový obrázek s nadpisem</a:t>
            </a:r>
          </a:p>
        </p:txBody>
      </p:sp>
    </p:spTree>
    <p:extLst>
      <p:ext uri="{BB962C8B-B14F-4D97-AF65-F5344CB8AC3E}">
        <p14:creationId xmlns:p14="http://schemas.microsoft.com/office/powerpoint/2010/main" val="85085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45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celá strana, černé logo">
    <p:bg>
      <p:bgPr>
        <a:solidFill>
          <a:srgbClr val="ECC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5D7E9474-04A3-D45D-4D29-DC2B2C1A1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Log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723" y="6044083"/>
            <a:ext cx="2470124" cy="8944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Celostránkový obrázek s nadpisem</a:t>
            </a:r>
          </a:p>
        </p:txBody>
      </p:sp>
    </p:spTree>
    <p:extLst>
      <p:ext uri="{BB962C8B-B14F-4D97-AF65-F5344CB8AC3E}">
        <p14:creationId xmlns:p14="http://schemas.microsoft.com/office/powerpoint/2010/main" val="3102976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45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1 sloupec+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C7F32E6D-08AB-FF05-3D80-122F290FDE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36709759-251E-27CB-2729-B223D80E0B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Zástupný symbol pro zápatí">
            <a:extLst>
              <a:ext uri="{FF2B5EF4-FFF2-40B4-BE49-F238E27FC236}">
                <a16:creationId xmlns:a16="http://schemas.microsoft.com/office/drawing/2014/main" id="{1AB7BA8D-74CD-A8F3-AB06-C1EBCF47DF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obsah">
            <a:extLst>
              <a:ext uri="{FF2B5EF4-FFF2-40B4-BE49-F238E27FC236}">
                <a16:creationId xmlns:a16="http://schemas.microsoft.com/office/drawing/2014/main" id="{FE54D9B4-F806-EF92-7893-24EF063F41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6263" y="1341438"/>
            <a:ext cx="3887787" cy="48958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1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15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Nadpis s obrázkem</a:t>
            </a:r>
          </a:p>
        </p:txBody>
      </p:sp>
      <p:cxnSp>
        <p:nvCxnSpPr>
          <p:cNvPr id="5" name="Linka">
            <a:extLst>
              <a:ext uri="{FF2B5EF4-FFF2-40B4-BE49-F238E27FC236}">
                <a16:creationId xmlns:a16="http://schemas.microsoft.com/office/drawing/2014/main" id="{C76C1ED1-AE51-1A71-2495-F171214A4A2E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>
            <a:extLst>
              <a:ext uri="{FF2B5EF4-FFF2-40B4-BE49-F238E27FC236}">
                <a16:creationId xmlns:a16="http://schemas.microsoft.com/office/drawing/2014/main" id="{BEEBF647-DD2B-C91A-F15F-F909C5947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27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45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bg>
      <p:bgPr>
        <a:solidFill>
          <a:srgbClr val="ECC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Autor citátu">
            <a:extLst>
              <a:ext uri="{FF2B5EF4-FFF2-40B4-BE49-F238E27FC236}">
                <a16:creationId xmlns:a16="http://schemas.microsoft.com/office/drawing/2014/main" id="{3C16AE21-9C94-0A3A-2490-491BEFD0AB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43100" y="5008694"/>
            <a:ext cx="5257799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Autor citátu</a:t>
            </a:r>
          </a:p>
        </p:txBody>
      </p:sp>
      <p:sp>
        <p:nvSpPr>
          <p:cNvPr id="4" name="Znění citátu">
            <a:extLst>
              <a:ext uri="{FF2B5EF4-FFF2-40B4-BE49-F238E27FC236}">
                <a16:creationId xmlns:a16="http://schemas.microsoft.com/office/drawing/2014/main" id="{4AC70CB8-C943-921A-287D-F17FE82185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3150" y="2248694"/>
            <a:ext cx="7021513" cy="19877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Znění citátu</a:t>
            </a:r>
          </a:p>
        </p:txBody>
      </p:sp>
      <p:sp>
        <p:nvSpPr>
          <p:cNvPr id="9" name="Uvozovky">
            <a:extLst>
              <a:ext uri="{FF2B5EF4-FFF2-40B4-BE49-F238E27FC236}">
                <a16:creationId xmlns:a16="http://schemas.microsoft.com/office/drawing/2014/main" id="{D63B97D1-CED4-F5A6-75EC-F5546097D3E7}"/>
              </a:ext>
            </a:extLst>
          </p:cNvPr>
          <p:cNvSpPr txBox="1"/>
          <p:nvPr userDrawn="1"/>
        </p:nvSpPr>
        <p:spPr>
          <a:xfrm>
            <a:off x="4252436" y="494824"/>
            <a:ext cx="639127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9000" dirty="0">
                <a:solidFill>
                  <a:schemeClr val="tx2"/>
                </a:solidFill>
                <a:latin typeface="Nunito Sans ExtraBold" panose="00000900000000000000" pitchFamily="2" charset="0"/>
              </a:rPr>
              <a:t>„</a:t>
            </a:r>
          </a:p>
        </p:txBody>
      </p:sp>
      <p:cxnSp>
        <p:nvCxnSpPr>
          <p:cNvPr id="2" name="Linka">
            <a:extLst>
              <a:ext uri="{FF2B5EF4-FFF2-40B4-BE49-F238E27FC236}">
                <a16:creationId xmlns:a16="http://schemas.microsoft.com/office/drawing/2014/main" id="{B73DCEC0-E163-E31A-0415-B8097E6EE3F6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>
            <a:extLst>
              <a:ext uri="{FF2B5EF4-FFF2-40B4-BE49-F238E27FC236}">
                <a16:creationId xmlns:a16="http://schemas.microsoft.com/office/drawing/2014/main" id="{5721B4AA-DC69-539D-B3E6-E12F389A9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5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45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 s obrázkem">
    <p:bg>
      <p:bgPr>
        <a:solidFill>
          <a:srgbClr val="ECC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">
            <a:extLst>
              <a:ext uri="{FF2B5EF4-FFF2-40B4-BE49-F238E27FC236}">
                <a16:creationId xmlns:a16="http://schemas.microsoft.com/office/drawing/2014/main" id="{67F916BF-700F-6397-9D63-79FC42A592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Rámeček">
            <a:extLst>
              <a:ext uri="{FF2B5EF4-FFF2-40B4-BE49-F238E27FC236}">
                <a16:creationId xmlns:a16="http://schemas.microsoft.com/office/drawing/2014/main" id="{53A44394-BB8F-F68A-4FBD-C058A39E3BE4}"/>
              </a:ext>
            </a:extLst>
          </p:cNvPr>
          <p:cNvSpPr/>
          <p:nvPr userDrawn="1"/>
        </p:nvSpPr>
        <p:spPr>
          <a:xfrm>
            <a:off x="576263" y="1341438"/>
            <a:ext cx="7991475" cy="4895850"/>
          </a:xfrm>
          <a:prstGeom prst="rect">
            <a:avLst/>
          </a:prstGeom>
          <a:noFill/>
          <a:ln w="19050">
            <a:solidFill>
              <a:srgbClr val="727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Uvozovky-výplň">
            <a:extLst>
              <a:ext uri="{FF2B5EF4-FFF2-40B4-BE49-F238E27FC236}">
                <a16:creationId xmlns:a16="http://schemas.microsoft.com/office/drawing/2014/main" id="{A2DBB954-B810-9FAD-E3A0-A95CD186827F}"/>
              </a:ext>
            </a:extLst>
          </p:cNvPr>
          <p:cNvSpPr/>
          <p:nvPr userDrawn="1"/>
        </p:nvSpPr>
        <p:spPr>
          <a:xfrm>
            <a:off x="360363" y="1113183"/>
            <a:ext cx="469127" cy="469127"/>
          </a:xfrm>
          <a:prstGeom prst="ellipse">
            <a:avLst/>
          </a:prstGeom>
          <a:solidFill>
            <a:srgbClr val="72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Uvozovky">
            <a:extLst>
              <a:ext uri="{FF2B5EF4-FFF2-40B4-BE49-F238E27FC236}">
                <a16:creationId xmlns:a16="http://schemas.microsoft.com/office/drawing/2014/main" id="{D63B97D1-CED4-F5A6-75EC-F5546097D3E7}"/>
              </a:ext>
            </a:extLst>
          </p:cNvPr>
          <p:cNvSpPr txBox="1"/>
          <p:nvPr userDrawn="1"/>
        </p:nvSpPr>
        <p:spPr>
          <a:xfrm>
            <a:off x="408623" y="863080"/>
            <a:ext cx="3352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accent1"/>
                </a:solidFill>
                <a:latin typeface="Nunito Sans ExtraBold" panose="00000900000000000000" pitchFamily="2" charset="0"/>
              </a:rPr>
              <a:t>„</a:t>
            </a:r>
            <a:endParaRPr lang="cs-CZ" dirty="0">
              <a:solidFill>
                <a:schemeClr val="accent1"/>
              </a:solidFill>
              <a:latin typeface="Nunito Sans ExtraBold" panose="00000900000000000000" pitchFamily="2" charset="0"/>
            </a:endParaRPr>
          </a:p>
        </p:txBody>
      </p:sp>
      <p:sp>
        <p:nvSpPr>
          <p:cNvPr id="21" name="Autor citátu">
            <a:extLst>
              <a:ext uri="{FF2B5EF4-FFF2-40B4-BE49-F238E27FC236}">
                <a16:creationId xmlns:a16="http://schemas.microsoft.com/office/drawing/2014/main" id="{38D54918-6EA2-7F62-8718-8923C86B84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4722" y="4464892"/>
            <a:ext cx="3465512" cy="882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cs-CZ" dirty="0"/>
            </a:lvl1pPr>
          </a:lstStyle>
          <a:p>
            <a:pPr lvl="0"/>
            <a:r>
              <a:rPr lang="cs-CZ" dirty="0"/>
              <a:t>Autor citátu</a:t>
            </a:r>
          </a:p>
        </p:txBody>
      </p:sp>
      <p:cxnSp>
        <p:nvCxnSpPr>
          <p:cNvPr id="4" name="Linka">
            <a:extLst>
              <a:ext uri="{FF2B5EF4-FFF2-40B4-BE49-F238E27FC236}">
                <a16:creationId xmlns:a16="http://schemas.microsoft.com/office/drawing/2014/main" id="{DA5B9B15-6831-DBDB-E231-AB70EF781C81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Logomark RILSA">
            <a:extLst>
              <a:ext uri="{FF2B5EF4-FFF2-40B4-BE49-F238E27FC236}">
                <a16:creationId xmlns:a16="http://schemas.microsoft.com/office/drawing/2014/main" id="{4A80BB00-FA3D-F943-2FC1-C8377A6E4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  <p:sp>
        <p:nvSpPr>
          <p:cNvPr id="12" name="Znění citátu">
            <a:extLst>
              <a:ext uri="{FF2B5EF4-FFF2-40B4-BE49-F238E27FC236}">
                <a16:creationId xmlns:a16="http://schemas.microsoft.com/office/drawing/2014/main" id="{E9B65A90-B3EB-05D5-B51C-970C20D792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6313" y="2105025"/>
            <a:ext cx="3474000" cy="15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Znění citátu</a:t>
            </a:r>
          </a:p>
        </p:txBody>
      </p:sp>
    </p:spTree>
    <p:extLst>
      <p:ext uri="{BB962C8B-B14F-4D97-AF65-F5344CB8AC3E}">
        <p14:creationId xmlns:p14="http://schemas.microsoft.com/office/powerpoint/2010/main" val="156680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45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bg>
      <p:bgPr>
        <a:solidFill>
          <a:srgbClr val="ECC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dresa">
            <a:extLst>
              <a:ext uri="{FF2B5EF4-FFF2-40B4-BE49-F238E27FC236}">
                <a16:creationId xmlns:a16="http://schemas.microsoft.com/office/drawing/2014/main" id="{B651F30A-2B21-D5ED-DABE-2DE0FA00656D}"/>
              </a:ext>
            </a:extLst>
          </p:cNvPr>
          <p:cNvSpPr txBox="1"/>
          <p:nvPr userDrawn="1"/>
        </p:nvSpPr>
        <p:spPr>
          <a:xfrm>
            <a:off x="5545015" y="5274793"/>
            <a:ext cx="3273975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bg2"/>
                </a:solidFill>
              </a:rPr>
              <a:t>Výzkumný ústav práce a sociálních věcí, v. v. i.</a:t>
            </a:r>
          </a:p>
          <a:p>
            <a:pPr lvl="0">
              <a:spcAft>
                <a:spcPts val="300"/>
              </a:spcAft>
            </a:pPr>
            <a:r>
              <a:rPr lang="cs-CZ" sz="1200" dirty="0" err="1">
                <a:solidFill>
                  <a:schemeClr val="bg2"/>
                </a:solidFill>
              </a:rPr>
              <a:t>Research</a:t>
            </a:r>
            <a:r>
              <a:rPr lang="cs-CZ" sz="1200" dirty="0">
                <a:solidFill>
                  <a:schemeClr val="bg2"/>
                </a:solidFill>
              </a:rPr>
              <a:t> Institute </a:t>
            </a:r>
            <a:r>
              <a:rPr lang="cs-CZ" sz="1200" dirty="0" err="1">
                <a:solidFill>
                  <a:schemeClr val="bg2"/>
                </a:solidFill>
              </a:rPr>
              <a:t>for</a:t>
            </a:r>
            <a:r>
              <a:rPr lang="cs-CZ" sz="1200" dirty="0">
                <a:solidFill>
                  <a:schemeClr val="bg2"/>
                </a:solidFill>
              </a:rPr>
              <a:t> </a:t>
            </a:r>
            <a:r>
              <a:rPr lang="cs-CZ" sz="1200" dirty="0" err="1">
                <a:solidFill>
                  <a:schemeClr val="bg2"/>
                </a:solidFill>
              </a:rPr>
              <a:t>Labour</a:t>
            </a:r>
            <a:r>
              <a:rPr lang="cs-CZ" sz="1200" dirty="0">
                <a:solidFill>
                  <a:schemeClr val="bg2"/>
                </a:solidFill>
              </a:rPr>
              <a:t> and </a:t>
            </a:r>
            <a:r>
              <a:rPr lang="cs-CZ" sz="1200" dirty="0" err="1">
                <a:solidFill>
                  <a:schemeClr val="bg2"/>
                </a:solidFill>
              </a:rPr>
              <a:t>Social</a:t>
            </a:r>
            <a:r>
              <a:rPr lang="cs-CZ" sz="1200" dirty="0">
                <a:solidFill>
                  <a:schemeClr val="bg2"/>
                </a:solidFill>
              </a:rPr>
              <a:t> </a:t>
            </a:r>
            <a:r>
              <a:rPr lang="cs-CZ" sz="1200" dirty="0" err="1">
                <a:solidFill>
                  <a:schemeClr val="bg2"/>
                </a:solidFill>
              </a:rPr>
              <a:t>Affairs</a:t>
            </a:r>
            <a:endParaRPr lang="cs-CZ" sz="1200" dirty="0">
              <a:solidFill>
                <a:schemeClr val="bg2"/>
              </a:solidFill>
            </a:endParaRP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bg2"/>
                </a:solidFill>
              </a:rPr>
              <a:t>Dělnická 213/12, 170 00  Praha 7</a:t>
            </a: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bg2"/>
                </a:solidFill>
              </a:rPr>
              <a:t>rilsa@rilsa.cz, T: +420 211 152 711</a:t>
            </a: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bg2"/>
                </a:solidFill>
              </a:rPr>
              <a:t>www.rilsa.cz</a:t>
            </a:r>
          </a:p>
          <a:p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E-mail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2766066"/>
            <a:ext cx="5364163" cy="4301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Nunito Sans ExtraLight" panose="00000300000000000000" pitchFamily="2" charset="0"/>
              </a:defRPr>
            </a:lvl1pPr>
          </a:lstStyle>
          <a:p>
            <a:pPr lvl="0"/>
            <a:r>
              <a:rPr lang="cs-CZ" dirty="0"/>
              <a:t>E-mail prezentujícího</a:t>
            </a:r>
          </a:p>
        </p:txBody>
      </p:sp>
      <p:sp>
        <p:nvSpPr>
          <p:cNvPr id="28" name="Poděkování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1" y="1203325"/>
            <a:ext cx="5364163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pic>
        <p:nvPicPr>
          <p:cNvPr id="2" name="Kasiopea">
            <a:extLst>
              <a:ext uri="{FF2B5EF4-FFF2-40B4-BE49-F238E27FC236}">
                <a16:creationId xmlns:a16="http://schemas.microsoft.com/office/drawing/2014/main" id="{4094BF98-4F8A-5858-5586-914D70FAD7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360131"/>
            <a:ext cx="7200900" cy="2669441"/>
          </a:xfrm>
          <a:prstGeom prst="rect">
            <a:avLst/>
          </a:prstGeom>
        </p:spPr>
      </p:pic>
      <p:cxnSp>
        <p:nvCxnSpPr>
          <p:cNvPr id="5" name="Linka">
            <a:extLst>
              <a:ext uri="{FF2B5EF4-FFF2-40B4-BE49-F238E27FC236}">
                <a16:creationId xmlns:a16="http://schemas.microsoft.com/office/drawing/2014/main" id="{79DCD1C6-B459-249F-8103-57AB1BD27B69}"/>
              </a:ext>
            </a:extLst>
          </p:cNvPr>
          <p:cNvCxnSpPr>
            <a:cxnSpLocks/>
          </p:cNvCxnSpPr>
          <p:nvPr userDrawn="1"/>
        </p:nvCxnSpPr>
        <p:spPr>
          <a:xfrm>
            <a:off x="6749380" y="704903"/>
            <a:ext cx="95644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ILSA logomark horní">
            <a:extLst>
              <a:ext uri="{FF2B5EF4-FFF2-40B4-BE49-F238E27FC236}">
                <a16:creationId xmlns:a16="http://schemas.microsoft.com/office/drawing/2014/main" id="{90189FA5-5328-5C52-BE11-7F64D6709B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2800" y="212400"/>
            <a:ext cx="982800" cy="9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43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754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686" userDrawn="1">
          <p15:clr>
            <a:srgbClr val="FBAE40"/>
          </p15:clr>
        </p15:guide>
        <p15:guide id="19" orient="horz" pos="2273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0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óna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">
            <a:extLst>
              <a:ext uri="{FF2B5EF4-FFF2-40B4-BE49-F238E27FC236}">
                <a16:creationId xmlns:a16="http://schemas.microsoft.com/office/drawing/2014/main" id="{A8F8CF10-0360-0841-4CE8-9459E1C616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zápatí">
            <a:extLst>
              <a:ext uri="{FF2B5EF4-FFF2-40B4-BE49-F238E27FC236}">
                <a16:creationId xmlns:a16="http://schemas.microsoft.com/office/drawing/2014/main" id="{A842091D-C241-C26D-CE9E-E96AB5FDF6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Výplň">
            <a:extLst>
              <a:ext uri="{FF2B5EF4-FFF2-40B4-BE49-F238E27FC236}">
                <a16:creationId xmlns:a16="http://schemas.microsoft.com/office/drawing/2014/main" id="{4BDF2C98-C4D2-C70A-BCD0-C0B4A1ABD97F}"/>
              </a:ext>
            </a:extLst>
          </p:cNvPr>
          <p:cNvSpPr/>
          <p:nvPr userDrawn="1"/>
        </p:nvSpPr>
        <p:spPr>
          <a:xfrm>
            <a:off x="576263" y="1341438"/>
            <a:ext cx="7991475" cy="4895850"/>
          </a:xfrm>
          <a:prstGeom prst="rect">
            <a:avLst/>
          </a:prstGeom>
          <a:solidFill>
            <a:srgbClr val="F3D497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5222AAD-0508-B5FF-2F41-2C6CAF1B2CD9}"/>
              </a:ext>
            </a:extLst>
          </p:cNvPr>
          <p:cNvCxnSpPr>
            <a:cxnSpLocks/>
          </p:cNvCxnSpPr>
          <p:nvPr userDrawn="1"/>
        </p:nvCxnSpPr>
        <p:spPr>
          <a:xfrm>
            <a:off x="1727200" y="1341438"/>
            <a:ext cx="0" cy="48958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047146C-E65F-B89F-1E55-ACF5DA6D77CB}"/>
              </a:ext>
            </a:extLst>
          </p:cNvPr>
          <p:cNvCxnSpPr>
            <a:cxnSpLocks/>
          </p:cNvCxnSpPr>
          <p:nvPr userDrawn="1"/>
        </p:nvCxnSpPr>
        <p:spPr>
          <a:xfrm>
            <a:off x="1943100" y="1341438"/>
            <a:ext cx="0" cy="48958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E12A61C-C4A5-51F4-BFC4-9850A0BB02D9}"/>
              </a:ext>
            </a:extLst>
          </p:cNvPr>
          <p:cNvCxnSpPr>
            <a:cxnSpLocks/>
          </p:cNvCxnSpPr>
          <p:nvPr userDrawn="1"/>
        </p:nvCxnSpPr>
        <p:spPr>
          <a:xfrm>
            <a:off x="3090655" y="1341438"/>
            <a:ext cx="0" cy="48958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587ED26-E48F-C057-E051-6A369C769112}"/>
              </a:ext>
            </a:extLst>
          </p:cNvPr>
          <p:cNvCxnSpPr>
            <a:cxnSpLocks/>
          </p:cNvCxnSpPr>
          <p:nvPr userDrawn="1"/>
        </p:nvCxnSpPr>
        <p:spPr>
          <a:xfrm>
            <a:off x="3325025" y="1341438"/>
            <a:ext cx="0" cy="48958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1BE15A73-1916-F48E-F62D-2CDFB69883F2}"/>
              </a:ext>
            </a:extLst>
          </p:cNvPr>
          <p:cNvCxnSpPr>
            <a:cxnSpLocks/>
          </p:cNvCxnSpPr>
          <p:nvPr userDrawn="1"/>
        </p:nvCxnSpPr>
        <p:spPr>
          <a:xfrm>
            <a:off x="4464050" y="1341438"/>
            <a:ext cx="0" cy="48958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A34BECAC-E6AF-B5CA-0B05-B3FE372D8D68}"/>
              </a:ext>
            </a:extLst>
          </p:cNvPr>
          <p:cNvCxnSpPr>
            <a:cxnSpLocks/>
          </p:cNvCxnSpPr>
          <p:nvPr userDrawn="1"/>
        </p:nvCxnSpPr>
        <p:spPr>
          <a:xfrm>
            <a:off x="4679950" y="1341438"/>
            <a:ext cx="0" cy="48958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E23DED9-F8A3-7A75-5BBF-424C67D0894A}"/>
              </a:ext>
            </a:extLst>
          </p:cNvPr>
          <p:cNvCxnSpPr>
            <a:cxnSpLocks/>
          </p:cNvCxnSpPr>
          <p:nvPr userDrawn="1"/>
        </p:nvCxnSpPr>
        <p:spPr>
          <a:xfrm>
            <a:off x="5832475" y="1341438"/>
            <a:ext cx="0" cy="48958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0CA28248-32C9-1D5A-EFCA-45D61EE0C2E9}"/>
              </a:ext>
            </a:extLst>
          </p:cNvPr>
          <p:cNvCxnSpPr>
            <a:cxnSpLocks/>
          </p:cNvCxnSpPr>
          <p:nvPr userDrawn="1"/>
        </p:nvCxnSpPr>
        <p:spPr>
          <a:xfrm>
            <a:off x="6048375" y="1341438"/>
            <a:ext cx="0" cy="48958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1965C58B-1D0E-1AFA-6882-A621740BAD13}"/>
              </a:ext>
            </a:extLst>
          </p:cNvPr>
          <p:cNvCxnSpPr>
            <a:cxnSpLocks/>
          </p:cNvCxnSpPr>
          <p:nvPr userDrawn="1"/>
        </p:nvCxnSpPr>
        <p:spPr>
          <a:xfrm>
            <a:off x="7200900" y="1336851"/>
            <a:ext cx="0" cy="48958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7316813F-307D-74E9-9D1C-AC6CF81F460D}"/>
              </a:ext>
            </a:extLst>
          </p:cNvPr>
          <p:cNvCxnSpPr>
            <a:cxnSpLocks/>
          </p:cNvCxnSpPr>
          <p:nvPr userDrawn="1"/>
        </p:nvCxnSpPr>
        <p:spPr>
          <a:xfrm>
            <a:off x="7421770" y="1341438"/>
            <a:ext cx="0" cy="48958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6F68309C-F9DA-BFB1-B1F9-041B231EC382}"/>
              </a:ext>
            </a:extLst>
          </p:cNvPr>
          <p:cNvCxnSpPr>
            <a:stCxn id="4" idx="1"/>
            <a:endCxn id="4" idx="3"/>
          </p:cNvCxnSpPr>
          <p:nvPr userDrawn="1"/>
        </p:nvCxnSpPr>
        <p:spPr>
          <a:xfrm>
            <a:off x="576263" y="3789363"/>
            <a:ext cx="799147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Pod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5364163" cy="369171"/>
          </a:xfrm>
          <a:prstGeom prst="rect">
            <a:avLst/>
          </a:prstGeom>
          <a:solidFill>
            <a:srgbClr val="F3D497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Zóna obsahu a vodítka	</a:t>
            </a:r>
          </a:p>
        </p:txBody>
      </p:sp>
      <p:sp>
        <p:nvSpPr>
          <p:cNvPr id="30" name="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5364162" cy="239773"/>
          </a:xfrm>
          <a:prstGeom prst="rect">
            <a:avLst/>
          </a:prstGeom>
          <a:solidFill>
            <a:srgbClr val="F3D497"/>
          </a:solidFill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pro PPTX design</a:t>
            </a:r>
          </a:p>
        </p:txBody>
      </p:sp>
      <p:cxnSp>
        <p:nvCxnSpPr>
          <p:cNvPr id="3" name="Linka">
            <a:extLst>
              <a:ext uri="{FF2B5EF4-FFF2-40B4-BE49-F238E27FC236}">
                <a16:creationId xmlns:a16="http://schemas.microsoft.com/office/drawing/2014/main" id="{3750EED4-69AD-23DF-9C10-DAF72F89CA8A}"/>
              </a:ext>
            </a:extLst>
          </p:cNvPr>
          <p:cNvCxnSpPr>
            <a:cxnSpLocks/>
          </p:cNvCxnSpPr>
          <p:nvPr userDrawn="1"/>
        </p:nvCxnSpPr>
        <p:spPr>
          <a:xfrm>
            <a:off x="6749380" y="704903"/>
            <a:ext cx="95644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ILSA logomark horní">
            <a:extLst>
              <a:ext uri="{FF2B5EF4-FFF2-40B4-BE49-F238E27FC236}">
                <a16:creationId xmlns:a16="http://schemas.microsoft.com/office/drawing/2014/main" id="{F0340834-2B4A-E7E5-82E7-A46CB9F0F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2800" y="212400"/>
            <a:ext cx="982800" cy="982800"/>
          </a:xfrm>
          <a:prstGeom prst="rect">
            <a:avLst/>
          </a:prstGeom>
        </p:spPr>
      </p:pic>
      <p:cxnSp>
        <p:nvCxnSpPr>
          <p:cNvPr id="8" name="Linka">
            <a:extLst>
              <a:ext uri="{FF2B5EF4-FFF2-40B4-BE49-F238E27FC236}">
                <a16:creationId xmlns:a16="http://schemas.microsoft.com/office/drawing/2014/main" id="{52351529-9F4A-8A97-B3BF-888C8179CBC5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mark RILSA">
            <a:extLst>
              <a:ext uri="{FF2B5EF4-FFF2-40B4-BE49-F238E27FC236}">
                <a16:creationId xmlns:a16="http://schemas.microsoft.com/office/drawing/2014/main" id="{7E97FC86-EC7C-E7CB-3739-8EDBDB885E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07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5364163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Volný snímek univerzální</a:t>
            </a:r>
          </a:p>
        </p:txBody>
      </p:sp>
      <p:cxnSp>
        <p:nvCxnSpPr>
          <p:cNvPr id="2" name="Linka">
            <a:extLst>
              <a:ext uri="{FF2B5EF4-FFF2-40B4-BE49-F238E27FC236}">
                <a16:creationId xmlns:a16="http://schemas.microsoft.com/office/drawing/2014/main" id="{DFB3BD3F-5262-4EC9-00F2-CABDF671E042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>
            <a:extLst>
              <a:ext uri="{FF2B5EF4-FFF2-40B4-BE49-F238E27FC236}">
                <a16:creationId xmlns:a16="http://schemas.microsoft.com/office/drawing/2014/main" id="{A6173F77-D727-7246-090D-5AAB0E395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49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rgbClr val="ECC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Zástupný text">
            <a:extLst>
              <a:ext uri="{FF2B5EF4-FFF2-40B4-BE49-F238E27FC236}">
                <a16:creationId xmlns:a16="http://schemas.microsoft.com/office/drawing/2014/main" id="{644F9D25-CC36-0A98-F40A-8D611CCDA6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376363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lang="cs-CZ" dirty="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buSzPct val="100000"/>
              <a:defRPr lang="cs-CZ" dirty="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buSzPct val="100000"/>
              <a:defRPr lang="cs-CZ" dirty="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buSzPct val="100000"/>
              <a:defRPr lang="cs-CZ" dirty="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buSzPct val="100000"/>
              <a:defRPr lang="cs-CZ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9119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83751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Text jednostránkový</a:t>
            </a:r>
          </a:p>
        </p:txBody>
      </p:sp>
      <p:cxnSp>
        <p:nvCxnSpPr>
          <p:cNvPr id="2" name="Linka">
            <a:extLst>
              <a:ext uri="{FF2B5EF4-FFF2-40B4-BE49-F238E27FC236}">
                <a16:creationId xmlns:a16="http://schemas.microsoft.com/office/drawing/2014/main" id="{D2AF49E5-70E9-01C5-DB91-F1D6DB570A59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>
            <a:extLst>
              <a:ext uri="{FF2B5EF4-FFF2-40B4-BE49-F238E27FC236}">
                <a16:creationId xmlns:a16="http://schemas.microsoft.com/office/drawing/2014/main" id="{F2434E69-5AB0-030D-FCB6-0AF585F7C1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17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67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tabulku">
            <a:extLst>
              <a:ext uri="{FF2B5EF4-FFF2-40B4-BE49-F238E27FC236}">
                <a16:creationId xmlns:a16="http://schemas.microsoft.com/office/drawing/2014/main" id="{D5D935D0-CE5C-78C0-DAD2-890531280D9C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576263" y="1376362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Tabulka celostránková</a:t>
            </a:r>
          </a:p>
        </p:txBody>
      </p:sp>
      <p:cxnSp>
        <p:nvCxnSpPr>
          <p:cNvPr id="2" name="Linka">
            <a:extLst>
              <a:ext uri="{FF2B5EF4-FFF2-40B4-BE49-F238E27FC236}">
                <a16:creationId xmlns:a16="http://schemas.microsoft.com/office/drawing/2014/main" id="{3E986132-F183-3543-9FCF-B0E57E750D35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>
            <a:extLst>
              <a:ext uri="{FF2B5EF4-FFF2-40B4-BE49-F238E27FC236}">
                <a16:creationId xmlns:a16="http://schemas.microsoft.com/office/drawing/2014/main" id="{DC2B458F-1F2D-3D57-1689-CBFA8FF4D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85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67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objekt grafu">
            <a:extLst>
              <a:ext uri="{FF2B5EF4-FFF2-40B4-BE49-F238E27FC236}">
                <a16:creationId xmlns:a16="http://schemas.microsoft.com/office/drawing/2014/main" id="{1979B4C0-B639-2DB0-8C3F-BD8DAD66C41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6263" y="1376363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Graf jednostránkový</a:t>
            </a:r>
          </a:p>
        </p:txBody>
      </p:sp>
      <p:cxnSp>
        <p:nvCxnSpPr>
          <p:cNvPr id="2" name="Linka">
            <a:extLst>
              <a:ext uri="{FF2B5EF4-FFF2-40B4-BE49-F238E27FC236}">
                <a16:creationId xmlns:a16="http://schemas.microsoft.com/office/drawing/2014/main" id="{C5C614AA-8E0E-3872-E69E-A1DB8656A7B0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>
            <a:extLst>
              <a:ext uri="{FF2B5EF4-FFF2-40B4-BE49-F238E27FC236}">
                <a16:creationId xmlns:a16="http://schemas.microsoft.com/office/drawing/2014/main" id="{47C9C0B3-34B4-8016-C2C4-EDC84A9E7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3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67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Zástupný obsah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1392340"/>
            <a:ext cx="7991475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1 stránka</a:t>
            </a:r>
          </a:p>
        </p:txBody>
      </p:sp>
      <p:cxnSp>
        <p:nvCxnSpPr>
          <p:cNvPr id="2" name="Linka">
            <a:extLst>
              <a:ext uri="{FF2B5EF4-FFF2-40B4-BE49-F238E27FC236}">
                <a16:creationId xmlns:a16="http://schemas.microsoft.com/office/drawing/2014/main" id="{DEB747CA-9272-A066-3230-C5DD88505C4A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>
            <a:extLst>
              <a:ext uri="{FF2B5EF4-FFF2-40B4-BE49-F238E27FC236}">
                <a16:creationId xmlns:a16="http://schemas.microsoft.com/office/drawing/2014/main" id="{E51C11B1-043F-6F53-E25F-F55A230EA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63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67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Zástupný obsah P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1392340"/>
            <a:ext cx="3887787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obsah L">
            <a:extLst>
              <a:ext uri="{FF2B5EF4-FFF2-40B4-BE49-F238E27FC236}">
                <a16:creationId xmlns:a16="http://schemas.microsoft.com/office/drawing/2014/main" id="{D7D6BF85-009B-B387-E9F3-76A56730AC1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9951" y="1376363"/>
            <a:ext cx="3887787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cs-CZ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lang="cs-CZ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lang="cs-CZ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lang="cs-CZ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lang="cs-CZ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2 sloupce</a:t>
            </a:r>
          </a:p>
        </p:txBody>
      </p:sp>
      <p:cxnSp>
        <p:nvCxnSpPr>
          <p:cNvPr id="2" name="Linka">
            <a:extLst>
              <a:ext uri="{FF2B5EF4-FFF2-40B4-BE49-F238E27FC236}">
                <a16:creationId xmlns:a16="http://schemas.microsoft.com/office/drawing/2014/main" id="{55AF257A-F6A9-8C26-3C14-65C85315616E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>
            <a:extLst>
              <a:ext uri="{FF2B5EF4-FFF2-40B4-BE49-F238E27FC236}">
                <a16:creationId xmlns:a16="http://schemas.microsoft.com/office/drawing/2014/main" id="{0BE68240-40EF-445F-E4C1-1EC1CF39D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18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67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obsah P">
            <a:extLst>
              <a:ext uri="{FF2B5EF4-FFF2-40B4-BE49-F238E27FC236}">
                <a16:creationId xmlns:a16="http://schemas.microsoft.com/office/drawing/2014/main" id="{D7D6BF85-009B-B387-E9F3-76A56730AC1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48375" y="1385957"/>
            <a:ext cx="2520950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1pPr>
            <a:lvl2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2pPr>
            <a:lvl3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3pPr>
            <a:lvl4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4pPr>
            <a:lvl5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obsah S">
            <a:extLst>
              <a:ext uri="{FF2B5EF4-FFF2-40B4-BE49-F238E27FC236}">
                <a16:creationId xmlns:a16="http://schemas.microsoft.com/office/drawing/2014/main" id="{D21AA316-22C6-1E98-9E77-12875C3E4ED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1525" y="1376363"/>
            <a:ext cx="2520950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1pPr>
            <a:lvl2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2pPr>
            <a:lvl3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3pPr>
            <a:lvl4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4pPr>
            <a:lvl5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L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4" y="1392340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1pPr>
            <a:lvl2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2pPr>
            <a:lvl3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3pPr>
            <a:lvl4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4pPr>
            <a:lvl5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3 sloupce</a:t>
            </a:r>
          </a:p>
        </p:txBody>
      </p:sp>
      <p:cxnSp>
        <p:nvCxnSpPr>
          <p:cNvPr id="2" name="Linka">
            <a:extLst>
              <a:ext uri="{FF2B5EF4-FFF2-40B4-BE49-F238E27FC236}">
                <a16:creationId xmlns:a16="http://schemas.microsoft.com/office/drawing/2014/main" id="{E987716C-3340-9FBD-A083-E7E803BA7A44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>
            <a:extLst>
              <a:ext uri="{FF2B5EF4-FFF2-40B4-BE49-F238E27FC236}">
                <a16:creationId xmlns:a16="http://schemas.microsoft.com/office/drawing/2014/main" id="{93252E30-8E89-742A-DEB8-63EF1EAD26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42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67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sloupce grafů -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text P">
            <a:extLst>
              <a:ext uri="{FF2B5EF4-FFF2-40B4-BE49-F238E27FC236}">
                <a16:creationId xmlns:a16="http://schemas.microsoft.com/office/drawing/2014/main" id="{0B7E64EA-BC57-B0BA-4B4F-F4A4D5ED3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9950" y="4715123"/>
            <a:ext cx="3887788" cy="1522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200" u="none">
                <a:solidFill>
                  <a:schemeClr val="bg1"/>
                </a:solidFill>
              </a:defRPr>
            </a:lvl1pPr>
            <a:lvl2pPr marL="342900" indent="0">
              <a:buNone/>
              <a:defRPr sz="1300"/>
            </a:lvl2pPr>
            <a:lvl3pPr marL="685800" indent="0">
              <a:buNone/>
              <a:defRPr sz="1300"/>
            </a:lvl3pPr>
            <a:lvl4pPr marL="1028700" indent="0">
              <a:buNone/>
              <a:defRPr sz="1300"/>
            </a:lvl4pPr>
            <a:lvl5pPr marL="1371600" indent="0">
              <a:buNone/>
              <a:defRPr sz="1300"/>
            </a:lvl5pPr>
          </a:lstStyle>
          <a:p>
            <a:pPr lvl="0"/>
            <a:r>
              <a:rPr lang="cs-CZ" dirty="0"/>
              <a:t>Porovnání grafů ukazuje rozdíly v hodnotách za uplynulý rok v těchto kategoriích</a:t>
            </a:r>
          </a:p>
          <a:p>
            <a:pPr lvl="0"/>
            <a:r>
              <a:rPr lang="cs-CZ" dirty="0"/>
              <a:t>Vyplácení dávek</a:t>
            </a:r>
          </a:p>
          <a:p>
            <a:pPr lvl="0"/>
            <a:r>
              <a:rPr lang="cs-CZ" dirty="0"/>
              <a:t>Vyúčtování poplatků na děti</a:t>
            </a:r>
          </a:p>
        </p:txBody>
      </p:sp>
      <p:sp>
        <p:nvSpPr>
          <p:cNvPr id="9" name="Zástupný text L">
            <a:extLst>
              <a:ext uri="{FF2B5EF4-FFF2-40B4-BE49-F238E27FC236}">
                <a16:creationId xmlns:a16="http://schemas.microsoft.com/office/drawing/2014/main" id="{270F81CF-AC16-978F-B417-C428D9BE9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263" y="4715123"/>
            <a:ext cx="3887788" cy="1522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200" u="none">
                <a:solidFill>
                  <a:schemeClr val="bg1"/>
                </a:solidFill>
              </a:defRPr>
            </a:lvl1pPr>
            <a:lvl2pPr marL="342900" indent="0">
              <a:buNone/>
              <a:defRPr sz="1300"/>
            </a:lvl2pPr>
            <a:lvl3pPr marL="685800" indent="0">
              <a:buNone/>
              <a:defRPr sz="1300"/>
            </a:lvl3pPr>
            <a:lvl4pPr marL="1028700" indent="0">
              <a:buNone/>
              <a:defRPr sz="1300"/>
            </a:lvl4pPr>
            <a:lvl5pPr marL="1371600" indent="0">
              <a:buNone/>
              <a:defRPr sz="1300"/>
            </a:lvl5pPr>
          </a:lstStyle>
          <a:p>
            <a:pPr lvl="0"/>
            <a:r>
              <a:rPr lang="cs-CZ" dirty="0"/>
              <a:t>Porovnání grafů ukazuje rozdíly v hodnotách za uplynulý rok v těchto kategoriích</a:t>
            </a:r>
          </a:p>
          <a:p>
            <a:pPr lvl="0"/>
            <a:r>
              <a:rPr lang="cs-CZ" dirty="0"/>
              <a:t>Vyplácení dávek</a:t>
            </a:r>
          </a:p>
          <a:p>
            <a:pPr lvl="0"/>
            <a:r>
              <a:rPr lang="cs-CZ" dirty="0"/>
              <a:t>Vyúčtování poplatků na děti</a:t>
            </a:r>
          </a:p>
        </p:txBody>
      </p:sp>
      <p:sp>
        <p:nvSpPr>
          <p:cNvPr id="4" name="Zástupný objekt grafu P">
            <a:extLst>
              <a:ext uri="{FF2B5EF4-FFF2-40B4-BE49-F238E27FC236}">
                <a16:creationId xmlns:a16="http://schemas.microsoft.com/office/drawing/2014/main" id="{791239CD-1A24-187F-B25A-B0DB233BD1C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79950" y="1341438"/>
            <a:ext cx="3887788" cy="32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2" name="Zástupný objekt grafu L">
            <a:extLst>
              <a:ext uri="{FF2B5EF4-FFF2-40B4-BE49-F238E27FC236}">
                <a16:creationId xmlns:a16="http://schemas.microsoft.com/office/drawing/2014/main" id="{33AECA7F-56B5-B738-D49B-8DAA9D38F27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6263" y="1341438"/>
            <a:ext cx="3887787" cy="32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Porovnání grafů</a:t>
            </a:r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2sloupcový text</a:t>
            </a:r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5D1F04F4-A638-47B3-9E94-722FD040596D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mark RILSA">
            <a:extLst>
              <a:ext uri="{FF2B5EF4-FFF2-40B4-BE49-F238E27FC236}">
                <a16:creationId xmlns:a16="http://schemas.microsoft.com/office/drawing/2014/main" id="{7E159722-BA8A-DD7D-CBC6-125019951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7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45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1A92C6F8-3053-A281-5F0D-F0E7DB8AF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64F431D5-60F7-2460-8DE0-C4443E42C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5AEE-F697-459C-A803-FD4DBA4434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46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24" r:id="rId2"/>
    <p:sldLayoutId id="2147483821" r:id="rId3"/>
    <p:sldLayoutId id="2147483822" r:id="rId4"/>
    <p:sldLayoutId id="2147483787" r:id="rId5"/>
    <p:sldLayoutId id="2147483820" r:id="rId6"/>
    <p:sldLayoutId id="2147483819" r:id="rId7"/>
    <p:sldLayoutId id="2147483823" r:id="rId8"/>
    <p:sldLayoutId id="2147483780" r:id="rId9"/>
    <p:sldLayoutId id="2147483781" r:id="rId10"/>
    <p:sldLayoutId id="2147483817" r:id="rId11"/>
    <p:sldLayoutId id="2147483928" r:id="rId12"/>
    <p:sldLayoutId id="2147483778" r:id="rId13"/>
    <p:sldLayoutId id="2147483810" r:id="rId14"/>
    <p:sldLayoutId id="2147483804" r:id="rId15"/>
    <p:sldLayoutId id="2147483845" r:id="rId16"/>
    <p:sldLayoutId id="2147483895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tepanka.lehmann@rilsa.cz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67A83EB-03A4-B5D9-82A3-F199CB9748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1" y="1101725"/>
            <a:ext cx="7887019" cy="2393315"/>
          </a:xfrm>
        </p:spPr>
        <p:txBody>
          <a:bodyPr/>
          <a:lstStyle/>
          <a:p>
            <a:r>
              <a:rPr lang="cs-CZ" dirty="0"/>
              <a:t>Význam kolektivního vyjednávání v oblasti mzdového vývoje a sjednávání podmínek pracovní doby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0B2E9E-302C-7C4D-C9B4-5E362D3790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423" y="3749040"/>
            <a:ext cx="6139582" cy="867728"/>
          </a:xfrm>
        </p:spPr>
        <p:txBody>
          <a:bodyPr/>
          <a:lstStyle/>
          <a:p>
            <a:r>
              <a:rPr lang="cs-CZ" dirty="0"/>
              <a:t>PhDr. Štěpánka Lehmann, Ph.D.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87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D28E20-CFCD-19DF-ACEE-36FBF7FA76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AEB7EF-0436-FA15-BCB2-AD919F5298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295083"/>
            <a:ext cx="7991475" cy="4860925"/>
          </a:xfrm>
        </p:spPr>
        <p:txBody>
          <a:bodyPr/>
          <a:lstStyle/>
          <a:p>
            <a:r>
              <a:rPr lang="cs-CZ" dirty="0"/>
              <a:t>Délka pracovní doby mírně častěji smluvně ukotvena u zaměstnanců s odbory na pracovišti (90 % vs. 86 % u zaměstnanců bez odborů)</a:t>
            </a:r>
          </a:p>
          <a:p>
            <a:r>
              <a:rPr lang="cs-CZ" dirty="0"/>
              <a:t>Zaměstnanci, kteří mají v podniku odborové zástupce, mají větší míru jistoty ohledně toho, že v následujícím období budou pobírat nějaký příjem</a:t>
            </a:r>
          </a:p>
          <a:p>
            <a:r>
              <a:rPr lang="cs-CZ" dirty="0"/>
              <a:t>Smluvní pracovní doba je u zaměstnanců pokrytých kolektivním vyjednáváním kratší (medián 38 h vs. 40 h bez KV – pouze plné úvazky: průměr 38 h vs. 40 h, medián 39 h vs. 40h)</a:t>
            </a:r>
          </a:p>
          <a:p>
            <a:endParaRPr lang="cs-CZ" dirty="0"/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DB58A878-6D57-E91F-FD9C-B369565B3917}"/>
              </a:ext>
            </a:extLst>
          </p:cNvPr>
          <p:cNvSpPr txBox="1">
            <a:spLocks/>
          </p:cNvSpPr>
          <p:nvPr/>
        </p:nvSpPr>
        <p:spPr>
          <a:xfrm>
            <a:off x="576262" y="42647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Hlavní zjištění – data EWCS</a:t>
            </a:r>
          </a:p>
        </p:txBody>
      </p:sp>
      <p:pic>
        <p:nvPicPr>
          <p:cNvPr id="9" name="Obrázek 8" descr="Obsah obrázku hodiny, hodinky, zeď, osoba&#10;&#10;Popis byl vytvořen automaticky">
            <a:extLst>
              <a:ext uri="{FF2B5EF4-FFF2-40B4-BE49-F238E27FC236}">
                <a16:creationId xmlns:a16="http://schemas.microsoft.com/office/drawing/2014/main" id="{C17E59E7-D318-C531-9D0F-3D86958B4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0" y="4361034"/>
            <a:ext cx="3465830" cy="220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842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E391BF-AFBC-40CA-B1AA-BDF06D436B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4001770" cy="501650"/>
          </a:xfrm>
        </p:spPr>
        <p:txBody>
          <a:bodyPr/>
          <a:lstStyle/>
          <a:p>
            <a:r>
              <a:rPr lang="cs-CZ" i="1" dirty="0"/>
              <a:t>Zdroj: </a:t>
            </a:r>
            <a:r>
              <a:rPr lang="cs-CZ" i="1" dirty="0" err="1"/>
              <a:t>Eurofound</a:t>
            </a:r>
            <a:r>
              <a:rPr lang="cs-CZ" i="1" dirty="0"/>
              <a:t>, 2023, EWCS 2021; vlastní výpočty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46E7D4-7953-49D9-EEA3-D64112C5F9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C54D5E-8F40-F074-101D-2B8773949E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345883"/>
            <a:ext cx="7991475" cy="4860925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Jen plné úvazky: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C32EF2C-CFA4-199E-AD00-F6B0905D18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26474"/>
            <a:ext cx="7983751" cy="68096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Smluvně ukotvená týdenní pracovní doba dle přítomnosti odborů na pracovišti (v %)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24FF2C71-C5C9-47E6-8A2E-B9B0084E40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645244"/>
              </p:ext>
            </p:extLst>
          </p:nvPr>
        </p:nvGraphicFramePr>
        <p:xfrm>
          <a:off x="1330960" y="1301115"/>
          <a:ext cx="6380480" cy="2127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2AC37125-C56A-5AFA-F26A-1914B247DC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30777"/>
              </p:ext>
            </p:extLst>
          </p:nvPr>
        </p:nvGraphicFramePr>
        <p:xfrm>
          <a:off x="1330960" y="4093301"/>
          <a:ext cx="6380480" cy="218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340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605A73-C7EC-469D-CA58-EAD4A31524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334EF5-BEC4-E450-E7E7-DAB6BA7879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127761"/>
            <a:ext cx="7991475" cy="445008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Co ovlivňuje délku smluvní pracovní doby / využití částečných úvazků?</a:t>
            </a:r>
          </a:p>
          <a:p>
            <a:r>
              <a:rPr lang="cs-CZ" sz="2400" dirty="0"/>
              <a:t>pohlaví (kratší úvazky u žen)</a:t>
            </a:r>
          </a:p>
          <a:p>
            <a:r>
              <a:rPr lang="cs-CZ" sz="2400" dirty="0"/>
              <a:t>podíl žen na pracovišti</a:t>
            </a:r>
          </a:p>
          <a:p>
            <a:r>
              <a:rPr lang="cs-CZ" sz="2400" dirty="0"/>
              <a:t>věk (plný nástup na pracovní trh, postupný odchod do důchodu)</a:t>
            </a:r>
          </a:p>
          <a:p>
            <a:r>
              <a:rPr lang="cs-CZ" sz="2400" dirty="0"/>
              <a:t>u žen úroveň mezd</a:t>
            </a:r>
          </a:p>
          <a:p>
            <a:pPr marL="0" indent="0">
              <a:buNone/>
            </a:pPr>
            <a:r>
              <a:rPr lang="cs-CZ" sz="2400" dirty="0"/>
              <a:t>Pouze plné úvazky:</a:t>
            </a:r>
          </a:p>
          <a:p>
            <a:r>
              <a:rPr lang="cs-CZ" sz="2400" dirty="0"/>
              <a:t>zda zaměstnanec pracuje v soukromém sektoru</a:t>
            </a:r>
          </a:p>
          <a:p>
            <a:r>
              <a:rPr lang="cs-CZ" sz="2400" dirty="0"/>
              <a:t>dosažené vzdělání (u vzdělanějších je smluvní pracovní doba kratší)</a:t>
            </a:r>
          </a:p>
          <a:p>
            <a:endParaRPr lang="cs-CZ" sz="2400" dirty="0"/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1DD33C81-9E1F-CEFD-D373-BDEF35904EC8}"/>
              </a:ext>
            </a:extLst>
          </p:cNvPr>
          <p:cNvSpPr txBox="1">
            <a:spLocks/>
          </p:cNvSpPr>
          <p:nvPr/>
        </p:nvSpPr>
        <p:spPr>
          <a:xfrm>
            <a:off x="576262" y="28423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Hlavní zjištění – vliv KV na pracovní dobu</a:t>
            </a:r>
          </a:p>
        </p:txBody>
      </p:sp>
    </p:spTree>
    <p:extLst>
      <p:ext uri="{BB962C8B-B14F-4D97-AF65-F5344CB8AC3E}">
        <p14:creationId xmlns:p14="http://schemas.microsoft.com/office/powerpoint/2010/main" val="97899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8F7385-52BC-C419-6276-DB897F389B4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D4CEA1-C581-AC0B-0390-33436AEDC2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914401"/>
            <a:ext cx="7991475" cy="5221288"/>
          </a:xfrm>
        </p:spPr>
        <p:txBody>
          <a:bodyPr/>
          <a:lstStyle/>
          <a:p>
            <a:r>
              <a:rPr lang="cs-CZ" dirty="0"/>
              <a:t>Pracovní doba, kterou zaměstnanci skutečně odpracují, se prakticky neliší</a:t>
            </a:r>
          </a:p>
          <a:p>
            <a:r>
              <a:rPr lang="cs-CZ" dirty="0"/>
              <a:t>Kromě výše uvedených faktorů se promítá u mužů to, zda pracují v soukromém sektoru a velikost podniku</a:t>
            </a:r>
          </a:p>
          <a:p>
            <a:r>
              <a:rPr lang="cs-CZ" dirty="0"/>
              <a:t>V zemích s vysokým podílem částečných úvazků dochází u žen k segmentaci pracovního trhu z hlediska délky pracovní doby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manuální práce s krátkou pracovní dobou (nemusí být dobrovolné)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nemanuální méně kvalifikovaná práce se středně dlouhou pracovní dobou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nemanuální práce vyžadující VŠ vzdělání s dlouhou pracovní dobou</a:t>
            </a:r>
          </a:p>
          <a:p>
            <a:r>
              <a:rPr lang="cs-CZ" dirty="0"/>
              <a:t>U plných úvazků se prokázal pouze vliv pohlaví a sektoru (v soukromém sektoru je pracovní doba u mužů delší)</a:t>
            </a:r>
          </a:p>
          <a:p>
            <a:r>
              <a:rPr lang="cs-CZ" dirty="0"/>
              <a:t>Vliv kolektivního vyjednávání na podnikové úrovni se neprokázal</a:t>
            </a:r>
          </a:p>
          <a:p>
            <a:r>
              <a:rPr lang="cs-CZ" dirty="0"/>
              <a:t>Celkově je vliv KV jen nepřímý – zvyšování mezd umožňuje práci na částečné úvazky (projevuje se ale jen u žen)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BC73E68C-6DEA-16E2-EBF5-87ADAC80CF3C}"/>
              </a:ext>
            </a:extLst>
          </p:cNvPr>
          <p:cNvSpPr txBox="1">
            <a:spLocks/>
          </p:cNvSpPr>
          <p:nvPr/>
        </p:nvSpPr>
        <p:spPr>
          <a:xfrm>
            <a:off x="576262" y="36551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Hlavní zjištění – vliv KV na pracovní dobu</a:t>
            </a:r>
          </a:p>
        </p:txBody>
      </p:sp>
    </p:spTree>
    <p:extLst>
      <p:ext uri="{BB962C8B-B14F-4D97-AF65-F5344CB8AC3E}">
        <p14:creationId xmlns:p14="http://schemas.microsoft.com/office/powerpoint/2010/main" val="30011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873A33-3129-1A87-3EFE-170B629BD23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5086" y="6356349"/>
            <a:ext cx="3812593" cy="365125"/>
          </a:xfrm>
        </p:spPr>
        <p:txBody>
          <a:bodyPr/>
          <a:lstStyle/>
          <a:p>
            <a:r>
              <a:rPr lang="cs-CZ" dirty="0"/>
              <a:t>Zdroj: </a:t>
            </a:r>
            <a:r>
              <a:rPr lang="cs-CZ" dirty="0" err="1"/>
              <a:t>Eurofound</a:t>
            </a:r>
            <a:r>
              <a:rPr lang="cs-CZ" dirty="0"/>
              <a:t>, 2023, EWCS 2021; vlastní výpočty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B63AFE-1BB2-48DE-04B1-1A9AF52D66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F3D5BD-D218-A7BE-8453-D3BE0A9E4E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142683"/>
            <a:ext cx="7991475" cy="4860925"/>
          </a:xfrm>
        </p:spPr>
        <p:txBody>
          <a:bodyPr/>
          <a:lstStyle/>
          <a:p>
            <a:r>
              <a:rPr lang="cs-CZ" dirty="0"/>
              <a:t>Zaměstnanci v průměru pracují více hodin, než je smluvně stanoveno</a:t>
            </a:r>
          </a:p>
          <a:p>
            <a:pPr>
              <a:spcAft>
                <a:spcPts val="1200"/>
              </a:spcAft>
            </a:pPr>
            <a:r>
              <a:rPr lang="cs-CZ" dirty="0"/>
              <a:t>Platí zejména pro zaměstnance s VŠ vzděláním</a:t>
            </a:r>
          </a:p>
          <a:p>
            <a:pPr marL="0" indent="0" algn="ctr">
              <a:buNone/>
            </a:pPr>
            <a:r>
              <a:rPr lang="cs-CZ" sz="1800" b="1" dirty="0"/>
              <a:t>Kolik hodin zaměstnanci s plným úvazkem skutečně pracují ve srovnání se smluvní pracovní dobou dle nejvyšší dosažené úrovně vzdělání (v %)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130BA4D6-FB58-B443-3BC3-16F30ADE71D0}"/>
              </a:ext>
            </a:extLst>
          </p:cNvPr>
          <p:cNvSpPr txBox="1">
            <a:spLocks/>
          </p:cNvSpPr>
          <p:nvPr/>
        </p:nvSpPr>
        <p:spPr>
          <a:xfrm>
            <a:off x="576262" y="42647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Hlavní zjištění – vliv KV na pracovní dobu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7F7695D0-C809-0E4F-3FE8-DAEF73EB0A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730185"/>
              </p:ext>
            </p:extLst>
          </p:nvPr>
        </p:nvGraphicFramePr>
        <p:xfrm>
          <a:off x="2121301" y="3137580"/>
          <a:ext cx="4812392" cy="3099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5467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9182B4-C26C-2639-A086-322116D1A14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3C6CC1-E95A-6379-FAF1-64F9087EFA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87121"/>
            <a:ext cx="7991475" cy="5150168"/>
          </a:xfrm>
        </p:spPr>
        <p:txBody>
          <a:bodyPr/>
          <a:lstStyle/>
          <a:p>
            <a:r>
              <a:rPr lang="cs-CZ" sz="2400" b="1" dirty="0"/>
              <a:t>Odbory dokážou v podnicích vyjednat lepší smluvní podmínky, včetně kratší standardní týdenní pracovní doby, a zajistit zaměstnancům větší míru jistoty příjmu</a:t>
            </a:r>
          </a:p>
          <a:p>
            <a:r>
              <a:rPr lang="cs-CZ" sz="2400" b="1" dirty="0"/>
              <a:t>Nedokáží však dosáhnout toho, aby zaměstnanci pokrytí kolektivními smlouvami skutečně ve sjednaném rozsahu pracovali (faktická pracovní doba se u zaměstnanců pokrytých KV neliší)</a:t>
            </a:r>
          </a:p>
          <a:p>
            <a:r>
              <a:rPr lang="cs-CZ" sz="2400" b="1" dirty="0"/>
              <a:t>Čím vyšší je dosažené vzdělání zaměstnance, tím větší je pravděpodobnost, že fakticky odpracuje více hodin, než stanovuje jeho pracovní smlouva</a:t>
            </a:r>
          </a:p>
          <a:p>
            <a:r>
              <a:rPr lang="cs-CZ" sz="2400" b="1" dirty="0"/>
              <a:t>Vývoj délky smluvní a faktické pracovní doby může být značně odlišný</a:t>
            </a:r>
          </a:p>
          <a:p>
            <a:r>
              <a:rPr lang="cs-CZ" sz="2400" b="1" dirty="0"/>
              <a:t>Zkracování smluvní pracovní doby může vést k rostoucí intenzifikaci práce (i vzhledem k chybějící pracovní síle)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1BE48504-36ED-3204-142F-8D4447077602}"/>
              </a:ext>
            </a:extLst>
          </p:cNvPr>
          <p:cNvSpPr txBox="1">
            <a:spLocks/>
          </p:cNvSpPr>
          <p:nvPr/>
        </p:nvSpPr>
        <p:spPr>
          <a:xfrm>
            <a:off x="576262" y="42647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Hlavní zjištění – vliv KV na pracovní dobu</a:t>
            </a:r>
          </a:p>
        </p:txBody>
      </p:sp>
    </p:spTree>
    <p:extLst>
      <p:ext uri="{BB962C8B-B14F-4D97-AF65-F5344CB8AC3E}">
        <p14:creationId xmlns:p14="http://schemas.microsoft.com/office/powerpoint/2010/main" val="2467093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3CCA97-F547-B3A0-2247-24C7542A9F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4C5F967-3C4F-371F-1505-FC63C67C3A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985520"/>
            <a:ext cx="7991475" cy="5394009"/>
          </a:xfrm>
        </p:spPr>
        <p:txBody>
          <a:bodyPr/>
          <a:lstStyle/>
          <a:p>
            <a:r>
              <a:rPr lang="cs-CZ" sz="2200" dirty="0"/>
              <a:t>Souvislost s rostoucím podílem flexibilních pracovních režimů</a:t>
            </a:r>
          </a:p>
          <a:p>
            <a:r>
              <a:rPr lang="cs-CZ" sz="2200" dirty="0"/>
              <a:t>Rozvoj digitálních technologií a rostoucí využití práce na dálku redefinuje přístup k pracovní době a vymezení prostoru práce a soukromí</a:t>
            </a:r>
          </a:p>
          <a:p>
            <a:r>
              <a:rPr lang="cs-CZ" sz="2200" dirty="0"/>
              <a:t>Rozvolnění vztahu mezi mzdou a odpracovanou dobou</a:t>
            </a:r>
          </a:p>
          <a:p>
            <a:r>
              <a:rPr lang="cs-CZ" sz="2200" dirty="0"/>
              <a:t>Autonomie a odpovědnost za výsledky i časování práce přenesena na zaměstnance</a:t>
            </a:r>
          </a:p>
          <a:p>
            <a:r>
              <a:rPr lang="cs-CZ" sz="2200" dirty="0"/>
              <a:t>Souvisí s růstem intenzity práce a prodlužováním pracovní doby nad rámec pracovní smlouvy (typicky jde o neevidované a neplacené přesčasy – zaměstnanec je vnímá jako vlastní selhání)</a:t>
            </a:r>
          </a:p>
          <a:p>
            <a:r>
              <a:rPr lang="cs-CZ" sz="2200" dirty="0"/>
              <a:t>Ztrácí smysl zasazovat se o kratší pracovní dobu</a:t>
            </a:r>
          </a:p>
          <a:p>
            <a:r>
              <a:rPr lang="cs-CZ" sz="2200" dirty="0"/>
              <a:t>Prodlužování času stráveného prací – problém zejm. pro kvalifikované pracovníky a zaměstnance na vyšších pracovních pozicích</a:t>
            </a:r>
          </a:p>
          <a:p>
            <a:endParaRPr lang="cs-CZ" sz="2200" dirty="0"/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D8F74E5C-886B-7583-D10E-7948CB101C24}"/>
              </a:ext>
            </a:extLst>
          </p:cNvPr>
          <p:cNvSpPr txBox="1">
            <a:spLocks/>
          </p:cNvSpPr>
          <p:nvPr/>
        </p:nvSpPr>
        <p:spPr>
          <a:xfrm>
            <a:off x="576262" y="30455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Hlavní zjištění – vliv KV na pracovní dobu</a:t>
            </a:r>
          </a:p>
        </p:txBody>
      </p:sp>
    </p:spTree>
    <p:extLst>
      <p:ext uri="{BB962C8B-B14F-4D97-AF65-F5344CB8AC3E}">
        <p14:creationId xmlns:p14="http://schemas.microsoft.com/office/powerpoint/2010/main" val="2204308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E2FA40-90FD-EA80-5F36-A931947488C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F7DE2EF-072A-E56B-2AEA-FF39733660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102043"/>
            <a:ext cx="7991475" cy="4860925"/>
          </a:xfrm>
        </p:spPr>
        <p:txBody>
          <a:bodyPr/>
          <a:lstStyle/>
          <a:p>
            <a:r>
              <a:rPr lang="cs-CZ" sz="2200" dirty="0"/>
              <a:t>Rostoucí </a:t>
            </a:r>
            <a:r>
              <a:rPr lang="cs-CZ" sz="2200" b="1" dirty="0"/>
              <a:t>globalizace</a:t>
            </a:r>
            <a:r>
              <a:rPr lang="cs-CZ" sz="2200" dirty="0"/>
              <a:t> oslabuje vyjednávací sílu odborů</a:t>
            </a:r>
          </a:p>
          <a:p>
            <a:r>
              <a:rPr lang="cs-CZ" sz="2200" dirty="0"/>
              <a:t>Rozvoj </a:t>
            </a:r>
            <a:r>
              <a:rPr lang="cs-CZ" sz="2200" b="1" dirty="0"/>
              <a:t>technologií</a:t>
            </a:r>
          </a:p>
          <a:p>
            <a:pPr lvl="1"/>
            <a:r>
              <a:rPr lang="cs-CZ" sz="2000" dirty="0"/>
              <a:t>rozostření hranice mezi pracovním a soukromým časem</a:t>
            </a:r>
          </a:p>
          <a:p>
            <a:pPr lvl="1"/>
            <a:r>
              <a:rPr lang="cs-CZ" sz="2000" dirty="0"/>
              <a:t>růst komplexity pracovního světa (globální trh práce)</a:t>
            </a:r>
          </a:p>
          <a:p>
            <a:r>
              <a:rPr lang="cs-CZ" sz="2200" b="1" dirty="0"/>
              <a:t>Robotizace</a:t>
            </a:r>
            <a:r>
              <a:rPr lang="cs-CZ" sz="2200" dirty="0"/>
              <a:t> a využití AI – úbytek pracovní síly v manuálních povoláních (tradiční cílová skupina odborů)</a:t>
            </a:r>
          </a:p>
          <a:p>
            <a:pPr lvl="1"/>
            <a:r>
              <a:rPr lang="cs-CZ" sz="2000" dirty="0"/>
              <a:t>pomoc s rekvalifikací</a:t>
            </a:r>
          </a:p>
          <a:p>
            <a:pPr lvl="1"/>
            <a:r>
              <a:rPr lang="cs-CZ" sz="2000" dirty="0"/>
              <a:t>nové skupiny s prekérními pracovními podmínkami</a:t>
            </a:r>
          </a:p>
          <a:p>
            <a:r>
              <a:rPr lang="cs-CZ" sz="2200" dirty="0"/>
              <a:t>Diverzifikace </a:t>
            </a:r>
            <a:r>
              <a:rPr lang="cs-CZ" sz="2200" b="1" dirty="0"/>
              <a:t>smluvních vztahů</a:t>
            </a:r>
            <a:r>
              <a:rPr lang="cs-CZ" sz="2200" dirty="0"/>
              <a:t> – některé nové formy zaměstnávání se mohou stát zdrojem </a:t>
            </a:r>
            <a:r>
              <a:rPr lang="cs-CZ" sz="2200" dirty="0" err="1"/>
              <a:t>prekarizace</a:t>
            </a:r>
            <a:endParaRPr lang="cs-CZ" sz="2200" dirty="0"/>
          </a:p>
          <a:p>
            <a:r>
              <a:rPr lang="cs-CZ" sz="2200" dirty="0"/>
              <a:t>Změna </a:t>
            </a:r>
            <a:r>
              <a:rPr lang="cs-CZ" sz="2200" b="1" dirty="0"/>
              <a:t>charakteru a podmínek práce</a:t>
            </a:r>
            <a:r>
              <a:rPr lang="cs-CZ" sz="2200" dirty="0"/>
              <a:t> (</a:t>
            </a:r>
            <a:r>
              <a:rPr lang="cs-CZ" sz="2200" dirty="0" err="1"/>
              <a:t>flexibilizace</a:t>
            </a:r>
            <a:r>
              <a:rPr lang="cs-CZ" sz="2200" dirty="0"/>
              <a:t>...) – pojí se s novými tématy</a:t>
            </a:r>
          </a:p>
          <a:p>
            <a:r>
              <a:rPr lang="cs-CZ" sz="2200" dirty="0"/>
              <a:t>Dlouhodobý </a:t>
            </a:r>
            <a:r>
              <a:rPr lang="cs-CZ" sz="2200" b="1" dirty="0"/>
              <a:t>pokles odborové organizovanosti</a:t>
            </a:r>
            <a:r>
              <a:rPr lang="cs-CZ" sz="2200" dirty="0"/>
              <a:t> – souvisí s problémem „černých pasažérů“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E35DE94-111E-16EF-A9BD-599C0E7C1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Největší současné výzvy</a:t>
            </a:r>
          </a:p>
        </p:txBody>
      </p:sp>
    </p:spTree>
    <p:extLst>
      <p:ext uri="{BB962C8B-B14F-4D97-AF65-F5344CB8AC3E}">
        <p14:creationId xmlns:p14="http://schemas.microsoft.com/office/powerpoint/2010/main" val="320379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9B0A98-E960-67D8-CEBE-729D39615F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48BD13-F036-3E3F-F2D4-B03DD0EDEC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132523"/>
            <a:ext cx="7991475" cy="4860925"/>
          </a:xfrm>
        </p:spPr>
        <p:txBody>
          <a:bodyPr/>
          <a:lstStyle/>
          <a:p>
            <a:r>
              <a:rPr lang="cs-CZ" sz="2400" b="1" dirty="0"/>
              <a:t>Tradiční zaměření odborů na úroveň mezd a délku pracovní doby oslovuje ve vyspělých zemích světa stále menší část pracovní síly – potřeba zaměření na současná témata (možnosti slaďování osobního a pracovního života, přechod na průmysl 4.0, využití AI...)</a:t>
            </a:r>
          </a:p>
          <a:p>
            <a:r>
              <a:rPr lang="cs-CZ" sz="2400" b="1" dirty="0"/>
              <a:t>Potřeba diverzifikace nabídky (vedle těch nejhůře postavených na trhu práce reagovat na rizika, která se týkají ostatních skupin pracovníků)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8234D92-20AC-2675-C768-F1680E11C6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67114"/>
            <a:ext cx="7983751" cy="36917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Závěry</a:t>
            </a:r>
          </a:p>
        </p:txBody>
      </p:sp>
      <p:pic>
        <p:nvPicPr>
          <p:cNvPr id="8" name="Obrázek 7" descr="Obsah obrázku stroj/přístroj, osoba, inženýrství, interiér&#10;&#10;Popis byl vytvořen automaticky">
            <a:extLst>
              <a:ext uri="{FF2B5EF4-FFF2-40B4-BE49-F238E27FC236}">
                <a16:creationId xmlns:a16="http://schemas.microsoft.com/office/drawing/2014/main" id="{CF73A3C4-DF88-DD06-3643-3806AD933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32" y="4157367"/>
            <a:ext cx="3747008" cy="2087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637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8F34E7D6-9797-4C5F-A35F-83BD52B5F8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stepanka.lehmann@rilsa.cz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5B28648-3B9C-46FA-957A-F767F9551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1" y="1574800"/>
            <a:ext cx="5364163" cy="84455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01981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715CB3-4C87-4AF8-86B1-2CA0F3AE84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8E87819-0025-4C7B-83BD-323D91C915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300479"/>
            <a:ext cx="7991475" cy="4936809"/>
          </a:xfrm>
        </p:spPr>
        <p:txBody>
          <a:bodyPr/>
          <a:lstStyle/>
          <a:p>
            <a:r>
              <a:rPr lang="cs-CZ" dirty="0"/>
              <a:t>Do jaké míry se odborům daří ovlivňovat pracovní podmínky? V jakých oblastech? Pro koho?</a:t>
            </a:r>
          </a:p>
          <a:p>
            <a:r>
              <a:rPr lang="cs-CZ" dirty="0"/>
              <a:t>Úroveň mezd a délka pracovní doby doposud nejdůležitějším předmětem KV</a:t>
            </a:r>
          </a:p>
          <a:p>
            <a:r>
              <a:rPr lang="cs-CZ" dirty="0"/>
              <a:t>Jak se kolektivní vyjednávání promítá do úrovně mezd zaměstnanců?</a:t>
            </a:r>
          </a:p>
          <a:p>
            <a:r>
              <a:rPr lang="cs-CZ" dirty="0"/>
              <a:t> Jaký vliv má kolektivní vyjednávání na délku pracovní doby zaměstnanců?</a:t>
            </a:r>
          </a:p>
          <a:p>
            <a:r>
              <a:rPr lang="cs-CZ" dirty="0"/>
              <a:t>Jak se mění role odborů v těchto oblastech v kontextu současného vývoje pracovního trhu?</a:t>
            </a:r>
          </a:p>
          <a:p>
            <a:r>
              <a:rPr lang="cs-CZ" dirty="0"/>
              <a:t>Fakta a vědecky podepřené argumenty v diskusi často chybí</a:t>
            </a:r>
          </a:p>
          <a:p>
            <a:r>
              <a:rPr lang="cs-CZ" dirty="0"/>
              <a:t>Komplexita obou jevů – je obtížné vliv prokázat / zjistit jeho míru</a:t>
            </a:r>
          </a:p>
          <a:p>
            <a:r>
              <a:rPr lang="cs-CZ" dirty="0"/>
              <a:t>Využití zahraniční literatury + analýza dostupných datových zdrojů</a:t>
            </a:r>
          </a:p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F60F82C0-1163-45FA-B6BF-4334B497E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26474"/>
            <a:ext cx="7983751" cy="589526"/>
          </a:xfrm>
        </p:spPr>
        <p:txBody>
          <a:bodyPr>
            <a:normAutofit/>
          </a:bodyPr>
          <a:lstStyle/>
          <a:p>
            <a:r>
              <a:rPr lang="cs-CZ" sz="3200" dirty="0"/>
              <a:t>Analyzovaný problém</a:t>
            </a:r>
          </a:p>
        </p:txBody>
      </p:sp>
    </p:spTree>
    <p:extLst>
      <p:ext uri="{BB962C8B-B14F-4D97-AF65-F5344CB8AC3E}">
        <p14:creationId xmlns:p14="http://schemas.microsoft.com/office/powerpoint/2010/main" val="1297216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424AD7-FFE9-1500-4A5E-D700557B49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413D74-BB2D-87E4-CF3E-5499CD8828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102043"/>
            <a:ext cx="7991475" cy="4860925"/>
          </a:xfrm>
        </p:spPr>
        <p:txBody>
          <a:bodyPr/>
          <a:lstStyle/>
          <a:p>
            <a:r>
              <a:rPr lang="cs-CZ" dirty="0"/>
              <a:t>Zahraniční literatura – zejm. vliv na úroveň mezd</a:t>
            </a:r>
          </a:p>
          <a:p>
            <a:r>
              <a:rPr lang="cs-CZ" dirty="0"/>
              <a:t>Komplexita obou jevů – je obtížné vliv prokázat / zjistit jeho míru</a:t>
            </a:r>
          </a:p>
          <a:p>
            <a:pPr lvl="1"/>
            <a:r>
              <a:rPr lang="cs-CZ" dirty="0"/>
              <a:t>každá metoda má svá úskalí</a:t>
            </a:r>
          </a:p>
          <a:p>
            <a:pPr lvl="1"/>
            <a:r>
              <a:rPr lang="cs-CZ" dirty="0"/>
              <a:t>vliv se mění v čase</a:t>
            </a:r>
          </a:p>
          <a:p>
            <a:pPr lvl="1"/>
            <a:r>
              <a:rPr lang="cs-CZ" dirty="0"/>
              <a:t>někdy nekoherentní a rozporuplné závěry</a:t>
            </a:r>
          </a:p>
          <a:p>
            <a:r>
              <a:rPr lang="cs-CZ" dirty="0"/>
              <a:t>Analýza dostupných datových zdrojů</a:t>
            </a:r>
          </a:p>
          <a:p>
            <a:pPr lvl="1"/>
            <a:r>
              <a:rPr lang="pl-PL" b="1" dirty="0"/>
              <a:t>MPSV / Trexima: Informace o pracovních podmínkách (IPP)</a:t>
            </a:r>
            <a:r>
              <a:rPr lang="pl-PL" dirty="0"/>
              <a:t> – pracovní podmínky vyjednané v kolektivních smlouvách</a:t>
            </a:r>
            <a:endParaRPr lang="cs-CZ" b="1" dirty="0"/>
          </a:p>
          <a:p>
            <a:pPr lvl="1"/>
            <a:r>
              <a:rPr lang="cs-CZ" b="1" dirty="0"/>
              <a:t>ČSÚ: strukturální šetření mezd zaměstnanců</a:t>
            </a:r>
            <a:r>
              <a:rPr lang="cs-CZ" dirty="0"/>
              <a:t> – údaj o průměrné délce placené pracovní doby za měsíc a o průměrných a mediánových měsíčních mzdách zaměstnanců  v třídění dle toho, zda je v podniku zaměstnanců uzavřena kolektivní smlouva</a:t>
            </a:r>
          </a:p>
          <a:p>
            <a:pPr lvl="1"/>
            <a:r>
              <a:rPr lang="cs-CZ" b="1" i="1" dirty="0" err="1"/>
              <a:t>Eurofound</a:t>
            </a:r>
            <a:r>
              <a:rPr lang="cs-CZ" b="1" i="1" dirty="0"/>
              <a:t>: Evropské šetření pracovních podmínek 2021</a:t>
            </a:r>
            <a:r>
              <a:rPr lang="cs-CZ" dirty="0"/>
              <a:t> (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 </a:t>
            </a:r>
            <a:r>
              <a:rPr lang="cs-CZ" dirty="0" err="1"/>
              <a:t>Survey</a:t>
            </a:r>
            <a:r>
              <a:rPr lang="cs-CZ" dirty="0"/>
              <a:t>, </a:t>
            </a:r>
            <a:r>
              <a:rPr lang="cs-CZ" b="1" dirty="0"/>
              <a:t>EWCS</a:t>
            </a:r>
            <a:r>
              <a:rPr lang="cs-CZ" dirty="0"/>
              <a:t>) – vliv na charakteristiky pracovní doby</a:t>
            </a:r>
          </a:p>
          <a:p>
            <a:pPr lvl="2"/>
            <a:r>
              <a:rPr lang="cs-CZ" dirty="0"/>
              <a:t>pracující starší 15 let</a:t>
            </a:r>
          </a:p>
          <a:p>
            <a:pPr lvl="2"/>
            <a:r>
              <a:rPr lang="cs-CZ" dirty="0"/>
              <a:t>27 zemí EU</a:t>
            </a:r>
          </a:p>
          <a:p>
            <a:pPr lvl="2"/>
            <a:r>
              <a:rPr lang="cs-CZ" dirty="0"/>
              <a:t>50.684 zaměstnanců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A1356F8E-E7F8-DFE0-5EB5-F4D62C9B44E6}"/>
              </a:ext>
            </a:extLst>
          </p:cNvPr>
          <p:cNvSpPr txBox="1">
            <a:spLocks/>
          </p:cNvSpPr>
          <p:nvPr/>
        </p:nvSpPr>
        <p:spPr>
          <a:xfrm>
            <a:off x="576262" y="42647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Přístup a zdroje</a:t>
            </a:r>
          </a:p>
        </p:txBody>
      </p:sp>
    </p:spTree>
    <p:extLst>
      <p:ext uri="{BB962C8B-B14F-4D97-AF65-F5344CB8AC3E}">
        <p14:creationId xmlns:p14="http://schemas.microsoft.com/office/powerpoint/2010/main" val="3425229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7619CD-B181-B5FB-2B89-4D5AC114C6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0BE56B-E71B-832C-601D-C9DD110ACC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1400" i="1" dirty="0"/>
              <a:t>Pozn.: N = 3 333 (Odpovídali jen ti, jejichž pracovní smlouva nespecifikuje rozsah pracovní doby. Do analýzy nejsou zahrnuti respondenti, kteří uvedli, že nevědí, jak je stanovována jejich odměna, nebo odmítli odpovědět.)</a:t>
            </a:r>
          </a:p>
          <a:p>
            <a:r>
              <a:rPr lang="cs-CZ" sz="1400" i="1" dirty="0"/>
              <a:t>Zdroj: </a:t>
            </a:r>
            <a:r>
              <a:rPr lang="cs-CZ" sz="1400" i="1" dirty="0" err="1"/>
              <a:t>Eurofound</a:t>
            </a:r>
            <a:r>
              <a:rPr lang="cs-CZ" sz="1400" i="1" dirty="0"/>
              <a:t>, 2023, EWCS 2021; vlastní výpočty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5996B0B-9CD9-8DFF-8862-8FBED2B5A4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26473"/>
            <a:ext cx="7983751" cy="830827"/>
          </a:xfrm>
        </p:spPr>
        <p:txBody>
          <a:bodyPr>
            <a:normAutofit fontScale="92500"/>
          </a:bodyPr>
          <a:lstStyle/>
          <a:p>
            <a:r>
              <a:rPr lang="cs-CZ" dirty="0"/>
              <a:t>Způsob stanovování odměny ve vztahu k pracovní době dle přítomnosti odborů na pracovišti (v %)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A45E2B7B-0B78-4EE5-8E8F-53D6124192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710182"/>
              </p:ext>
            </p:extLst>
          </p:nvPr>
        </p:nvGraphicFramePr>
        <p:xfrm>
          <a:off x="1270000" y="1376362"/>
          <a:ext cx="6563360" cy="3673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918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512BD1-0B15-3BFE-B3AB-26436130A2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3B373B-9EF5-5055-0588-8EE4C967D3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274763"/>
            <a:ext cx="7991475" cy="4860925"/>
          </a:xfrm>
        </p:spPr>
        <p:txBody>
          <a:bodyPr/>
          <a:lstStyle/>
          <a:p>
            <a:r>
              <a:rPr lang="cs-CZ" sz="2800" dirty="0"/>
              <a:t>Problém datových zdrojů</a:t>
            </a:r>
          </a:p>
          <a:p>
            <a:pPr lvl="1"/>
            <a:r>
              <a:rPr lang="cs-CZ" sz="2200" dirty="0"/>
              <a:t>obvykle data neobsahují informaci o přítomnosti KV</a:t>
            </a:r>
          </a:p>
          <a:p>
            <a:pPr lvl="1"/>
            <a:r>
              <a:rPr lang="cs-CZ" sz="2200" dirty="0"/>
              <a:t>výše mezd obtížně zjistitelná ve výběrových šetřeních</a:t>
            </a:r>
          </a:p>
          <a:p>
            <a:r>
              <a:rPr lang="cs-CZ" sz="2800" dirty="0"/>
              <a:t>Informace o pracovních podmínkách (IPP): V roce 2023 bylo odměňování zaměstnanců sjednáno v 96,3 % kolektivních smluv</a:t>
            </a:r>
          </a:p>
          <a:p>
            <a:pPr lvl="1"/>
            <a:r>
              <a:rPr lang="cs-CZ" sz="2200" dirty="0"/>
              <a:t>nejčastěji sjednán mzdový vývoj (3/4 smluv)</a:t>
            </a:r>
          </a:p>
          <a:p>
            <a:endParaRPr lang="cs-CZ" sz="2800" dirty="0"/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9C159AC-FE62-6912-7180-CBE807C6C9F5}"/>
              </a:ext>
            </a:extLst>
          </p:cNvPr>
          <p:cNvSpPr txBox="1">
            <a:spLocks/>
          </p:cNvSpPr>
          <p:nvPr/>
        </p:nvSpPr>
        <p:spPr>
          <a:xfrm>
            <a:off x="576262" y="45695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Vliv KV na mzdy</a:t>
            </a:r>
          </a:p>
        </p:txBody>
      </p:sp>
      <p:pic>
        <p:nvPicPr>
          <p:cNvPr id="9" name="Obrázek 8" descr="Obsah obrázku text, papír, Manipulace s penězi, Papírový výrobek&#10;&#10;Popis byl vytvořen automaticky">
            <a:extLst>
              <a:ext uri="{FF2B5EF4-FFF2-40B4-BE49-F238E27FC236}">
                <a16:creationId xmlns:a16="http://schemas.microsoft.com/office/drawing/2014/main" id="{27933B26-429C-4671-C593-AC30BEE77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4204546"/>
            <a:ext cx="3667760" cy="2445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846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561F2F-6454-8DBC-D735-4AF9DEEE38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B356EB-12BF-C9E6-F21B-697673D03F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843280"/>
            <a:ext cx="7991475" cy="5583048"/>
          </a:xfrm>
        </p:spPr>
        <p:txBody>
          <a:bodyPr/>
          <a:lstStyle/>
          <a:p>
            <a:r>
              <a:rPr lang="cs-CZ" dirty="0"/>
              <a:t>ČSÚ: Strukturální šetření mezd zaměstnanců: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vyšší mzdy zaměstnanců pokrytých KV</a:t>
            </a:r>
          </a:p>
          <a:p>
            <a:r>
              <a:rPr lang="cs-CZ" dirty="0"/>
              <a:t>rozdíl se zvětšuje</a:t>
            </a:r>
          </a:p>
          <a:p>
            <a:r>
              <a:rPr lang="cs-CZ" dirty="0"/>
              <a:t>chybí údaj o odvětvové či profesní klasifikaci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E37D0261-7439-CBC8-45A7-203280731B2F}"/>
              </a:ext>
            </a:extLst>
          </p:cNvPr>
          <p:cNvSpPr txBox="1">
            <a:spLocks/>
          </p:cNvSpPr>
          <p:nvPr/>
        </p:nvSpPr>
        <p:spPr>
          <a:xfrm>
            <a:off x="576262" y="23343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Vliv KV na mzdy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35DBA00E-964C-4135-9833-C08313E529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6710172"/>
              </p:ext>
            </p:extLst>
          </p:nvPr>
        </p:nvGraphicFramePr>
        <p:xfrm>
          <a:off x="1076960" y="1300480"/>
          <a:ext cx="6979920" cy="372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037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DD366F-2432-C05C-C5D4-BD6BC5707E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B777AE-F7A7-FB9B-7C0F-ACB541636F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91883"/>
            <a:ext cx="7991475" cy="5264467"/>
          </a:xfrm>
        </p:spPr>
        <p:txBody>
          <a:bodyPr/>
          <a:lstStyle/>
          <a:p>
            <a:r>
              <a:rPr lang="cs-CZ" sz="2200" dirty="0"/>
              <a:t>Většina výzkumů potvrzuje pozitivní vliv na úroveň mezd</a:t>
            </a:r>
          </a:p>
          <a:p>
            <a:r>
              <a:rPr lang="cs-CZ" sz="2200" dirty="0"/>
              <a:t>Zejm. modré límečky a nízkopříjmoví zaměstnanci</a:t>
            </a:r>
          </a:p>
          <a:p>
            <a:r>
              <a:rPr lang="cs-CZ" sz="2200" dirty="0"/>
              <a:t>Nepanuje shoda na velikosti vlivu</a:t>
            </a:r>
          </a:p>
          <a:p>
            <a:r>
              <a:rPr lang="cs-CZ" sz="2200" dirty="0"/>
              <a:t>Řada intervenujících faktorů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legislativní rámec a tržní regulace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fáze ekonomického cyklu (kolektivní smlouvy působí proticyklicky)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stav trhu práce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míra odborové organizovanosti – souvisí s vyjednávací silou – globalizace tento faktor oslabuje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úroveň KV – rozporuplné závěry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míra pokrytí KV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charakteristika podniku (zejm. velikost)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charakteristiky pracovníků (zejm. dosažená úroveň vzdělání)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smluvní vztahy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2CE5C3A-2781-E71B-AB91-72DDCA174747}"/>
              </a:ext>
            </a:extLst>
          </p:cNvPr>
          <p:cNvSpPr txBox="1">
            <a:spLocks/>
          </p:cNvSpPr>
          <p:nvPr/>
        </p:nvSpPr>
        <p:spPr>
          <a:xfrm>
            <a:off x="576262" y="42647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Vliv KV na mzdy – poznatky z literatury</a:t>
            </a:r>
          </a:p>
        </p:txBody>
      </p:sp>
    </p:spTree>
    <p:extLst>
      <p:ext uri="{BB962C8B-B14F-4D97-AF65-F5344CB8AC3E}">
        <p14:creationId xmlns:p14="http://schemas.microsoft.com/office/powerpoint/2010/main" val="185238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2738CC-4DDE-E212-2D8C-D773B1398E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8C1FF4-9186-6827-F917-4A62FC770D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142683"/>
            <a:ext cx="7991475" cy="4860925"/>
          </a:xfrm>
        </p:spPr>
        <p:txBody>
          <a:bodyPr/>
          <a:lstStyle/>
          <a:p>
            <a:r>
              <a:rPr lang="cs-CZ" sz="2400" dirty="0"/>
              <a:t>Rozporuplné výsledky</a:t>
            </a:r>
          </a:p>
          <a:p>
            <a:r>
              <a:rPr lang="cs-CZ" sz="2400" dirty="0"/>
              <a:t>Opět závisí na celé řadě faktorů</a:t>
            </a:r>
          </a:p>
          <a:p>
            <a:pPr lvl="1"/>
            <a:r>
              <a:rPr lang="cs-CZ" sz="2000" dirty="0"/>
              <a:t>např. míra koordinace a centralizace KV</a:t>
            </a:r>
          </a:p>
          <a:p>
            <a:r>
              <a:rPr lang="cs-CZ" sz="2400" dirty="0"/>
              <a:t>Tlak na mzdy na dolním okraji mzdové distribuce vede spíše k vyrovnávání mezd (ke snižování nerovností)</a:t>
            </a:r>
          </a:p>
          <a:p>
            <a:r>
              <a:rPr lang="cs-CZ" sz="2400" dirty="0"/>
              <a:t>Mezd pracovníků s vysokými mzdami se KV příliš nedotýká</a:t>
            </a:r>
          </a:p>
          <a:p>
            <a:r>
              <a:rPr lang="cs-CZ" sz="2400" dirty="0"/>
              <a:t>Data ČSÚ by potvrzovala nižší nerovnosti mezi pracovníky pokrytými KV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8D13F85-47A5-6518-F237-65BBB4C5B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Otázka snižování nerovností</a:t>
            </a:r>
          </a:p>
        </p:txBody>
      </p:sp>
      <p:pic>
        <p:nvPicPr>
          <p:cNvPr id="8" name="Obrázek 7" descr="Obsah obrázku kovové předměty, šroub, kov&#10;&#10;Popis byl vytvořen automaticky">
            <a:extLst>
              <a:ext uri="{FF2B5EF4-FFF2-40B4-BE49-F238E27FC236}">
                <a16:creationId xmlns:a16="http://schemas.microsoft.com/office/drawing/2014/main" id="{0799647E-A375-6D65-D8EE-B1F9F1B70E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40" y="4529665"/>
            <a:ext cx="3088640" cy="20590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047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164A68-27A6-7F91-5DBB-A7812A61E9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6678D2-0F4D-FA4E-6B05-174A38CCF3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sz="2400" dirty="0"/>
              <a:t>Soudobé studie vliv problematizují</a:t>
            </a:r>
          </a:p>
          <a:p>
            <a:r>
              <a:rPr lang="cs-CZ" sz="2400" dirty="0"/>
              <a:t>Lepší data a výpočetní technika</a:t>
            </a:r>
          </a:p>
          <a:p>
            <a:r>
              <a:rPr lang="cs-CZ" sz="2400" dirty="0"/>
              <a:t>Vliv připisován více individuálním charakteristikám pracovníků, jejich pracovním pozicím a odvětvím s vysokým pokrytím kolektivními smlouvami než kolektivnímu vyjednávání jako takovému</a:t>
            </a:r>
          </a:p>
          <a:p>
            <a:r>
              <a:rPr lang="cs-CZ" sz="2400" dirty="0"/>
              <a:t>Mzdový efekt prokázán jen v některých odvětvích a jen u modrých límečků</a:t>
            </a:r>
          </a:p>
          <a:p>
            <a:r>
              <a:rPr lang="cs-CZ" sz="2400" dirty="0"/>
              <a:t>Navíc negativní vztah mezi mzdovým efektem a zaměstnaností</a:t>
            </a:r>
          </a:p>
          <a:p>
            <a:r>
              <a:rPr lang="cs-CZ" sz="2400" dirty="0"/>
              <a:t>Mzdové přirážky postupně klesají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118FA27C-552E-FB98-9C7B-5DC859C84E6D}"/>
              </a:ext>
            </a:extLst>
          </p:cNvPr>
          <p:cNvSpPr txBox="1">
            <a:spLocks/>
          </p:cNvSpPr>
          <p:nvPr/>
        </p:nvSpPr>
        <p:spPr>
          <a:xfrm>
            <a:off x="576262" y="42647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Hlavní zjištění – vliv KV na mzdy</a:t>
            </a:r>
          </a:p>
        </p:txBody>
      </p:sp>
    </p:spTree>
    <p:extLst>
      <p:ext uri="{BB962C8B-B14F-4D97-AF65-F5344CB8AC3E}">
        <p14:creationId xmlns:p14="http://schemas.microsoft.com/office/powerpoint/2010/main" val="3535240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1FBAF6-5310-CACA-305A-0FBE8C4839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4D78EF-8A17-732B-61E2-28F0126894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sz="2400" dirty="0"/>
              <a:t>Nejednoznačná zjištění</a:t>
            </a:r>
          </a:p>
          <a:p>
            <a:r>
              <a:rPr lang="cs-CZ" sz="2400" dirty="0"/>
              <a:t>Pozitivní vliv potvrzen pouze u délky dovolené</a:t>
            </a:r>
          </a:p>
          <a:p>
            <a:r>
              <a:rPr lang="cs-CZ" sz="2400" dirty="0"/>
              <a:t>Rostoucí diverzifikace forem pracovní doby (z hlediska délky i distribuce pracovní doby) – souvisí s rostoucí flexibilitou</a:t>
            </a:r>
          </a:p>
          <a:p>
            <a:r>
              <a:rPr lang="pl-PL" sz="2400" dirty="0"/>
              <a:t>Informace o pracovních podmínkách (IPP) z roku 2023:</a:t>
            </a:r>
          </a:p>
          <a:p>
            <a:pPr lvl="1">
              <a:lnSpc>
                <a:spcPct val="100000"/>
              </a:lnSpc>
            </a:pPr>
            <a:r>
              <a:rPr lang="pl-PL" sz="2200" dirty="0"/>
              <a:t>v 90,8 % kolektivních smluv sjednána délka týdenní pracovní doby</a:t>
            </a:r>
          </a:p>
          <a:p>
            <a:pPr lvl="1">
              <a:lnSpc>
                <a:spcPct val="100000"/>
              </a:lnSpc>
            </a:pPr>
            <a:r>
              <a:rPr lang="pl-PL" sz="2200" dirty="0"/>
              <a:t>v 30,1 % kolektivních smluv ujednání o pružném rozvržení pracovní doby</a:t>
            </a:r>
          </a:p>
          <a:p>
            <a:pPr lvl="1">
              <a:lnSpc>
                <a:spcPct val="100000"/>
              </a:lnSpc>
            </a:pPr>
            <a:r>
              <a:rPr lang="pl-PL" sz="2200" dirty="0"/>
              <a:t>v 89,6 % kolektivních smluv zvýšení nároku na dovolenou</a:t>
            </a:r>
            <a:endParaRPr lang="cs-CZ" sz="2200" dirty="0"/>
          </a:p>
          <a:p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AF574BD5-C42A-B04F-3E7C-D0CD23CDC673}"/>
              </a:ext>
            </a:extLst>
          </p:cNvPr>
          <p:cNvSpPr txBox="1">
            <a:spLocks/>
          </p:cNvSpPr>
          <p:nvPr/>
        </p:nvSpPr>
        <p:spPr>
          <a:xfrm>
            <a:off x="576262" y="42647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Vliv KV na pracovní dobu</a:t>
            </a:r>
          </a:p>
        </p:txBody>
      </p:sp>
    </p:spTree>
    <p:extLst>
      <p:ext uri="{BB962C8B-B14F-4D97-AF65-F5344CB8AC3E}">
        <p14:creationId xmlns:p14="http://schemas.microsoft.com/office/powerpoint/2010/main" val="17181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1FBAF6-5310-CACA-305A-0FBE8C4839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4D78EF-8A17-732B-61E2-28F0126894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7268" y="1076961"/>
            <a:ext cx="7991475" cy="5140008"/>
          </a:xfrm>
        </p:spPr>
        <p:txBody>
          <a:bodyPr/>
          <a:lstStyle/>
          <a:p>
            <a:r>
              <a:rPr lang="cs-CZ" dirty="0"/>
              <a:t>ČSÚ: Strukturální šetření mezd zaměstnanců: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kratší placená pracovní doba u zaměstnanců pokrytých KS</a:t>
            </a:r>
          </a:p>
          <a:p>
            <a:r>
              <a:rPr lang="cs-CZ" dirty="0"/>
              <a:t>chybí informace o typu zaměstnanců, odvětví, režimech rozvrhování pracovní doby (v některých režimech je stanovená týdenní pracovní doba kratší)</a:t>
            </a:r>
          </a:p>
          <a:p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AF574BD5-C42A-B04F-3E7C-D0CD23CDC673}"/>
              </a:ext>
            </a:extLst>
          </p:cNvPr>
          <p:cNvSpPr txBox="1">
            <a:spLocks/>
          </p:cNvSpPr>
          <p:nvPr/>
        </p:nvSpPr>
        <p:spPr>
          <a:xfrm>
            <a:off x="576262" y="42647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Vliv KV na pracovní dobu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7C85A84-229D-4FEA-BEE9-B6F43A829B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1283293"/>
              </p:ext>
            </p:extLst>
          </p:nvPr>
        </p:nvGraphicFramePr>
        <p:xfrm>
          <a:off x="1483360" y="1534160"/>
          <a:ext cx="6207760" cy="331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8641635"/>
      </p:ext>
    </p:extLst>
  </p:cSld>
  <p:clrMapOvr>
    <a:masterClrMapping/>
  </p:clrMapOvr>
</p:sld>
</file>

<file path=ppt/theme/theme1.xml><?xml version="1.0" encoding="utf-8"?>
<a:theme xmlns:a="http://schemas.openxmlformats.org/drawingml/2006/main" name="Rilsa 4:3 Light">
  <a:themeElements>
    <a:clrScheme name="RILSA - PPT Ochre">
      <a:dk1>
        <a:srgbClr val="5E5E5E"/>
      </a:dk1>
      <a:lt1>
        <a:srgbClr val="373737"/>
      </a:lt1>
      <a:dk2>
        <a:srgbClr val="808080"/>
      </a:dk2>
      <a:lt2>
        <a:srgbClr val="4B4B4B"/>
      </a:lt2>
      <a:accent1>
        <a:srgbClr val="FDFDFD"/>
      </a:accent1>
      <a:accent2>
        <a:srgbClr val="E7E7E7"/>
      </a:accent2>
      <a:accent3>
        <a:srgbClr val="C4C4C4"/>
      </a:accent3>
      <a:accent4>
        <a:srgbClr val="9B9B9B"/>
      </a:accent4>
      <a:accent5>
        <a:srgbClr val="696969"/>
      </a:accent5>
      <a:accent6>
        <a:srgbClr val="4B4B4B"/>
      </a:accent6>
      <a:hlink>
        <a:srgbClr val="F0CA81"/>
      </a:hlink>
      <a:folHlink>
        <a:srgbClr val="954F72"/>
      </a:folHlink>
    </a:clrScheme>
    <a:fontScheme name="Vlastní 1">
      <a:majorFont>
        <a:latin typeface="Nunito Sans ExtraLight"/>
        <a:ea typeface=""/>
        <a:cs typeface=""/>
      </a:majorFont>
      <a:minorFont>
        <a:latin typeface="Nunito 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šablona RILSA - Ochre - ke schválení.potx" id="{569C9269-A8ED-42E6-B0F2-0AC787BDC273}" vid="{3B7358B9-0661-4CA4-BFFE-651D9A91A8F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RILSA Nunito Sans">
    <a:majorFont>
      <a:latin typeface="Nunito Sans Light"/>
      <a:ea typeface=""/>
      <a:cs typeface=""/>
    </a:majorFont>
    <a:minorFont>
      <a:latin typeface="Nuni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RILSA Nunito Sans">
    <a:majorFont>
      <a:latin typeface="Nunito Sans Light"/>
      <a:ea typeface=""/>
      <a:cs typeface=""/>
    </a:majorFont>
    <a:minorFont>
      <a:latin typeface="Nuni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RILSA Nunito Sans">
    <a:majorFont>
      <a:latin typeface="Nunito Sans Light"/>
      <a:ea typeface=""/>
      <a:cs typeface=""/>
    </a:majorFont>
    <a:minorFont>
      <a:latin typeface="Nuni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–⁠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–⁠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RILSA Nunito Sans">
    <a:majorFont>
      <a:latin typeface="Nunito Sans Light"/>
      <a:ea typeface=""/>
      <a:cs typeface=""/>
    </a:majorFont>
    <a:minorFont>
      <a:latin typeface="Nuni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5765</TotalTime>
  <Words>1531</Words>
  <Application>Microsoft Office PowerPoint</Application>
  <PresentationFormat>Předvádění na obrazovce (4:3)</PresentationFormat>
  <Paragraphs>202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Nunito Sans ExtraLight</vt:lpstr>
      <vt:lpstr>Nunito Sans ExtraBold</vt:lpstr>
      <vt:lpstr>Nunito Sans SemiBold</vt:lpstr>
      <vt:lpstr>Arial</vt:lpstr>
      <vt:lpstr>Nunito Light</vt:lpstr>
      <vt:lpstr>Calibri</vt:lpstr>
      <vt:lpstr>Rilsa 4:3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Malá Věra</dc:creator>
  <cp:lastModifiedBy>Lehmann Štěpánka</cp:lastModifiedBy>
  <cp:revision>30</cp:revision>
  <dcterms:created xsi:type="dcterms:W3CDTF">2023-06-15T08:50:12Z</dcterms:created>
  <dcterms:modified xsi:type="dcterms:W3CDTF">2024-09-11T21:11:32Z</dcterms:modified>
  <cp:contentStatus/>
</cp:coreProperties>
</file>