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71" r:id="rId14"/>
    <p:sldId id="268" r:id="rId15"/>
    <p:sldId id="269" r:id="rId16"/>
    <p:sldId id="270" r:id="rId17"/>
    <p:sldId id="272" r:id="rId1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338EAA5E-BC28-44F0-B232-16B9FD20CEF6}" type="datetimeFigureOut">
              <a:rPr lang="cs-CZ"/>
              <a:pPr>
                <a:defRPr/>
              </a:pPr>
              <a:t>17.2.2019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8E29BB0-90C0-4464-9A7E-E3855E4DE6F6}" type="slidenum">
              <a:rPr lang="cs-CZ"/>
              <a:pPr>
                <a:defRPr/>
              </a:pPr>
              <a:t>‹#›</a:t>
            </a:fld>
            <a:endParaRPr lang="cs-CZ"/>
          </a:p>
        </p:txBody>
      </p:sp>
    </p:spTree>
    <p:extLst>
      <p:ext uri="{BB962C8B-B14F-4D97-AF65-F5344CB8AC3E}">
        <p14:creationId xmlns:p14="http://schemas.microsoft.com/office/powerpoint/2010/main" val="3242288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A2FB34DF-08EE-4343-B690-E2C679CA22DA}" type="datetimeFigureOut">
              <a:rPr lang="cs-CZ"/>
              <a:pPr>
                <a:defRPr/>
              </a:pPr>
              <a:t>17.2.2019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46DD431-D78F-47A2-8AD2-967CE27579A5}" type="slidenum">
              <a:rPr lang="cs-CZ"/>
              <a:pPr>
                <a:defRPr/>
              </a:pPr>
              <a:t>‹#›</a:t>
            </a:fld>
            <a:endParaRPr lang="cs-CZ"/>
          </a:p>
        </p:txBody>
      </p:sp>
    </p:spTree>
    <p:extLst>
      <p:ext uri="{BB962C8B-B14F-4D97-AF65-F5344CB8AC3E}">
        <p14:creationId xmlns:p14="http://schemas.microsoft.com/office/powerpoint/2010/main" val="800840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26C6197-4762-4FC2-A1BB-EF8B2308FDBE}" type="datetimeFigureOut">
              <a:rPr lang="cs-CZ"/>
              <a:pPr>
                <a:defRPr/>
              </a:pPr>
              <a:t>17.2.2019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8868C23-CC18-4828-9507-26808D464B1D}" type="slidenum">
              <a:rPr lang="cs-CZ"/>
              <a:pPr>
                <a:defRPr/>
              </a:pPr>
              <a:t>‹#›</a:t>
            </a:fld>
            <a:endParaRPr lang="cs-CZ"/>
          </a:p>
        </p:txBody>
      </p:sp>
    </p:spTree>
    <p:extLst>
      <p:ext uri="{BB962C8B-B14F-4D97-AF65-F5344CB8AC3E}">
        <p14:creationId xmlns:p14="http://schemas.microsoft.com/office/powerpoint/2010/main" val="481117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E904EB-34D0-4409-A458-047415B4B9BB}" type="datetimeFigureOut">
              <a:rPr lang="cs-CZ"/>
              <a:pPr>
                <a:defRPr/>
              </a:pPr>
              <a:t>17.2.2019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7E623A9-3227-47DB-9D44-D2B820C5B50D}" type="slidenum">
              <a:rPr lang="cs-CZ"/>
              <a:pPr>
                <a:defRPr/>
              </a:pPr>
              <a:t>‹#›</a:t>
            </a:fld>
            <a:endParaRPr lang="cs-CZ"/>
          </a:p>
        </p:txBody>
      </p:sp>
    </p:spTree>
    <p:extLst>
      <p:ext uri="{BB962C8B-B14F-4D97-AF65-F5344CB8AC3E}">
        <p14:creationId xmlns:p14="http://schemas.microsoft.com/office/powerpoint/2010/main" val="1470872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F158481E-0FA8-4E26-A923-3D33023AC9F8}" type="datetimeFigureOut">
              <a:rPr lang="cs-CZ"/>
              <a:pPr>
                <a:defRPr/>
              </a:pPr>
              <a:t>17.2.2019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DDD6782-02F6-4E0C-B682-86A684AED62B}" type="slidenum">
              <a:rPr lang="cs-CZ"/>
              <a:pPr>
                <a:defRPr/>
              </a:pPr>
              <a:t>‹#›</a:t>
            </a:fld>
            <a:endParaRPr lang="cs-CZ"/>
          </a:p>
        </p:txBody>
      </p:sp>
    </p:spTree>
    <p:extLst>
      <p:ext uri="{BB962C8B-B14F-4D97-AF65-F5344CB8AC3E}">
        <p14:creationId xmlns:p14="http://schemas.microsoft.com/office/powerpoint/2010/main" val="3575934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5E9A05B8-3285-4610-8A91-B0731D3B05D8}" type="datetimeFigureOut">
              <a:rPr lang="cs-CZ"/>
              <a:pPr>
                <a:defRPr/>
              </a:pPr>
              <a:t>17.2.2019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C345F0AC-EA8D-4AE0-8017-33EB90EF948F}" type="slidenum">
              <a:rPr lang="cs-CZ"/>
              <a:pPr>
                <a:defRPr/>
              </a:pPr>
              <a:t>‹#›</a:t>
            </a:fld>
            <a:endParaRPr lang="cs-CZ"/>
          </a:p>
        </p:txBody>
      </p:sp>
    </p:spTree>
    <p:extLst>
      <p:ext uri="{BB962C8B-B14F-4D97-AF65-F5344CB8AC3E}">
        <p14:creationId xmlns:p14="http://schemas.microsoft.com/office/powerpoint/2010/main" val="3669815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3AB123AE-58F2-40AC-BFBD-FB75BB192B83}" type="datetimeFigureOut">
              <a:rPr lang="cs-CZ"/>
              <a:pPr>
                <a:defRPr/>
              </a:pPr>
              <a:t>17.2.2019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1F7BDE3B-AEA2-4587-ADF9-FDAA4E8D14AE}" type="slidenum">
              <a:rPr lang="cs-CZ"/>
              <a:pPr>
                <a:defRPr/>
              </a:pPr>
              <a:t>‹#›</a:t>
            </a:fld>
            <a:endParaRPr lang="cs-CZ"/>
          </a:p>
        </p:txBody>
      </p:sp>
    </p:spTree>
    <p:extLst>
      <p:ext uri="{BB962C8B-B14F-4D97-AF65-F5344CB8AC3E}">
        <p14:creationId xmlns:p14="http://schemas.microsoft.com/office/powerpoint/2010/main" val="392937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CF5C068D-E21A-4090-BBB2-52CCD8FB65E6}" type="datetimeFigureOut">
              <a:rPr lang="cs-CZ"/>
              <a:pPr>
                <a:defRPr/>
              </a:pPr>
              <a:t>17.2.2019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6D5257CA-FF8A-41CD-8385-95DA220BFF1B}" type="slidenum">
              <a:rPr lang="cs-CZ"/>
              <a:pPr>
                <a:defRPr/>
              </a:pPr>
              <a:t>‹#›</a:t>
            </a:fld>
            <a:endParaRPr lang="cs-CZ"/>
          </a:p>
        </p:txBody>
      </p:sp>
    </p:spTree>
    <p:extLst>
      <p:ext uri="{BB962C8B-B14F-4D97-AF65-F5344CB8AC3E}">
        <p14:creationId xmlns:p14="http://schemas.microsoft.com/office/powerpoint/2010/main" val="3616491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79A84F-0472-4636-89A2-CD1884295236}" type="datetimeFigureOut">
              <a:rPr lang="cs-CZ"/>
              <a:pPr>
                <a:defRPr/>
              </a:pPr>
              <a:t>17.2.2019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A87F5921-39EE-4099-BB34-AC337ED15ADE}" type="slidenum">
              <a:rPr lang="cs-CZ"/>
              <a:pPr>
                <a:defRPr/>
              </a:pPr>
              <a:t>‹#›</a:t>
            </a:fld>
            <a:endParaRPr lang="cs-CZ"/>
          </a:p>
        </p:txBody>
      </p:sp>
    </p:spTree>
    <p:extLst>
      <p:ext uri="{BB962C8B-B14F-4D97-AF65-F5344CB8AC3E}">
        <p14:creationId xmlns:p14="http://schemas.microsoft.com/office/powerpoint/2010/main" val="227757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C5630904-A316-4B38-B592-BC62D443DE0C}" type="datetimeFigureOut">
              <a:rPr lang="cs-CZ"/>
              <a:pPr>
                <a:defRPr/>
              </a:pPr>
              <a:t>17.2.2019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3154D986-6DB1-48E8-8C2A-ED1718274C22}" type="slidenum">
              <a:rPr lang="cs-CZ"/>
              <a:pPr>
                <a:defRPr/>
              </a:pPr>
              <a:t>‹#›</a:t>
            </a:fld>
            <a:endParaRPr lang="cs-CZ"/>
          </a:p>
        </p:txBody>
      </p:sp>
    </p:spTree>
    <p:extLst>
      <p:ext uri="{BB962C8B-B14F-4D97-AF65-F5344CB8AC3E}">
        <p14:creationId xmlns:p14="http://schemas.microsoft.com/office/powerpoint/2010/main" val="2349248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0C0E6924-6CBE-42C9-BD9A-AEBFD746B109}" type="datetimeFigureOut">
              <a:rPr lang="cs-CZ"/>
              <a:pPr>
                <a:defRPr/>
              </a:pPr>
              <a:t>17.2.2019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AC9826B-DD8B-42FE-AE7F-52223EE34A24}" type="slidenum">
              <a:rPr lang="cs-CZ"/>
              <a:pPr>
                <a:defRPr/>
              </a:pPr>
              <a:t>‹#›</a:t>
            </a:fld>
            <a:endParaRPr lang="cs-CZ"/>
          </a:p>
        </p:txBody>
      </p:sp>
    </p:spTree>
    <p:extLst>
      <p:ext uri="{BB962C8B-B14F-4D97-AF65-F5344CB8AC3E}">
        <p14:creationId xmlns:p14="http://schemas.microsoft.com/office/powerpoint/2010/main" val="2923401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AAD113D6-DA22-4160-9475-958AA07183F7}" type="datetimeFigureOut">
              <a:rPr lang="cs-CZ"/>
              <a:pPr>
                <a:defRPr/>
              </a:pPr>
              <a:t>17.2.2019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9637DDC5-3440-417D-BC2A-F630E5CA4F0B}"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rtlCol="0">
            <a:normAutofit fontScale="90000"/>
          </a:bodyPr>
          <a:lstStyle/>
          <a:p>
            <a:pPr fontAlgn="auto">
              <a:spcAft>
                <a:spcPts val="0"/>
              </a:spcAft>
              <a:defRPr/>
            </a:pPr>
            <a:r>
              <a:rPr lang="cs-CZ" b="1" dirty="0"/>
              <a:t>Životní situace mladých mužů z třetích zemí a politiky podporující jejich začlenění</a:t>
            </a:r>
            <a:endParaRPr lang="cs-CZ" dirty="0"/>
          </a:p>
        </p:txBody>
      </p:sp>
      <p:sp>
        <p:nvSpPr>
          <p:cNvPr id="3" name="Podnadpis 2"/>
          <p:cNvSpPr>
            <a:spLocks noGrp="1"/>
          </p:cNvSpPr>
          <p:nvPr>
            <p:ph type="subTitle" idx="1"/>
          </p:nvPr>
        </p:nvSpPr>
        <p:spPr>
          <a:xfrm>
            <a:off x="1371600" y="4292600"/>
            <a:ext cx="6400800" cy="1346200"/>
          </a:xfrm>
        </p:spPr>
        <p:txBody>
          <a:bodyPr rtlCol="0">
            <a:normAutofit/>
          </a:bodyPr>
          <a:lstStyle/>
          <a:p>
            <a:pPr fontAlgn="auto">
              <a:spcAft>
                <a:spcPts val="0"/>
              </a:spcAft>
              <a:defRPr/>
            </a:pPr>
            <a:r>
              <a:rPr lang="cs-CZ" dirty="0" smtClean="0"/>
              <a:t>Praha 3.3.2015</a:t>
            </a:r>
            <a:endParaRPr lang="cs-CZ" dirty="0"/>
          </a:p>
        </p:txBody>
      </p:sp>
      <p:pic>
        <p:nvPicPr>
          <p:cNvPr id="2052" name="Picture 3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620713"/>
            <a:ext cx="25717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31" descr="MIMEN_Logo_K0_100_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8563" y="319088"/>
            <a:ext cx="162560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4388" y="539750"/>
            <a:ext cx="1246187"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r>
              <a:rPr lang="cs-CZ" altLang="cs-CZ" smtClean="0"/>
              <a:t>Bydlení</a:t>
            </a:r>
          </a:p>
        </p:txBody>
      </p:sp>
      <p:sp>
        <p:nvSpPr>
          <p:cNvPr id="3" name="Zástupný symbol pro obsah 2"/>
          <p:cNvSpPr>
            <a:spLocks noGrp="1"/>
          </p:cNvSpPr>
          <p:nvPr>
            <p:ph idx="1"/>
          </p:nvPr>
        </p:nvSpPr>
        <p:spPr>
          <a:xfrm>
            <a:off x="457200" y="1600200"/>
            <a:ext cx="8229600" cy="4637088"/>
          </a:xfrm>
        </p:spPr>
        <p:txBody>
          <a:bodyPr rtlCol="0">
            <a:normAutofit/>
          </a:bodyPr>
          <a:lstStyle/>
          <a:p>
            <a:pPr marL="0" indent="0" fontAlgn="auto">
              <a:spcAft>
                <a:spcPts val="0"/>
              </a:spcAft>
              <a:buFont typeface="Arial" panose="020B0604020202020204" pitchFamily="34" charset="0"/>
              <a:buNone/>
              <a:defRPr/>
            </a:pPr>
            <a:r>
              <a:rPr lang="cs-CZ" sz="2400" i="1" dirty="0"/>
              <a:t>Respondent: Přestěhoval bych se </a:t>
            </a:r>
            <a:r>
              <a:rPr lang="cs-CZ" sz="2400" i="1" dirty="0" smtClean="0"/>
              <a:t>hned </a:t>
            </a:r>
            <a:r>
              <a:rPr lang="en-US" sz="2400" dirty="0" smtClean="0">
                <a:solidFill>
                  <a:schemeClr val="bg1">
                    <a:lumMod val="50000"/>
                  </a:schemeClr>
                </a:solidFill>
              </a:rPr>
              <a:t>[</a:t>
            </a:r>
            <a:r>
              <a:rPr lang="cs-CZ" sz="2400" dirty="0" smtClean="0">
                <a:solidFill>
                  <a:schemeClr val="bg1">
                    <a:lumMod val="50000"/>
                  </a:schemeClr>
                </a:solidFill>
              </a:rPr>
              <a:t>v současnosti denně dojíždí</a:t>
            </a:r>
            <a:r>
              <a:rPr lang="en-US" sz="2400" dirty="0" smtClean="0">
                <a:solidFill>
                  <a:schemeClr val="bg1">
                    <a:lumMod val="50000"/>
                  </a:schemeClr>
                </a:solidFill>
              </a:rPr>
              <a:t>]</a:t>
            </a:r>
            <a:r>
              <a:rPr lang="cs-CZ" sz="2400" i="1" dirty="0" smtClean="0"/>
              <a:t>, </a:t>
            </a:r>
            <a:r>
              <a:rPr lang="cs-CZ" sz="2400" i="1" dirty="0"/>
              <a:t>ale nevím, na jak dlouho tam v té práci </a:t>
            </a:r>
            <a:r>
              <a:rPr lang="cs-CZ" sz="2400" i="1" dirty="0" smtClean="0"/>
              <a:t>jsem.</a:t>
            </a:r>
            <a:endParaRPr lang="cs-CZ" sz="2400" dirty="0"/>
          </a:p>
          <a:p>
            <a:pPr marL="0" indent="0" fontAlgn="auto">
              <a:spcAft>
                <a:spcPts val="0"/>
              </a:spcAft>
              <a:buFont typeface="Arial" panose="020B0604020202020204" pitchFamily="34" charset="0"/>
              <a:buNone/>
              <a:defRPr/>
            </a:pPr>
            <a:r>
              <a:rPr lang="cs-CZ" sz="2400" i="1" dirty="0"/>
              <a:t>Tazatel: Kdybyste měl smlouvu na bydlení, a musel jste se tím zavázat, tak to nechcete?</a:t>
            </a:r>
            <a:endParaRPr lang="cs-CZ" sz="2400" dirty="0"/>
          </a:p>
          <a:p>
            <a:pPr marL="0" indent="0" fontAlgn="auto">
              <a:spcAft>
                <a:spcPts val="0"/>
              </a:spcAft>
              <a:buFont typeface="Arial" panose="020B0604020202020204" pitchFamily="34" charset="0"/>
              <a:buNone/>
              <a:defRPr/>
            </a:pPr>
            <a:r>
              <a:rPr lang="cs-CZ" sz="2400" i="1" dirty="0"/>
              <a:t>Respondent: Ty smlouvy jsou třeba na rok. Jednou jsem volal a snažil jsem se domluvit na menší dobu, ale na tu menší dobu nechtěli. Nevím, co bude za pár měsíců, natož za rok. Prostě není varianta, která by mi teďka něco pokazila. Když ta práce skončí, tak se přestěhuju do Prahy. Když bude pokračovat, tak je to taky v pohodě</a:t>
            </a:r>
            <a:r>
              <a:rPr lang="cs-CZ" sz="2400" i="1" dirty="0" smtClean="0"/>
              <a:t>.</a:t>
            </a:r>
            <a:endParaRPr lang="cs-CZ" sz="2400" dirty="0"/>
          </a:p>
          <a:p>
            <a:pPr marL="0" indent="0" fontAlgn="auto">
              <a:spcAft>
                <a:spcPts val="0"/>
              </a:spcAft>
              <a:buFont typeface="Arial" panose="020B0604020202020204" pitchFamily="34" charset="0"/>
              <a:buNone/>
              <a:defRPr/>
            </a:pPr>
            <a:r>
              <a:rPr lang="cs-CZ" sz="2400" b="1" dirty="0" smtClean="0"/>
              <a:t>Ukrajinec, </a:t>
            </a:r>
            <a:r>
              <a:rPr lang="cs-CZ" sz="2400" b="1" dirty="0"/>
              <a:t>22 let</a:t>
            </a:r>
            <a:endParaRPr lang="cs-CZ" sz="2400" dirty="0"/>
          </a:p>
          <a:p>
            <a:pPr fontAlgn="auto">
              <a:spcAft>
                <a:spcPts val="0"/>
              </a:spcAft>
              <a:defRPr/>
            </a:pPr>
            <a:endParaRPr lang="cs-CZ"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r>
              <a:rPr lang="cs-CZ" altLang="cs-CZ" smtClean="0"/>
              <a:t>Sousedské vztahy, komunita</a:t>
            </a:r>
          </a:p>
        </p:txBody>
      </p:sp>
      <p:sp>
        <p:nvSpPr>
          <p:cNvPr id="3" name="Zástupný symbol pro obsah 2"/>
          <p:cNvSpPr>
            <a:spLocks noGrp="1"/>
          </p:cNvSpPr>
          <p:nvPr>
            <p:ph idx="1"/>
          </p:nvPr>
        </p:nvSpPr>
        <p:spPr/>
        <p:txBody>
          <a:bodyPr rtlCol="0">
            <a:normAutofit fontScale="77500" lnSpcReduction="20000"/>
          </a:bodyPr>
          <a:lstStyle/>
          <a:p>
            <a:pPr marL="0" indent="0" fontAlgn="auto">
              <a:spcAft>
                <a:spcPts val="0"/>
              </a:spcAft>
              <a:buFont typeface="Arial" panose="020B0604020202020204" pitchFamily="34" charset="0"/>
              <a:buNone/>
              <a:defRPr/>
            </a:pPr>
            <a:r>
              <a:rPr lang="cs-CZ" dirty="0">
                <a:solidFill>
                  <a:schemeClr val="bg1">
                    <a:lumMod val="50000"/>
                  </a:schemeClr>
                </a:solidFill>
              </a:rPr>
              <a:t>Společenský život na vesnici, kde respondent žije, téměř vymizel. Z vesnice se stala rekreační oblast, kam </a:t>
            </a:r>
            <a:r>
              <a:rPr lang="cs-CZ" dirty="0" smtClean="0">
                <a:solidFill>
                  <a:schemeClr val="bg1">
                    <a:lumMod val="50000"/>
                  </a:schemeClr>
                </a:solidFill>
              </a:rPr>
              <a:t>lidé jezdí na víkend:</a:t>
            </a:r>
            <a:r>
              <a:rPr lang="cs-CZ" dirty="0" smtClean="0"/>
              <a:t> </a:t>
            </a:r>
            <a:r>
              <a:rPr lang="cs-CZ" i="1" dirty="0" smtClean="0"/>
              <a:t>Takže </a:t>
            </a:r>
            <a:r>
              <a:rPr lang="cs-CZ" i="1" dirty="0"/>
              <a:t>přátelení je jen o víkendech - „Nazdar sousede!“, a tím to končí…Hasičský závody jsou, ale ne u nás, ale vedle ve vesnici. Tak kluci a i chlapi co to </a:t>
            </a:r>
            <a:r>
              <a:rPr lang="cs-CZ" i="1" dirty="0" err="1"/>
              <a:t>dělaj</a:t>
            </a:r>
            <a:r>
              <a:rPr lang="cs-CZ" i="1" dirty="0"/>
              <a:t>, jsou takový hasiči..., no spíš se </a:t>
            </a:r>
            <a:r>
              <a:rPr lang="cs-CZ" i="1" dirty="0" err="1"/>
              <a:t>slejzaj</a:t>
            </a:r>
            <a:r>
              <a:rPr lang="cs-CZ" i="1" dirty="0"/>
              <a:t> v hospodě. Jinak se tam </a:t>
            </a:r>
            <a:r>
              <a:rPr lang="en-US" dirty="0" smtClean="0">
                <a:solidFill>
                  <a:schemeClr val="bg1">
                    <a:lumMod val="50000"/>
                  </a:schemeClr>
                </a:solidFill>
              </a:rPr>
              <a:t>[</a:t>
            </a:r>
            <a:r>
              <a:rPr lang="cs-CZ" dirty="0" smtClean="0">
                <a:solidFill>
                  <a:schemeClr val="bg1">
                    <a:lumMod val="50000"/>
                  </a:schemeClr>
                </a:solidFill>
              </a:rPr>
              <a:t>myšleno </a:t>
            </a:r>
            <a:r>
              <a:rPr lang="cs-CZ" dirty="0">
                <a:solidFill>
                  <a:schemeClr val="bg1">
                    <a:lumMod val="50000"/>
                  </a:schemeClr>
                </a:solidFill>
              </a:rPr>
              <a:t>v </a:t>
            </a:r>
            <a:r>
              <a:rPr lang="cs-CZ" dirty="0" smtClean="0">
                <a:solidFill>
                  <a:schemeClr val="bg1">
                    <a:lumMod val="50000"/>
                  </a:schemeClr>
                </a:solidFill>
              </a:rPr>
              <a:t>hospodě</a:t>
            </a:r>
            <a:r>
              <a:rPr lang="en-US" dirty="0" smtClean="0">
                <a:solidFill>
                  <a:schemeClr val="bg1">
                    <a:lumMod val="50000"/>
                  </a:schemeClr>
                </a:solidFill>
              </a:rPr>
              <a:t>]</a:t>
            </a:r>
            <a:r>
              <a:rPr lang="cs-CZ" dirty="0" smtClean="0">
                <a:solidFill>
                  <a:schemeClr val="bg1">
                    <a:lumMod val="50000"/>
                  </a:schemeClr>
                </a:solidFill>
              </a:rPr>
              <a:t> </a:t>
            </a:r>
            <a:r>
              <a:rPr lang="cs-CZ" i="1" dirty="0"/>
              <a:t>pořádně nic neděje. Má to deset na deset </a:t>
            </a:r>
            <a:r>
              <a:rPr lang="en-US" dirty="0" smtClean="0">
                <a:solidFill>
                  <a:schemeClr val="bg1">
                    <a:lumMod val="50000"/>
                  </a:schemeClr>
                </a:solidFill>
              </a:rPr>
              <a:t>[</a:t>
            </a:r>
            <a:r>
              <a:rPr lang="cs-CZ" dirty="0" smtClean="0">
                <a:solidFill>
                  <a:schemeClr val="bg1">
                    <a:lumMod val="50000"/>
                  </a:schemeClr>
                </a:solidFill>
              </a:rPr>
              <a:t>metrů</a:t>
            </a:r>
            <a:r>
              <a:rPr lang="en-US" dirty="0" smtClean="0">
                <a:solidFill>
                  <a:schemeClr val="bg1">
                    <a:lumMod val="50000"/>
                  </a:schemeClr>
                </a:solidFill>
              </a:rPr>
              <a:t>]</a:t>
            </a:r>
            <a:r>
              <a:rPr lang="cs-CZ" dirty="0" smtClean="0">
                <a:solidFill>
                  <a:schemeClr val="bg1">
                    <a:lumMod val="50000"/>
                  </a:schemeClr>
                </a:solidFill>
              </a:rPr>
              <a:t> </a:t>
            </a:r>
            <a:r>
              <a:rPr lang="cs-CZ" i="1" dirty="0"/>
              <a:t>a jestli se tam normálně sejde tak osm lidí a někdy ani to ne? Je to takový nemastný neslaný. Když se ti lidé vídají moc často, tak to může být taky na palici. Já tam za jaro, léto a podzim jdu tak čtyřikrát a to přeháním. Ale když tam jdu, tak je lepší, když je tam víc lidí, než těch pět co </a:t>
            </a:r>
            <a:r>
              <a:rPr lang="cs-CZ" i="1" dirty="0" err="1"/>
              <a:t>koukaj</a:t>
            </a:r>
            <a:r>
              <a:rPr lang="cs-CZ" i="1" dirty="0"/>
              <a:t> akorát do piva. To je na prd, to by tam člověk </a:t>
            </a:r>
            <a:r>
              <a:rPr lang="cs-CZ" i="1" dirty="0" smtClean="0"/>
              <a:t>usnul.</a:t>
            </a:r>
            <a:endParaRPr lang="cs-CZ" dirty="0"/>
          </a:p>
          <a:p>
            <a:pPr marL="0" indent="0" fontAlgn="auto">
              <a:spcAft>
                <a:spcPts val="0"/>
              </a:spcAft>
              <a:buFont typeface="Arial" panose="020B0604020202020204" pitchFamily="34" charset="0"/>
              <a:buNone/>
              <a:defRPr/>
            </a:pPr>
            <a:r>
              <a:rPr lang="cs-CZ" b="1" dirty="0" smtClean="0"/>
              <a:t>Ukrajinec, 21 let</a:t>
            </a:r>
            <a:endParaRPr lang="cs-CZ" dirty="0"/>
          </a:p>
          <a:p>
            <a:pPr fontAlgn="auto">
              <a:spcAft>
                <a:spcPts val="0"/>
              </a:spcAft>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ltLang="cs-CZ" smtClean="0"/>
              <a:t>Pocit bezpečí</a:t>
            </a:r>
          </a:p>
        </p:txBody>
      </p:sp>
      <p:sp>
        <p:nvSpPr>
          <p:cNvPr id="3" name="Zástupný symbol pro obsah 2"/>
          <p:cNvSpPr>
            <a:spLocks noGrp="1"/>
          </p:cNvSpPr>
          <p:nvPr>
            <p:ph idx="1"/>
          </p:nvPr>
        </p:nvSpPr>
        <p:spPr>
          <a:xfrm>
            <a:off x="457200" y="1600200"/>
            <a:ext cx="8229600" cy="4492625"/>
          </a:xfrm>
        </p:spPr>
        <p:txBody>
          <a:bodyPr rtlCol="0">
            <a:normAutofit lnSpcReduction="10000"/>
          </a:bodyPr>
          <a:lstStyle/>
          <a:p>
            <a:pPr marL="0" indent="0" fontAlgn="auto">
              <a:spcAft>
                <a:spcPts val="0"/>
              </a:spcAft>
              <a:buFont typeface="Arial" panose="020B0604020202020204" pitchFamily="34" charset="0"/>
              <a:buNone/>
              <a:defRPr/>
            </a:pPr>
            <a:r>
              <a:rPr lang="cs-CZ" sz="2400" i="1" dirty="0"/>
              <a:t>Bezpečnost je asi nejdůležitější věc, která se mi tady líbí. Žil jsem v takovém městě, kde je nebezpečno. Tady v klidu ve tři hodiny v noci jdeš, máš sluchátka v uších a víš, že ti nikdo nerozbije hlavu. </a:t>
            </a:r>
            <a:endParaRPr lang="cs-CZ" sz="2400" dirty="0"/>
          </a:p>
          <a:p>
            <a:pPr marL="0" indent="0" fontAlgn="auto">
              <a:spcAft>
                <a:spcPts val="0"/>
              </a:spcAft>
              <a:buFont typeface="Arial" panose="020B0604020202020204" pitchFamily="34" charset="0"/>
              <a:buNone/>
              <a:defRPr/>
            </a:pPr>
            <a:r>
              <a:rPr lang="cs-CZ" sz="2400" b="1" dirty="0" smtClean="0"/>
              <a:t>Ukrajinec, 22 let</a:t>
            </a:r>
          </a:p>
          <a:p>
            <a:pPr marL="0" indent="0" fontAlgn="auto">
              <a:spcAft>
                <a:spcPts val="0"/>
              </a:spcAft>
              <a:buFont typeface="Arial" panose="020B0604020202020204" pitchFamily="34" charset="0"/>
              <a:buNone/>
              <a:defRPr/>
            </a:pPr>
            <a:endParaRPr lang="cs-CZ" sz="2400" dirty="0" smtClean="0"/>
          </a:p>
          <a:p>
            <a:pPr marL="0" indent="0" fontAlgn="auto">
              <a:spcAft>
                <a:spcPts val="0"/>
              </a:spcAft>
              <a:buFont typeface="Arial" panose="020B0604020202020204" pitchFamily="34" charset="0"/>
              <a:buNone/>
              <a:defRPr/>
            </a:pPr>
            <a:r>
              <a:rPr lang="cs-CZ" sz="2400" i="1" dirty="0"/>
              <a:t>Jediné, co se mi nelíbí v Čechách, je ta tráva. Jinak v pohodě. Lidi jsou klidný. Tady nejsou rvačky. Za pět let, co tu jsem, jsem ani jednou neviděl venku žádnou rvačku. V Bělorusku se to stávalo každých pět minut. Tady se pohádají, vynadají jeden druhému a pak se rozejdou. To je dobře….</a:t>
            </a:r>
            <a:endParaRPr lang="cs-CZ" sz="2400" dirty="0"/>
          </a:p>
          <a:p>
            <a:pPr marL="0" indent="0" fontAlgn="auto">
              <a:spcAft>
                <a:spcPts val="0"/>
              </a:spcAft>
              <a:buFont typeface="Arial" panose="020B0604020202020204" pitchFamily="34" charset="0"/>
              <a:buNone/>
              <a:defRPr/>
            </a:pPr>
            <a:r>
              <a:rPr lang="cs-CZ" sz="2400" b="1" dirty="0" smtClean="0"/>
              <a:t>Bělorus, </a:t>
            </a:r>
            <a:r>
              <a:rPr lang="cs-CZ" sz="2400" b="1" dirty="0"/>
              <a:t>22 </a:t>
            </a:r>
            <a:r>
              <a:rPr lang="cs-CZ" sz="2400" b="1" dirty="0" smtClean="0"/>
              <a:t>let</a:t>
            </a:r>
            <a:endParaRPr lang="cs-CZ" sz="2400" dirty="0"/>
          </a:p>
          <a:p>
            <a:pPr marL="0" indent="0" fontAlgn="auto">
              <a:spcAft>
                <a:spcPts val="0"/>
              </a:spcAft>
              <a:buFont typeface="Arial" panose="020B0604020202020204" pitchFamily="34" charset="0"/>
              <a:buNone/>
              <a:defRPr/>
            </a:pPr>
            <a:endParaRPr lang="cs-CZ" sz="2400" dirty="0"/>
          </a:p>
          <a:p>
            <a:pPr marL="0" indent="0" fontAlgn="auto">
              <a:spcAft>
                <a:spcPts val="0"/>
              </a:spcAft>
              <a:buFont typeface="Arial" panose="020B0604020202020204" pitchFamily="34" charset="0"/>
              <a:buNone/>
              <a:defRPr/>
            </a:pPr>
            <a:endParaRPr lang="cs-CZ" sz="2400" i="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r>
              <a:rPr lang="cs-CZ" altLang="cs-CZ" smtClean="0"/>
              <a:t>Vnímání práva</a:t>
            </a:r>
          </a:p>
        </p:txBody>
      </p:sp>
      <p:sp>
        <p:nvSpPr>
          <p:cNvPr id="3" name="Zástupný symbol pro obsah 2"/>
          <p:cNvSpPr>
            <a:spLocks noGrp="1"/>
          </p:cNvSpPr>
          <p:nvPr>
            <p:ph idx="1"/>
          </p:nvPr>
        </p:nvSpPr>
        <p:spPr/>
        <p:txBody>
          <a:bodyPr rtlCol="0">
            <a:normAutofit fontScale="85000" lnSpcReduction="20000"/>
          </a:bodyPr>
          <a:lstStyle/>
          <a:p>
            <a:pPr marL="0" indent="0" fontAlgn="auto">
              <a:spcAft>
                <a:spcPts val="0"/>
              </a:spcAft>
              <a:buFont typeface="Arial" panose="020B0604020202020204" pitchFamily="34" charset="0"/>
              <a:buNone/>
              <a:defRPr/>
            </a:pPr>
            <a:r>
              <a:rPr lang="cs-CZ" i="1" dirty="0"/>
              <a:t>Kdyby se to stalo </a:t>
            </a:r>
            <a:r>
              <a:rPr lang="en-US" dirty="0">
                <a:solidFill>
                  <a:schemeClr val="bg1">
                    <a:lumMod val="50000"/>
                  </a:schemeClr>
                </a:solidFill>
              </a:rPr>
              <a:t>[</a:t>
            </a:r>
            <a:r>
              <a:rPr lang="cs-CZ" dirty="0">
                <a:solidFill>
                  <a:schemeClr val="bg1">
                    <a:lumMod val="50000"/>
                  </a:schemeClr>
                </a:solidFill>
              </a:rPr>
              <a:t>spáchání přestupku pod vlivem alkoholu a marihuany</a:t>
            </a:r>
            <a:r>
              <a:rPr lang="en-US" dirty="0">
                <a:solidFill>
                  <a:schemeClr val="bg1">
                    <a:lumMod val="50000"/>
                  </a:schemeClr>
                </a:solidFill>
              </a:rPr>
              <a:t>]</a:t>
            </a:r>
            <a:r>
              <a:rPr lang="cs-CZ" i="1" dirty="0"/>
              <a:t>, když by mě bylo osmnáct a byl jsem </a:t>
            </a:r>
            <a:r>
              <a:rPr lang="cs-CZ" i="1" dirty="0" err="1"/>
              <a:t>plnoletej</a:t>
            </a:r>
            <a:r>
              <a:rPr lang="cs-CZ" i="1" dirty="0"/>
              <a:t>, tak dobře, ale... Když někdo dostane jako </a:t>
            </a:r>
            <a:r>
              <a:rPr lang="cs-CZ" i="1" dirty="0" err="1"/>
              <a:t>mladistvej</a:t>
            </a:r>
            <a:r>
              <a:rPr lang="cs-CZ" i="1" dirty="0"/>
              <a:t> trest, tak by to mělo fungovat jako </a:t>
            </a:r>
            <a:r>
              <a:rPr lang="cs-CZ" i="1" dirty="0" err="1"/>
              <a:t>bububu</a:t>
            </a:r>
            <a:r>
              <a:rPr lang="cs-CZ" i="1" dirty="0"/>
              <a:t>, a pokud se to bude opakovat, až budeš </a:t>
            </a:r>
            <a:r>
              <a:rPr lang="cs-CZ" i="1" dirty="0" err="1"/>
              <a:t>dospělej</a:t>
            </a:r>
            <a:r>
              <a:rPr lang="cs-CZ" i="1" dirty="0"/>
              <a:t>, tak půjdeš sedět. Oni ten můj čin berou, jako kdybych byl </a:t>
            </a:r>
            <a:r>
              <a:rPr lang="cs-CZ" i="1" dirty="0" err="1"/>
              <a:t>plnoletej</a:t>
            </a:r>
            <a:r>
              <a:rPr lang="cs-CZ" i="1" dirty="0"/>
              <a:t> v době, co se to stalo, ale já jsem nebyl. Tohle mě jako docela dost vadí a oni si to </a:t>
            </a:r>
            <a:r>
              <a:rPr lang="cs-CZ" i="1" dirty="0" err="1"/>
              <a:t>neuvědomujou</a:t>
            </a:r>
            <a:r>
              <a:rPr lang="cs-CZ" i="1" dirty="0"/>
              <a:t>, ale potom může </a:t>
            </a:r>
            <a:r>
              <a:rPr lang="cs-CZ" i="1" dirty="0" err="1"/>
              <a:t>bejt</a:t>
            </a:r>
            <a:r>
              <a:rPr lang="cs-CZ" i="1" dirty="0"/>
              <a:t> člověk i </a:t>
            </a:r>
            <a:r>
              <a:rPr lang="cs-CZ" i="1" dirty="0" err="1"/>
              <a:t>naštvanej</a:t>
            </a:r>
            <a:r>
              <a:rPr lang="cs-CZ" i="1" dirty="0"/>
              <a:t> na ty Cikány. Já když jsem byl nějaký čas </a:t>
            </a:r>
            <a:r>
              <a:rPr lang="cs-CZ" i="1" dirty="0" err="1"/>
              <a:t>nezaměstnanej</a:t>
            </a:r>
            <a:r>
              <a:rPr lang="cs-CZ" i="1" dirty="0"/>
              <a:t> a pracoval jsem jenom brigádně, tak jsem zažádal o dávky a nic jsem nedostal, ale přijde vám tam rodinka Romů a je to.</a:t>
            </a:r>
          </a:p>
          <a:p>
            <a:pPr marL="0" indent="0" fontAlgn="auto">
              <a:spcAft>
                <a:spcPts val="0"/>
              </a:spcAft>
              <a:buFont typeface="Arial" panose="020B0604020202020204" pitchFamily="34" charset="0"/>
              <a:buNone/>
              <a:defRPr/>
            </a:pPr>
            <a:r>
              <a:rPr lang="cs-CZ" b="1" dirty="0"/>
              <a:t>Ukrajinec, 21 let</a:t>
            </a:r>
            <a:r>
              <a:rPr lang="cs-CZ" i="1" dirty="0"/>
              <a:t> </a:t>
            </a:r>
          </a:p>
          <a:p>
            <a:pPr fontAlgn="auto">
              <a:spcAft>
                <a:spcPts val="0"/>
              </a:spcAft>
              <a:defRPr/>
            </a:pP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r>
              <a:rPr lang="cs-CZ" altLang="cs-CZ" smtClean="0"/>
              <a:t>Přátelé</a:t>
            </a:r>
          </a:p>
        </p:txBody>
      </p:sp>
      <p:sp>
        <p:nvSpPr>
          <p:cNvPr id="15363" name="Zástupný symbol pro obsah 2"/>
          <p:cNvSpPr>
            <a:spLocks noGrp="1"/>
          </p:cNvSpPr>
          <p:nvPr>
            <p:ph idx="1"/>
          </p:nvPr>
        </p:nvSpPr>
        <p:spPr>
          <a:xfrm>
            <a:off x="457200" y="1600200"/>
            <a:ext cx="8435975" cy="4525963"/>
          </a:xfrm>
        </p:spPr>
        <p:txBody>
          <a:bodyPr/>
          <a:lstStyle/>
          <a:p>
            <a:pPr marL="0" indent="0">
              <a:buFont typeface="Arial" panose="020B0604020202020204" pitchFamily="34" charset="0"/>
              <a:buNone/>
            </a:pPr>
            <a:r>
              <a:rPr lang="cs-CZ" altLang="cs-CZ" sz="2000" i="1" smtClean="0"/>
              <a:t>Co se týče kamarádů, tak je to jeden z klíčových faktorů. Samozřejmě jak jsem zmínil, tak jsem tady zatím téměř bez kamarádů a je mi tady smutno. Chtěl bych si najít více kamarádů a integrovat se.</a:t>
            </a:r>
            <a:r>
              <a:rPr lang="cs-CZ" altLang="cs-CZ" sz="2000" smtClean="0"/>
              <a:t> </a:t>
            </a:r>
            <a:r>
              <a:rPr lang="cs-CZ" altLang="cs-CZ" sz="2000" i="1" smtClean="0"/>
              <a:t>Asi si budu hledat především vietnamské kamarády, protože to pochopení mezi Vietnamci je lepší, než mezi mnou a Čechy, kdy to porozumění nemusí být správné. Když něco člověk pochopí špatně, tak by z toho mohl být problém. Nevím, jak na tom budu s jazykem, takže i ta jazyková bariéra.</a:t>
            </a:r>
            <a:endParaRPr lang="cs-CZ" altLang="cs-CZ" sz="2000" smtClean="0"/>
          </a:p>
          <a:p>
            <a:pPr marL="0" indent="0">
              <a:buFont typeface="Arial" panose="020B0604020202020204" pitchFamily="34" charset="0"/>
              <a:buNone/>
            </a:pPr>
            <a:r>
              <a:rPr lang="cs-CZ" altLang="cs-CZ" sz="2000" b="1" smtClean="0"/>
              <a:t>Vietnamec, 23 let</a:t>
            </a:r>
          </a:p>
          <a:p>
            <a:pPr marL="0" indent="0">
              <a:buFont typeface="Arial" panose="020B0604020202020204" pitchFamily="34" charset="0"/>
              <a:buNone/>
            </a:pPr>
            <a:endParaRPr lang="cs-CZ" altLang="cs-CZ" sz="2000" b="1" smtClean="0"/>
          </a:p>
          <a:p>
            <a:pPr marL="0" indent="0">
              <a:buFont typeface="Arial" panose="020B0604020202020204" pitchFamily="34" charset="0"/>
              <a:buNone/>
            </a:pPr>
            <a:r>
              <a:rPr lang="cs-CZ" altLang="cs-CZ" sz="2000" i="1" smtClean="0"/>
              <a:t>Šel jsem někam s Čechama do hospody a nerozuměl jsem jim a oni nerozuměli mně. Něco jsem jim řekl a oni už se mnou nikam chodit nechtěli… Pro mě je lepší skupina Ukrajinců, Rusů, Bělorusů než jakoby že bych šel někam s Čechama. Nevím, čím to je a jestli vůbec chci to nějak změnit. Hodně věcí se mi tady líbí, ale v té české mentalitě není ta otevřenost... Tohle v české skupině necítím...</a:t>
            </a:r>
            <a:endParaRPr lang="cs-CZ" altLang="cs-CZ" sz="2000" smtClean="0"/>
          </a:p>
          <a:p>
            <a:pPr marL="0" indent="0">
              <a:buFont typeface="Arial" panose="020B0604020202020204" pitchFamily="34" charset="0"/>
              <a:buNone/>
            </a:pPr>
            <a:r>
              <a:rPr lang="cs-CZ" altLang="cs-CZ" sz="2000" b="1" smtClean="0"/>
              <a:t>Ukrajinec, 22 let</a:t>
            </a:r>
            <a:endParaRPr lang="cs-CZ" altLang="cs-CZ" sz="2000" smtClean="0"/>
          </a:p>
          <a:p>
            <a:pPr marL="0" indent="0">
              <a:buFont typeface="Arial" panose="020B0604020202020204" pitchFamily="34" charset="0"/>
              <a:buNone/>
            </a:pPr>
            <a:endParaRPr lang="cs-CZ" altLang="cs-CZ" sz="20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rtlCol="0">
            <a:noAutofit/>
          </a:bodyPr>
          <a:lstStyle/>
          <a:p>
            <a:pPr marL="0" indent="0" fontAlgn="auto">
              <a:spcAft>
                <a:spcPts val="0"/>
              </a:spcAft>
              <a:buFont typeface="Arial" panose="020B0604020202020204" pitchFamily="34" charset="0"/>
              <a:buNone/>
              <a:defRPr/>
            </a:pPr>
            <a:r>
              <a:rPr lang="cs-CZ" sz="2400" dirty="0">
                <a:solidFill>
                  <a:schemeClr val="bg1">
                    <a:lumMod val="50000"/>
                  </a:schemeClr>
                </a:solidFill>
              </a:rPr>
              <a:t>V </a:t>
            </a:r>
            <a:r>
              <a:rPr lang="cs-CZ" sz="2400" dirty="0" smtClean="0">
                <a:solidFill>
                  <a:schemeClr val="bg1">
                    <a:lumMod val="50000"/>
                  </a:schemeClr>
                </a:solidFill>
              </a:rPr>
              <a:t>ČR byl </a:t>
            </a:r>
            <a:r>
              <a:rPr lang="cs-CZ" sz="2400" dirty="0">
                <a:solidFill>
                  <a:schemeClr val="bg1">
                    <a:lumMod val="50000"/>
                  </a:schemeClr>
                </a:solidFill>
              </a:rPr>
              <a:t>pro respondenta nejtěžší první půlrok pobytu, dokud nezačal navštěvovat kurzy češtiny: </a:t>
            </a:r>
            <a:r>
              <a:rPr lang="cs-CZ" sz="2400" i="1" dirty="0" smtClean="0"/>
              <a:t>To </a:t>
            </a:r>
            <a:r>
              <a:rPr lang="cs-CZ" sz="2400" i="1" dirty="0"/>
              <a:t>bylo těžký, protože neznáš jazyk, neznáš lidi, nemáš žádného kamaráda, nemáš kam jít, nevíš, co dělat. To jsem měl </a:t>
            </a:r>
            <a:r>
              <a:rPr lang="cs-CZ" sz="2400" i="1" dirty="0" smtClean="0"/>
              <a:t>depku.</a:t>
            </a:r>
            <a:endParaRPr lang="cs-CZ" sz="2400" dirty="0"/>
          </a:p>
          <a:p>
            <a:pPr marL="0" indent="0" fontAlgn="auto">
              <a:spcAft>
                <a:spcPts val="0"/>
              </a:spcAft>
              <a:buFont typeface="Arial" panose="020B0604020202020204" pitchFamily="34" charset="0"/>
              <a:buNone/>
              <a:defRPr/>
            </a:pPr>
            <a:r>
              <a:rPr lang="cs-CZ" sz="2400" b="1" dirty="0" smtClean="0"/>
              <a:t>Bělorus, </a:t>
            </a:r>
            <a:r>
              <a:rPr lang="cs-CZ" sz="2400" b="1" dirty="0"/>
              <a:t>22 let</a:t>
            </a:r>
            <a:endParaRPr lang="cs-CZ" sz="2400" dirty="0"/>
          </a:p>
          <a:p>
            <a:pPr marL="0" indent="0" fontAlgn="auto">
              <a:spcAft>
                <a:spcPts val="0"/>
              </a:spcAft>
              <a:buFont typeface="Arial" panose="020B0604020202020204" pitchFamily="34" charset="0"/>
              <a:buNone/>
              <a:defRPr/>
            </a:pPr>
            <a:endParaRPr lang="cs-CZ" sz="2400" i="1" dirty="0" smtClean="0"/>
          </a:p>
          <a:p>
            <a:pPr marL="0" indent="0" fontAlgn="auto">
              <a:spcAft>
                <a:spcPts val="0"/>
              </a:spcAft>
              <a:buFont typeface="Arial" panose="020B0604020202020204" pitchFamily="34" charset="0"/>
              <a:buNone/>
              <a:defRPr/>
            </a:pPr>
            <a:r>
              <a:rPr lang="en-US" sz="2400" i="1" dirty="0" smtClean="0"/>
              <a:t>No</a:t>
            </a:r>
            <a:r>
              <a:rPr lang="en-US" sz="2400" i="1" dirty="0"/>
              <a:t>... </a:t>
            </a:r>
            <a:r>
              <a:rPr lang="en-US" sz="2400" i="1" dirty="0" err="1"/>
              <a:t>jestli</a:t>
            </a:r>
            <a:r>
              <a:rPr lang="en-US" sz="2400" i="1" dirty="0"/>
              <a:t> </a:t>
            </a:r>
            <a:r>
              <a:rPr lang="en-US" sz="2400" i="1" dirty="0" err="1"/>
              <a:t>jsi</a:t>
            </a:r>
            <a:r>
              <a:rPr lang="en-US" sz="2400" i="1" dirty="0"/>
              <a:t> </a:t>
            </a:r>
            <a:r>
              <a:rPr lang="en-US" sz="2400" i="1" dirty="0" err="1"/>
              <a:t>mám</a:t>
            </a:r>
            <a:r>
              <a:rPr lang="en-US" sz="2400" i="1" dirty="0"/>
              <a:t> </a:t>
            </a:r>
            <a:r>
              <a:rPr lang="en-US" sz="2400" i="1" dirty="0" err="1"/>
              <a:t>stěžovat</a:t>
            </a:r>
            <a:r>
              <a:rPr lang="en-US" sz="2400" i="1" dirty="0"/>
              <a:t> </a:t>
            </a:r>
            <a:r>
              <a:rPr lang="en-US" sz="2400" i="1" dirty="0" err="1"/>
              <a:t>na</a:t>
            </a:r>
            <a:r>
              <a:rPr lang="en-US" sz="2400" i="1" dirty="0"/>
              <a:t> to, co se mi </a:t>
            </a:r>
            <a:r>
              <a:rPr lang="en-US" sz="2400" i="1" dirty="0" err="1"/>
              <a:t>nelíbí</a:t>
            </a:r>
            <a:r>
              <a:rPr lang="en-US" sz="2400" i="1" dirty="0"/>
              <a:t> </a:t>
            </a:r>
            <a:r>
              <a:rPr lang="en-US" sz="2400" i="1" dirty="0" err="1"/>
              <a:t>jako</a:t>
            </a:r>
            <a:r>
              <a:rPr lang="en-US" sz="2400" i="1" dirty="0"/>
              <a:t> </a:t>
            </a:r>
            <a:r>
              <a:rPr lang="en-US" sz="2400" i="1" dirty="0" err="1"/>
              <a:t>cizinci</a:t>
            </a:r>
            <a:r>
              <a:rPr lang="en-US" sz="2400" i="1" dirty="0"/>
              <a:t>... </a:t>
            </a:r>
            <a:r>
              <a:rPr lang="en-US" sz="2400" i="1" dirty="0" err="1"/>
              <a:t>myslím</a:t>
            </a:r>
            <a:r>
              <a:rPr lang="en-US" sz="2400" i="1" dirty="0"/>
              <a:t>, </a:t>
            </a:r>
            <a:r>
              <a:rPr lang="en-US" sz="2400" i="1" dirty="0" err="1"/>
              <a:t>že</a:t>
            </a:r>
            <a:r>
              <a:rPr lang="en-US" sz="2400" i="1" dirty="0"/>
              <a:t> to </a:t>
            </a:r>
            <a:r>
              <a:rPr lang="en-US" sz="2400" i="1" dirty="0" err="1"/>
              <a:t>není</a:t>
            </a:r>
            <a:r>
              <a:rPr lang="en-US" sz="2400" i="1" dirty="0"/>
              <a:t> </a:t>
            </a:r>
            <a:r>
              <a:rPr lang="en-US" sz="2400" i="1" dirty="0" err="1"/>
              <a:t>správné</a:t>
            </a:r>
            <a:r>
              <a:rPr lang="en-US" sz="2400" i="1" dirty="0"/>
              <a:t>. </a:t>
            </a:r>
            <a:r>
              <a:rPr lang="en-US" sz="2400" i="1" dirty="0" err="1"/>
              <a:t>Musím</a:t>
            </a:r>
            <a:r>
              <a:rPr lang="en-US" sz="2400" i="1" dirty="0"/>
              <a:t> se </a:t>
            </a:r>
            <a:r>
              <a:rPr lang="en-US" sz="2400" i="1" dirty="0" err="1"/>
              <a:t>na</a:t>
            </a:r>
            <a:r>
              <a:rPr lang="en-US" sz="2400" i="1" dirty="0"/>
              <a:t> to </a:t>
            </a:r>
            <a:r>
              <a:rPr lang="en-US" sz="2400" i="1" dirty="0" err="1"/>
              <a:t>dívat</a:t>
            </a:r>
            <a:r>
              <a:rPr lang="en-US" sz="2400" i="1" dirty="0"/>
              <a:t> </a:t>
            </a:r>
            <a:r>
              <a:rPr lang="en-US" sz="2400" i="1" dirty="0" err="1"/>
              <a:t>jako</a:t>
            </a:r>
            <a:r>
              <a:rPr lang="en-US" sz="2400" i="1" dirty="0"/>
              <a:t> </a:t>
            </a:r>
            <a:r>
              <a:rPr lang="en-US" sz="2400" i="1" dirty="0" err="1"/>
              <a:t>na</a:t>
            </a:r>
            <a:r>
              <a:rPr lang="en-US" sz="2400" i="1" dirty="0"/>
              <a:t> </a:t>
            </a:r>
            <a:r>
              <a:rPr lang="en-US" sz="2400" i="1" dirty="0" err="1"/>
              <a:t>celek</a:t>
            </a:r>
            <a:r>
              <a:rPr lang="en-US" sz="2400" i="1" dirty="0"/>
              <a:t>. </a:t>
            </a:r>
            <a:r>
              <a:rPr lang="en-US" sz="2400" i="1" dirty="0" err="1"/>
              <a:t>Jestli</a:t>
            </a:r>
            <a:r>
              <a:rPr lang="en-US" sz="2400" i="1" dirty="0"/>
              <a:t> </a:t>
            </a:r>
            <a:r>
              <a:rPr lang="en-US" sz="2400" i="1" dirty="0" err="1"/>
              <a:t>jsou</a:t>
            </a:r>
            <a:r>
              <a:rPr lang="en-US" sz="2400" i="1" dirty="0"/>
              <a:t> </a:t>
            </a:r>
            <a:r>
              <a:rPr lang="en-US" sz="2400" i="1" dirty="0" err="1"/>
              <a:t>nějaké</a:t>
            </a:r>
            <a:r>
              <a:rPr lang="en-US" sz="2400" i="1" dirty="0"/>
              <a:t> </a:t>
            </a:r>
            <a:r>
              <a:rPr lang="en-US" sz="2400" i="1" dirty="0" err="1"/>
              <a:t>malé</a:t>
            </a:r>
            <a:r>
              <a:rPr lang="en-US" sz="2400" i="1" dirty="0"/>
              <a:t> </a:t>
            </a:r>
            <a:r>
              <a:rPr lang="en-US" sz="2400" i="1" dirty="0" err="1"/>
              <a:t>problémy</a:t>
            </a:r>
            <a:r>
              <a:rPr lang="en-US" sz="2400" i="1" dirty="0"/>
              <a:t>, </a:t>
            </a:r>
            <a:r>
              <a:rPr lang="en-US" sz="2400" i="1" dirty="0" err="1"/>
              <a:t>jsou</a:t>
            </a:r>
            <a:r>
              <a:rPr lang="en-US" sz="2400" i="1" dirty="0"/>
              <a:t> v </a:t>
            </a:r>
            <a:r>
              <a:rPr lang="en-US" sz="2400" i="1" dirty="0" err="1"/>
              <a:t>podstatě</a:t>
            </a:r>
            <a:r>
              <a:rPr lang="en-US" sz="2400" i="1" dirty="0"/>
              <a:t> </a:t>
            </a:r>
            <a:r>
              <a:rPr lang="cs-CZ" sz="2400" i="1" dirty="0" smtClean="0"/>
              <a:t>s vyřizováním pobytu.</a:t>
            </a:r>
            <a:endParaRPr lang="cs-CZ" sz="2400" dirty="0"/>
          </a:p>
          <a:p>
            <a:pPr marL="0" indent="0" fontAlgn="auto">
              <a:spcAft>
                <a:spcPts val="0"/>
              </a:spcAft>
              <a:buFont typeface="Arial" panose="020B0604020202020204" pitchFamily="34" charset="0"/>
              <a:buNone/>
              <a:defRPr/>
            </a:pPr>
            <a:r>
              <a:rPr lang="cs-CZ" sz="2400" b="1" dirty="0" smtClean="0"/>
              <a:t>Rus, </a:t>
            </a:r>
            <a:r>
              <a:rPr lang="cs-CZ" sz="2400" b="1" dirty="0"/>
              <a:t>26 </a:t>
            </a:r>
            <a:r>
              <a:rPr lang="cs-CZ" sz="2400" b="1" dirty="0" smtClean="0"/>
              <a:t>let</a:t>
            </a:r>
            <a:endParaRPr lang="cs-CZ" sz="2400" dirty="0"/>
          </a:p>
          <a:p>
            <a:pPr fontAlgn="auto">
              <a:spcAft>
                <a:spcPts val="0"/>
              </a:spcAft>
              <a:defRPr/>
            </a:pPr>
            <a:endParaRPr lang="cs-CZ" sz="2400" dirty="0"/>
          </a:p>
        </p:txBody>
      </p:sp>
      <p:sp>
        <p:nvSpPr>
          <p:cNvPr id="6" name="Nadpis 1"/>
          <p:cNvSpPr>
            <a:spLocks noGrp="1"/>
          </p:cNvSpPr>
          <p:nvPr>
            <p:ph type="title"/>
          </p:nvPr>
        </p:nvSpPr>
        <p:spPr/>
        <p:txBody>
          <a:bodyPr rtlCol="0">
            <a:normAutofit fontScale="90000"/>
          </a:bodyPr>
          <a:lstStyle/>
          <a:p>
            <a:pPr fontAlgn="auto">
              <a:spcAft>
                <a:spcPts val="0"/>
              </a:spcAft>
              <a:defRPr/>
            </a:pPr>
            <a:r>
              <a:rPr lang="cs-CZ" dirty="0"/>
              <a:t>Celková </a:t>
            </a:r>
            <a:r>
              <a:rPr lang="cs-CZ" dirty="0" smtClean="0"/>
              <a:t>spokojenost, </a:t>
            </a:r>
            <a:r>
              <a:rPr lang="cs-CZ" dirty="0"/>
              <a:t>největší obtíže </a:t>
            </a:r>
            <a:r>
              <a:rPr lang="cs-CZ" dirty="0" smtClean="0"/>
              <a:t>nebo výhrady I</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229600" cy="3268663"/>
          </a:xfrm>
        </p:spPr>
        <p:txBody>
          <a:bodyPr rtlCol="0">
            <a:normAutofit lnSpcReduction="10000"/>
          </a:bodyPr>
          <a:lstStyle/>
          <a:p>
            <a:pPr marL="0" indent="0" fontAlgn="auto">
              <a:spcBef>
                <a:spcPts val="276"/>
              </a:spcBef>
              <a:spcAft>
                <a:spcPts val="0"/>
              </a:spcAft>
              <a:buFont typeface="Arial" panose="020B0604020202020204" pitchFamily="34" charset="0"/>
              <a:buNone/>
              <a:defRPr/>
            </a:pPr>
            <a:r>
              <a:rPr lang="cs-CZ" sz="2400" i="1" dirty="0"/>
              <a:t>Špatné chování není pouze na cizinecké policii, občas je to i v bance nebo i na pojišťovně VZP. Odpovídají mi způsobem, že mě chtějí odbýt. ... Na VZP záleží na tom, kdo je na konkrétní přepážce. Někdo anglicky umí, někdo ne. Většinou ale chodím s kamarádem.</a:t>
            </a:r>
            <a:endParaRPr lang="cs-CZ" sz="2400" dirty="0"/>
          </a:p>
          <a:p>
            <a:pPr marL="0" indent="0" fontAlgn="auto">
              <a:spcBef>
                <a:spcPts val="276"/>
              </a:spcBef>
              <a:spcAft>
                <a:spcPts val="0"/>
              </a:spcAft>
              <a:buFont typeface="Arial" panose="020B0604020202020204" pitchFamily="34" charset="0"/>
              <a:buNone/>
              <a:defRPr/>
            </a:pPr>
            <a:r>
              <a:rPr lang="cs-CZ" sz="2400" b="1" dirty="0"/>
              <a:t>Vietnamec, 19 let</a:t>
            </a:r>
            <a:endParaRPr lang="cs-CZ" sz="2400" dirty="0"/>
          </a:p>
          <a:p>
            <a:pPr marL="0" indent="0" fontAlgn="auto">
              <a:spcBef>
                <a:spcPts val="276"/>
              </a:spcBef>
              <a:spcAft>
                <a:spcPts val="0"/>
              </a:spcAft>
              <a:buFont typeface="Arial" panose="020B0604020202020204" pitchFamily="34" charset="0"/>
              <a:buNone/>
              <a:defRPr/>
            </a:pPr>
            <a:endParaRPr lang="cs-CZ" sz="2400" i="1" dirty="0" smtClean="0"/>
          </a:p>
          <a:p>
            <a:pPr marL="0" indent="0" fontAlgn="auto">
              <a:spcBef>
                <a:spcPts val="276"/>
              </a:spcBef>
              <a:spcAft>
                <a:spcPts val="0"/>
              </a:spcAft>
              <a:buFont typeface="Arial" panose="020B0604020202020204" pitchFamily="34" charset="0"/>
              <a:buNone/>
              <a:defRPr/>
            </a:pPr>
            <a:r>
              <a:rPr lang="cs-CZ" sz="2400" i="1" dirty="0" smtClean="0"/>
              <a:t>Jenom </a:t>
            </a:r>
            <a:r>
              <a:rPr lang="cs-CZ" sz="2400" i="1" dirty="0"/>
              <a:t>ta byrokracie. Když chceme něco udělat, dlouho to trvá.</a:t>
            </a:r>
            <a:endParaRPr lang="cs-CZ" sz="2400" dirty="0"/>
          </a:p>
          <a:p>
            <a:pPr marL="0" indent="0" fontAlgn="auto">
              <a:spcBef>
                <a:spcPts val="276"/>
              </a:spcBef>
              <a:spcAft>
                <a:spcPts val="0"/>
              </a:spcAft>
              <a:buFont typeface="Arial" panose="020B0604020202020204" pitchFamily="34" charset="0"/>
              <a:buNone/>
              <a:defRPr/>
            </a:pPr>
            <a:r>
              <a:rPr lang="cs-CZ" sz="2400" b="1" dirty="0" smtClean="0"/>
              <a:t>Syřan, 23 let</a:t>
            </a:r>
            <a:endParaRPr lang="cs-CZ" sz="2400" dirty="0"/>
          </a:p>
        </p:txBody>
      </p:sp>
      <p:sp>
        <p:nvSpPr>
          <p:cNvPr id="5" name="Nadpis 1"/>
          <p:cNvSpPr>
            <a:spLocks noGrp="1"/>
          </p:cNvSpPr>
          <p:nvPr>
            <p:ph type="title"/>
          </p:nvPr>
        </p:nvSpPr>
        <p:spPr>
          <a:xfrm>
            <a:off x="323850" y="274638"/>
            <a:ext cx="8424863" cy="1143000"/>
          </a:xfrm>
        </p:spPr>
        <p:txBody>
          <a:bodyPr rtlCol="0">
            <a:normAutofit fontScale="90000"/>
          </a:bodyPr>
          <a:lstStyle/>
          <a:p>
            <a:pPr fontAlgn="auto">
              <a:spcAft>
                <a:spcPts val="0"/>
              </a:spcAft>
              <a:defRPr/>
            </a:pPr>
            <a:r>
              <a:rPr lang="cs-CZ" dirty="0"/>
              <a:t>Celková </a:t>
            </a:r>
            <a:r>
              <a:rPr lang="cs-CZ" dirty="0" smtClean="0"/>
              <a:t>spokojenost, </a:t>
            </a:r>
            <a:r>
              <a:rPr lang="cs-CZ" dirty="0"/>
              <a:t>největší obtíže </a:t>
            </a:r>
            <a:r>
              <a:rPr lang="cs-CZ" dirty="0" smtClean="0"/>
              <a:t>nebo výhrady II</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323850" y="274638"/>
            <a:ext cx="8424863" cy="1143000"/>
          </a:xfrm>
        </p:spPr>
        <p:txBody>
          <a:bodyPr/>
          <a:lstStyle/>
          <a:p>
            <a:r>
              <a:rPr lang="cs-CZ" altLang="cs-CZ" smtClean="0"/>
              <a:t>(Měnící se) životní preference</a:t>
            </a:r>
          </a:p>
        </p:txBody>
      </p:sp>
      <p:sp>
        <p:nvSpPr>
          <p:cNvPr id="3" name="Zástupný symbol pro obsah 2"/>
          <p:cNvSpPr>
            <a:spLocks noGrp="1"/>
          </p:cNvSpPr>
          <p:nvPr>
            <p:ph idx="1"/>
          </p:nvPr>
        </p:nvSpPr>
        <p:spPr>
          <a:xfrm>
            <a:off x="457200" y="1600200"/>
            <a:ext cx="8229600" cy="5068888"/>
          </a:xfrm>
        </p:spPr>
        <p:txBody>
          <a:bodyPr rtlCol="0">
            <a:normAutofit fontScale="62500" lnSpcReduction="20000"/>
          </a:bodyPr>
          <a:lstStyle/>
          <a:p>
            <a:pPr marL="0" indent="0" fontAlgn="auto">
              <a:spcAft>
                <a:spcPts val="0"/>
              </a:spcAft>
              <a:buFont typeface="Arial" panose="020B0604020202020204" pitchFamily="34" charset="0"/>
              <a:buNone/>
              <a:defRPr/>
            </a:pPr>
            <a:r>
              <a:rPr lang="cs-CZ" i="1" dirty="0"/>
              <a:t>Tady </a:t>
            </a:r>
            <a:r>
              <a:rPr lang="en-US" dirty="0">
                <a:solidFill>
                  <a:schemeClr val="bg1">
                    <a:lumMod val="50000"/>
                  </a:schemeClr>
                </a:solidFill>
              </a:rPr>
              <a:t>[</a:t>
            </a:r>
            <a:r>
              <a:rPr lang="cs-CZ" dirty="0">
                <a:solidFill>
                  <a:schemeClr val="bg1">
                    <a:lumMod val="50000"/>
                  </a:schemeClr>
                </a:solidFill>
              </a:rPr>
              <a:t>krajské město</a:t>
            </a:r>
            <a:r>
              <a:rPr lang="en-US" dirty="0">
                <a:solidFill>
                  <a:schemeClr val="bg1">
                    <a:lumMod val="50000"/>
                  </a:schemeClr>
                </a:solidFill>
              </a:rPr>
              <a:t>]</a:t>
            </a:r>
            <a:r>
              <a:rPr lang="en-US" dirty="0"/>
              <a:t> </a:t>
            </a:r>
            <a:r>
              <a:rPr lang="cs-CZ" i="1" dirty="0"/>
              <a:t>to je takové šedivé město. Není tady moc míst, kam bys mohl jít. V Praze to město žije celou dobu a </a:t>
            </a:r>
            <a:r>
              <a:rPr lang="cs-CZ" i="1" dirty="0" err="1"/>
              <a:t>celej</a:t>
            </a:r>
            <a:r>
              <a:rPr lang="cs-CZ" i="1" dirty="0"/>
              <a:t> den. Tím, že jsem mladý, tak potřebuju nějaký zážitky, než jenom pracovat a vrátit se dom.</a:t>
            </a:r>
          </a:p>
          <a:p>
            <a:pPr marL="0" indent="0" fontAlgn="auto">
              <a:spcAft>
                <a:spcPts val="0"/>
              </a:spcAft>
              <a:buFont typeface="Arial" panose="020B0604020202020204" pitchFamily="34" charset="0"/>
              <a:buNone/>
              <a:defRPr/>
            </a:pPr>
            <a:r>
              <a:rPr lang="cs-CZ" b="1" dirty="0"/>
              <a:t>Ukrajinec, 22 let</a:t>
            </a:r>
          </a:p>
          <a:p>
            <a:pPr marL="0" indent="0" fontAlgn="auto">
              <a:spcAft>
                <a:spcPts val="0"/>
              </a:spcAft>
              <a:buFont typeface="Arial" panose="020B0604020202020204" pitchFamily="34" charset="0"/>
              <a:buNone/>
              <a:defRPr/>
            </a:pPr>
            <a:endParaRPr lang="cs-CZ" i="1" dirty="0" smtClean="0"/>
          </a:p>
          <a:p>
            <a:pPr marL="0" indent="0" fontAlgn="auto">
              <a:spcAft>
                <a:spcPts val="0"/>
              </a:spcAft>
              <a:buFont typeface="Arial" panose="020B0604020202020204" pitchFamily="34" charset="0"/>
              <a:buNone/>
              <a:defRPr/>
            </a:pPr>
            <a:r>
              <a:rPr lang="cs-CZ" i="1" dirty="0" smtClean="0"/>
              <a:t>V</a:t>
            </a:r>
            <a:r>
              <a:rPr lang="cs-CZ" i="1" dirty="0"/>
              <a:t> Čechách mám věci, které jsem v Angole neměl. V Angole jsem byl </a:t>
            </a:r>
            <a:r>
              <a:rPr lang="cs-CZ" i="1" dirty="0" err="1"/>
              <a:t>mladej</a:t>
            </a:r>
            <a:r>
              <a:rPr lang="cs-CZ" i="1" dirty="0"/>
              <a:t>. Tady se starám sám o sebe a cítím se tu moc fajn, přestože jsem tady </a:t>
            </a:r>
            <a:r>
              <a:rPr lang="cs-CZ" i="1" dirty="0" err="1"/>
              <a:t>ztracenej</a:t>
            </a:r>
            <a:r>
              <a:rPr lang="cs-CZ" i="1" dirty="0"/>
              <a:t>. V Angole jsem na druhou stranu prožil dvacet let, takže doma je doma. Přál bych si tu zůstat a zároveň moct kdykoli odjet do Angoly na dovolenou.</a:t>
            </a:r>
            <a:endParaRPr lang="cs-CZ" dirty="0"/>
          </a:p>
          <a:p>
            <a:pPr marL="0" indent="0" fontAlgn="auto">
              <a:spcAft>
                <a:spcPts val="0"/>
              </a:spcAft>
              <a:buFont typeface="Arial" panose="020B0604020202020204" pitchFamily="34" charset="0"/>
              <a:buNone/>
              <a:defRPr/>
            </a:pPr>
            <a:r>
              <a:rPr lang="cs-CZ" b="1" dirty="0"/>
              <a:t>Angolan, 25 </a:t>
            </a:r>
            <a:r>
              <a:rPr lang="cs-CZ" b="1" dirty="0" smtClean="0"/>
              <a:t>let</a:t>
            </a:r>
          </a:p>
          <a:p>
            <a:pPr marL="0" indent="0" fontAlgn="auto">
              <a:spcAft>
                <a:spcPts val="0"/>
              </a:spcAft>
              <a:buFont typeface="Arial" panose="020B0604020202020204" pitchFamily="34" charset="0"/>
              <a:buNone/>
              <a:defRPr/>
            </a:pPr>
            <a:endParaRPr lang="cs-CZ" b="1" dirty="0" smtClean="0"/>
          </a:p>
          <a:p>
            <a:pPr marL="0" indent="0" fontAlgn="auto">
              <a:spcAft>
                <a:spcPts val="0"/>
              </a:spcAft>
              <a:buFont typeface="Arial" panose="020B0604020202020204" pitchFamily="34" charset="0"/>
              <a:buNone/>
              <a:defRPr/>
            </a:pPr>
            <a:r>
              <a:rPr lang="cs-CZ" i="1" dirty="0"/>
              <a:t>Mám snoubenku, práci stálou taky mám, tak to jsou takový dvě důležitý věci, který mě </a:t>
            </a:r>
            <a:r>
              <a:rPr lang="cs-CZ" i="1" dirty="0" err="1"/>
              <a:t>dělaj</a:t>
            </a:r>
            <a:r>
              <a:rPr lang="cs-CZ" i="1" dirty="0"/>
              <a:t> šťastným. Protože příští rok mám v plánu si právě vzít přítelkyni nebo vlastně snoubenku, tak je ta práce potřeba. (smích) ... aby na to bylo.“</a:t>
            </a:r>
            <a:endParaRPr lang="cs-CZ" dirty="0"/>
          </a:p>
          <a:p>
            <a:pPr marL="0" indent="0" fontAlgn="auto">
              <a:spcAft>
                <a:spcPts val="0"/>
              </a:spcAft>
              <a:buFont typeface="Arial" panose="020B0604020202020204" pitchFamily="34" charset="0"/>
              <a:buNone/>
              <a:defRPr/>
            </a:pPr>
            <a:r>
              <a:rPr lang="cs-CZ" b="1" dirty="0"/>
              <a:t>Ukrajinec, 21 </a:t>
            </a:r>
            <a:r>
              <a:rPr lang="cs-CZ" b="1" dirty="0" smtClean="0"/>
              <a:t>let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en-US" dirty="0"/>
              <a:t>Migrant Men’s Well-Being in Diversity</a:t>
            </a:r>
            <a:endParaRPr lang="cs-CZ" dirty="0"/>
          </a:p>
        </p:txBody>
      </p:sp>
      <p:sp>
        <p:nvSpPr>
          <p:cNvPr id="3075" name="Zástupný symbol pro obsah 2"/>
          <p:cNvSpPr>
            <a:spLocks noGrp="1"/>
          </p:cNvSpPr>
          <p:nvPr>
            <p:ph idx="1"/>
          </p:nvPr>
        </p:nvSpPr>
        <p:spPr>
          <a:xfrm>
            <a:off x="250825" y="1600200"/>
            <a:ext cx="8713788" cy="4525963"/>
          </a:xfrm>
        </p:spPr>
        <p:txBody>
          <a:bodyPr/>
          <a:lstStyle/>
          <a:p>
            <a:r>
              <a:rPr lang="cs-CZ" altLang="cs-CZ" sz="2400" smtClean="0"/>
              <a:t>Proč se tématem zabývat?</a:t>
            </a:r>
          </a:p>
          <a:p>
            <a:pPr lvl="1">
              <a:buFont typeface="Wingdings" panose="05000000000000000000" pitchFamily="2" charset="2"/>
              <a:buChar char="Ø"/>
            </a:pPr>
            <a:r>
              <a:rPr lang="cs-CZ" altLang="cs-CZ" sz="2000" smtClean="0"/>
              <a:t>obtíže s integrací mladých mužů cizinců (MMC) v některých zemích Evropy;</a:t>
            </a:r>
            <a:endParaRPr lang="en-US" altLang="cs-CZ" sz="2000" smtClean="0"/>
          </a:p>
          <a:p>
            <a:endParaRPr lang="cs-CZ" altLang="cs-CZ" sz="800" smtClean="0"/>
          </a:p>
          <a:p>
            <a:r>
              <a:rPr lang="cs-CZ" altLang="cs-CZ" sz="2400" smtClean="0"/>
              <a:t>1,5 roku trvající výzkumný projekt v 7 zemích:</a:t>
            </a:r>
          </a:p>
          <a:p>
            <a:pPr lvl="1">
              <a:buFont typeface="Wingdings" panose="05000000000000000000" pitchFamily="2" charset="2"/>
              <a:buChar char="Ø"/>
            </a:pPr>
            <a:r>
              <a:rPr lang="cs-CZ" altLang="cs-CZ" sz="2000" smtClean="0"/>
              <a:t>ČR, Finsko, Francie, Irsko, Itálie, Německo a Velká Británie;</a:t>
            </a:r>
            <a:endParaRPr lang="en-US" altLang="cs-CZ" sz="2000" smtClean="0"/>
          </a:p>
          <a:p>
            <a:pPr lvl="1">
              <a:buFont typeface="Wingdings" panose="05000000000000000000" pitchFamily="2" charset="2"/>
              <a:buChar char="Ø"/>
            </a:pPr>
            <a:endParaRPr lang="cs-CZ" altLang="cs-CZ" sz="800" smtClean="0"/>
          </a:p>
          <a:p>
            <a:r>
              <a:rPr lang="cs-CZ" altLang="cs-CZ" sz="2400" smtClean="0"/>
              <a:t>Aktivity:</a:t>
            </a:r>
          </a:p>
          <a:p>
            <a:pPr lvl="1">
              <a:buFont typeface="Wingdings" panose="05000000000000000000" pitchFamily="2" charset="2"/>
              <a:buChar char="Ø"/>
            </a:pPr>
            <a:r>
              <a:rPr lang="cs-CZ" altLang="cs-CZ" sz="2000" smtClean="0"/>
              <a:t>zmapování a vyhodnocení národních politik a programů pro MMC,</a:t>
            </a:r>
          </a:p>
          <a:p>
            <a:pPr lvl="1">
              <a:buFont typeface="Wingdings" panose="05000000000000000000" pitchFamily="2" charset="2"/>
              <a:buChar char="Ø"/>
            </a:pPr>
            <a:r>
              <a:rPr lang="cs-CZ" altLang="cs-CZ" sz="2000" smtClean="0"/>
              <a:t>sběr údajů od MMC (v ČR 3 diskusní skupiny a 16 individuálních rozhovorů),</a:t>
            </a:r>
          </a:p>
          <a:p>
            <a:pPr lvl="1">
              <a:buFont typeface="Wingdings" panose="05000000000000000000" pitchFamily="2" charset="2"/>
              <a:buChar char="Ø"/>
            </a:pPr>
            <a:r>
              <a:rPr lang="cs-CZ" altLang="cs-CZ" sz="2000" smtClean="0"/>
              <a:t>vyhodnocení dat a tvorba národní a mezinárodní zprávy,</a:t>
            </a:r>
          </a:p>
          <a:p>
            <a:pPr lvl="1">
              <a:buFont typeface="Wingdings" panose="05000000000000000000" pitchFamily="2" charset="2"/>
              <a:buChar char="Ø"/>
            </a:pPr>
            <a:r>
              <a:rPr lang="cs-CZ" altLang="cs-CZ" sz="2000" smtClean="0"/>
              <a:t>návrh indikátorů vypovídajících o životní situaci (Well-being) MMC.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5763" y="274638"/>
            <a:ext cx="8434387" cy="1143000"/>
          </a:xfrm>
        </p:spPr>
        <p:txBody>
          <a:bodyPr rtlCol="0">
            <a:normAutofit fontScale="90000"/>
          </a:bodyPr>
          <a:lstStyle/>
          <a:p>
            <a:pPr fontAlgn="auto">
              <a:spcAft>
                <a:spcPts val="0"/>
              </a:spcAft>
              <a:defRPr/>
            </a:pPr>
            <a:r>
              <a:rPr lang="cs-CZ" dirty="0" smtClean="0"/>
              <a:t>Témata rozhovorů / dimenze </a:t>
            </a:r>
            <a:r>
              <a:rPr lang="cs-CZ" dirty="0" err="1" smtClean="0"/>
              <a:t>Well-being</a:t>
            </a:r>
            <a:endParaRPr lang="cs-CZ" dirty="0"/>
          </a:p>
        </p:txBody>
      </p:sp>
      <p:sp>
        <p:nvSpPr>
          <p:cNvPr id="3" name="Zástupný symbol pro obsah 2"/>
          <p:cNvSpPr>
            <a:spLocks noGrp="1"/>
          </p:cNvSpPr>
          <p:nvPr>
            <p:ph idx="1"/>
          </p:nvPr>
        </p:nvSpPr>
        <p:spPr>
          <a:xfrm>
            <a:off x="250825" y="1341438"/>
            <a:ext cx="8569325" cy="5400675"/>
          </a:xfrm>
        </p:spPr>
        <p:txBody>
          <a:bodyPr rtlCol="0">
            <a:normAutofit fontScale="62500" lnSpcReduction="20000"/>
          </a:bodyPr>
          <a:lstStyle/>
          <a:p>
            <a:pPr fontAlgn="auto">
              <a:spcAft>
                <a:spcPts val="0"/>
              </a:spcAft>
              <a:defRPr/>
            </a:pPr>
            <a:r>
              <a:rPr lang="cs-CZ" dirty="0" smtClean="0"/>
              <a:t>Předběžná identifikace - předvýzkum (3 </a:t>
            </a:r>
            <a:r>
              <a:rPr lang="cs-CZ" dirty="0" err="1" smtClean="0"/>
              <a:t>indiv</a:t>
            </a:r>
            <a:r>
              <a:rPr lang="cs-CZ" dirty="0" smtClean="0"/>
              <a:t>. rozhovory, 1 diskusní skupina);</a:t>
            </a:r>
            <a:endParaRPr lang="en-US" dirty="0" smtClean="0"/>
          </a:p>
          <a:p>
            <a:pPr fontAlgn="auto">
              <a:spcAft>
                <a:spcPts val="0"/>
              </a:spcAft>
              <a:defRPr/>
            </a:pPr>
            <a:endParaRPr lang="cs-CZ" sz="1000" dirty="0" smtClean="0"/>
          </a:p>
          <a:p>
            <a:pPr fontAlgn="auto">
              <a:spcAft>
                <a:spcPts val="0"/>
              </a:spcAft>
              <a:defRPr/>
            </a:pPr>
            <a:r>
              <a:rPr lang="cs-CZ" dirty="0" smtClean="0"/>
              <a:t>Následné rozhovory: vyprávění respondentů + otázky tazatele</a:t>
            </a:r>
          </a:p>
          <a:p>
            <a:pPr lvl="1" fontAlgn="auto">
              <a:spcAft>
                <a:spcPts val="0"/>
              </a:spcAft>
              <a:buFont typeface="Wingdings" panose="05000000000000000000" pitchFamily="2" charset="2"/>
              <a:buChar char="Ø"/>
              <a:defRPr/>
            </a:pPr>
            <a:r>
              <a:rPr lang="cs-CZ" dirty="0" smtClean="0"/>
              <a:t>Stěžejní životní situace částečně respondenti uvedli spontánně, částečně na dotaz tazatele;</a:t>
            </a:r>
          </a:p>
          <a:p>
            <a:pPr lvl="1" fontAlgn="auto">
              <a:spcAft>
                <a:spcPts val="0"/>
              </a:spcAft>
              <a:defRPr/>
            </a:pPr>
            <a:endParaRPr lang="cs-CZ" sz="1000" dirty="0" smtClean="0"/>
          </a:p>
          <a:p>
            <a:pPr fontAlgn="auto">
              <a:spcAft>
                <a:spcPts val="0"/>
              </a:spcAft>
              <a:defRPr/>
            </a:pPr>
            <a:r>
              <a:rPr lang="cs-CZ" dirty="0" smtClean="0"/>
              <a:t>Nejdůležitější témata:</a:t>
            </a:r>
          </a:p>
          <a:p>
            <a:pPr lvl="1" fontAlgn="auto">
              <a:spcAft>
                <a:spcPts val="0"/>
              </a:spcAft>
              <a:buFont typeface="Wingdings" panose="05000000000000000000" pitchFamily="2" charset="2"/>
              <a:buChar char="Ø"/>
              <a:defRPr/>
            </a:pPr>
            <a:r>
              <a:rPr lang="cs-CZ" b="1" dirty="0" smtClean="0"/>
              <a:t>pobytový status</a:t>
            </a:r>
          </a:p>
          <a:p>
            <a:pPr lvl="1" fontAlgn="auto">
              <a:spcAft>
                <a:spcPts val="0"/>
              </a:spcAft>
              <a:buFont typeface="Wingdings" panose="05000000000000000000" pitchFamily="2" charset="2"/>
              <a:buChar char="Ø"/>
              <a:defRPr/>
            </a:pPr>
            <a:r>
              <a:rPr lang="cs-CZ" b="1" dirty="0" smtClean="0"/>
              <a:t>škola</a:t>
            </a:r>
            <a:r>
              <a:rPr lang="cs-CZ" dirty="0" smtClean="0"/>
              <a:t> / studium</a:t>
            </a:r>
          </a:p>
          <a:p>
            <a:pPr lvl="1" fontAlgn="auto">
              <a:spcAft>
                <a:spcPts val="0"/>
              </a:spcAft>
              <a:buFont typeface="Wingdings" panose="05000000000000000000" pitchFamily="2" charset="2"/>
              <a:buChar char="Ø"/>
              <a:defRPr/>
            </a:pPr>
            <a:r>
              <a:rPr lang="cs-CZ" b="1" dirty="0"/>
              <a:t>p</a:t>
            </a:r>
            <a:r>
              <a:rPr lang="cs-CZ" b="1" dirty="0" smtClean="0"/>
              <a:t>ráce</a:t>
            </a:r>
            <a:r>
              <a:rPr lang="cs-CZ" dirty="0" smtClean="0"/>
              <a:t>, zaměstnání, podnikání</a:t>
            </a:r>
          </a:p>
          <a:p>
            <a:pPr lvl="1" fontAlgn="auto">
              <a:spcAft>
                <a:spcPts val="0"/>
              </a:spcAft>
              <a:buFont typeface="Wingdings" panose="05000000000000000000" pitchFamily="2" charset="2"/>
              <a:buChar char="Ø"/>
              <a:defRPr/>
            </a:pPr>
            <a:r>
              <a:rPr lang="cs-CZ" b="1" dirty="0" smtClean="0"/>
              <a:t>příjmy</a:t>
            </a:r>
            <a:r>
              <a:rPr lang="cs-CZ" dirty="0" smtClean="0"/>
              <a:t> a výdaje</a:t>
            </a:r>
          </a:p>
          <a:p>
            <a:pPr lvl="1" fontAlgn="auto">
              <a:spcAft>
                <a:spcPts val="0"/>
              </a:spcAft>
              <a:buFont typeface="Wingdings" panose="05000000000000000000" pitchFamily="2" charset="2"/>
              <a:buChar char="Ø"/>
              <a:defRPr/>
            </a:pPr>
            <a:r>
              <a:rPr lang="cs-CZ" b="1" dirty="0" smtClean="0"/>
              <a:t>bydlení</a:t>
            </a:r>
            <a:r>
              <a:rPr lang="cs-CZ" dirty="0" smtClean="0"/>
              <a:t>, vztahy se sousedy apod.</a:t>
            </a:r>
          </a:p>
          <a:p>
            <a:pPr lvl="1" fontAlgn="auto">
              <a:spcAft>
                <a:spcPts val="0"/>
              </a:spcAft>
              <a:buFont typeface="Wingdings" panose="05000000000000000000" pitchFamily="2" charset="2"/>
              <a:buChar char="Ø"/>
              <a:defRPr/>
            </a:pPr>
            <a:r>
              <a:rPr lang="cs-CZ" b="1" dirty="0" smtClean="0"/>
              <a:t>volný čas</a:t>
            </a:r>
            <a:r>
              <a:rPr lang="cs-CZ" dirty="0" smtClean="0"/>
              <a:t>, zájmy, sport</a:t>
            </a:r>
          </a:p>
          <a:p>
            <a:pPr lvl="1" fontAlgn="auto">
              <a:spcAft>
                <a:spcPts val="0"/>
              </a:spcAft>
              <a:buFont typeface="Wingdings" panose="05000000000000000000" pitchFamily="2" charset="2"/>
              <a:buChar char="Ø"/>
              <a:defRPr/>
            </a:pPr>
            <a:r>
              <a:rPr lang="cs-CZ" b="1" dirty="0" smtClean="0"/>
              <a:t>bezpečnost</a:t>
            </a:r>
            <a:r>
              <a:rPr lang="cs-CZ" dirty="0" smtClean="0"/>
              <a:t>, diskriminace, kriminalita</a:t>
            </a:r>
            <a:r>
              <a:rPr lang="cs-CZ" dirty="0"/>
              <a:t>, pocit </a:t>
            </a:r>
            <a:r>
              <a:rPr lang="cs-CZ" dirty="0" smtClean="0"/>
              <a:t>bezpečí a vnímání </a:t>
            </a:r>
            <a:r>
              <a:rPr lang="cs-CZ" dirty="0"/>
              <a:t>práva, policie </a:t>
            </a:r>
            <a:r>
              <a:rPr lang="cs-CZ" dirty="0" smtClean="0"/>
              <a:t>ČR nebo soudů</a:t>
            </a:r>
          </a:p>
          <a:p>
            <a:pPr lvl="1" fontAlgn="auto">
              <a:spcAft>
                <a:spcPts val="0"/>
              </a:spcAft>
              <a:buFont typeface="Wingdings" panose="05000000000000000000" pitchFamily="2" charset="2"/>
              <a:buChar char="Ø"/>
              <a:defRPr/>
            </a:pPr>
            <a:r>
              <a:rPr lang="cs-CZ" b="1" dirty="0"/>
              <a:t>zájem o společenské </a:t>
            </a:r>
            <a:r>
              <a:rPr lang="cs-CZ" b="1" dirty="0" smtClean="0"/>
              <a:t>dění</a:t>
            </a:r>
            <a:r>
              <a:rPr lang="cs-CZ" dirty="0" smtClean="0"/>
              <a:t>, vztahy se </a:t>
            </a:r>
            <a:r>
              <a:rPr lang="cs-CZ" dirty="0"/>
              <a:t>zástupci majority (a s cizinci), postoje k české společnosti, </a:t>
            </a:r>
            <a:r>
              <a:rPr lang="cs-CZ" dirty="0" smtClean="0"/>
              <a:t>institucím</a:t>
            </a:r>
          </a:p>
          <a:p>
            <a:pPr lvl="1" fontAlgn="auto">
              <a:spcAft>
                <a:spcPts val="0"/>
              </a:spcAft>
              <a:buFont typeface="Wingdings" panose="05000000000000000000" pitchFamily="2" charset="2"/>
              <a:buChar char="Ø"/>
              <a:defRPr/>
            </a:pPr>
            <a:r>
              <a:rPr lang="cs-CZ" b="1" dirty="0" smtClean="0"/>
              <a:t>vztahy</a:t>
            </a:r>
            <a:r>
              <a:rPr lang="cs-CZ" dirty="0" smtClean="0"/>
              <a:t> v rodině, s přáteli, partnerské vztahy a preference apod.</a:t>
            </a:r>
          </a:p>
          <a:p>
            <a:pPr lvl="1" fontAlgn="auto">
              <a:spcAft>
                <a:spcPts val="0"/>
              </a:spcAft>
              <a:buFont typeface="Wingdings" panose="05000000000000000000" pitchFamily="2" charset="2"/>
              <a:buChar char="Ø"/>
              <a:defRPr/>
            </a:pPr>
            <a:r>
              <a:rPr lang="cs-CZ" b="1" dirty="0" smtClean="0"/>
              <a:t>život v ČR </a:t>
            </a:r>
            <a:r>
              <a:rPr lang="cs-CZ" dirty="0" smtClean="0"/>
              <a:t>(příchod, integrace, celková spokojenost, výhrady, obtíže, možnosti a způsoby jejich řešení...)</a:t>
            </a:r>
          </a:p>
          <a:p>
            <a:pPr lvl="1" fontAlgn="auto">
              <a:spcAft>
                <a:spcPts val="0"/>
              </a:spcAft>
              <a:buFont typeface="Wingdings" panose="05000000000000000000" pitchFamily="2" charset="2"/>
              <a:buChar char="Ø"/>
              <a:defRPr/>
            </a:pPr>
            <a:r>
              <a:rPr lang="cs-CZ" b="1" dirty="0" smtClean="0"/>
              <a:t>životní ambice a preference</a:t>
            </a:r>
            <a:r>
              <a:rPr lang="cs-CZ" dirty="0" smtClean="0"/>
              <a:t>, představy o budoucnosti...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r>
              <a:rPr lang="cs-CZ" altLang="cs-CZ" smtClean="0"/>
              <a:t>Pobytový status</a:t>
            </a:r>
          </a:p>
        </p:txBody>
      </p:sp>
      <p:sp>
        <p:nvSpPr>
          <p:cNvPr id="3" name="Zástupný symbol pro obsah 2"/>
          <p:cNvSpPr>
            <a:spLocks noGrp="1"/>
          </p:cNvSpPr>
          <p:nvPr>
            <p:ph idx="1"/>
          </p:nvPr>
        </p:nvSpPr>
        <p:spPr/>
        <p:txBody>
          <a:bodyPr rtlCol="0">
            <a:normAutofit fontScale="77500" lnSpcReduction="20000"/>
          </a:bodyPr>
          <a:lstStyle/>
          <a:p>
            <a:pPr marL="0" indent="0" fontAlgn="auto">
              <a:spcAft>
                <a:spcPts val="0"/>
              </a:spcAft>
              <a:buFont typeface="Arial" panose="020B0604020202020204" pitchFamily="34" charset="0"/>
              <a:buNone/>
              <a:defRPr/>
            </a:pPr>
            <a:r>
              <a:rPr lang="cs-CZ" dirty="0">
                <a:solidFill>
                  <a:schemeClr val="bg1">
                    <a:lumMod val="50000"/>
                  </a:schemeClr>
                </a:solidFill>
              </a:rPr>
              <a:t>Rodiče respondentovi do jeho 18 let nevyřídili trvalý pobyt. On sám pobytový režim do té doby také nijak neřešil a v těchto otázkách se potom vůbec neorientoval:</a:t>
            </a:r>
          </a:p>
          <a:p>
            <a:pPr marL="0" indent="0" fontAlgn="auto">
              <a:spcAft>
                <a:spcPts val="0"/>
              </a:spcAft>
              <a:buFont typeface="Arial" panose="020B0604020202020204" pitchFamily="34" charset="0"/>
              <a:buNone/>
              <a:defRPr/>
            </a:pPr>
            <a:r>
              <a:rPr lang="cs-CZ" i="1" dirty="0" smtClean="0"/>
              <a:t>Nevěděli </a:t>
            </a:r>
            <a:r>
              <a:rPr lang="cs-CZ" i="1" dirty="0"/>
              <a:t>jsme s bratrem, co to je dlouhodobý a trvalý pobyt, my jsme akorát věděli, že máme pasy a v nich razítka, když přejedeme přes hranice, to ostatní nás nezajímalo</a:t>
            </a:r>
            <a:r>
              <a:rPr lang="cs-CZ" i="1" dirty="0" smtClean="0"/>
              <a:t>…</a:t>
            </a:r>
            <a:endParaRPr lang="cs-CZ" dirty="0"/>
          </a:p>
          <a:p>
            <a:pPr marL="0" indent="0" fontAlgn="auto">
              <a:spcAft>
                <a:spcPts val="0"/>
              </a:spcAft>
              <a:buFont typeface="Arial" panose="020B0604020202020204" pitchFamily="34" charset="0"/>
              <a:buNone/>
              <a:defRPr/>
            </a:pPr>
            <a:r>
              <a:rPr lang="cs-CZ" b="1" dirty="0" smtClean="0"/>
              <a:t>Ukrajinec, </a:t>
            </a:r>
            <a:r>
              <a:rPr lang="cs-CZ" b="1" dirty="0"/>
              <a:t>24 let</a:t>
            </a:r>
            <a:endParaRPr lang="cs-CZ" dirty="0"/>
          </a:p>
          <a:p>
            <a:pPr marL="0" indent="0" fontAlgn="auto">
              <a:spcAft>
                <a:spcPts val="0"/>
              </a:spcAft>
              <a:buFont typeface="Arial" panose="020B0604020202020204" pitchFamily="34" charset="0"/>
              <a:buNone/>
              <a:defRPr/>
            </a:pPr>
            <a:endParaRPr lang="cs-CZ" i="1" dirty="0" smtClean="0"/>
          </a:p>
          <a:p>
            <a:pPr marL="0" indent="0" fontAlgn="auto">
              <a:spcAft>
                <a:spcPts val="0"/>
              </a:spcAft>
              <a:buFont typeface="Arial" panose="020B0604020202020204" pitchFamily="34" charset="0"/>
              <a:buNone/>
              <a:defRPr/>
            </a:pPr>
            <a:r>
              <a:rPr lang="cs-CZ" i="1" dirty="0" smtClean="0"/>
              <a:t>Já </a:t>
            </a:r>
            <a:r>
              <a:rPr lang="cs-CZ" i="1" dirty="0"/>
              <a:t>to o sobě neříkám lidem na potkání- </a:t>
            </a:r>
            <a:r>
              <a:rPr lang="cs-CZ" i="1" dirty="0" err="1"/>
              <a:t>čus</a:t>
            </a:r>
            <a:r>
              <a:rPr lang="cs-CZ" i="1" dirty="0"/>
              <a:t> já jsem Ukrajinec… ale v práci, tam to raději musím říct, protože je lepší, když jim to řeknu, než když na to přijdou sami, protože pak </a:t>
            </a:r>
            <a:r>
              <a:rPr lang="cs-CZ" i="1" dirty="0" err="1"/>
              <a:t>slyšim</a:t>
            </a:r>
            <a:r>
              <a:rPr lang="cs-CZ" i="1" dirty="0"/>
              <a:t>: A proč jste nám to neřekl? Vy tady nemáte pobyt?</a:t>
            </a:r>
            <a:endParaRPr lang="cs-CZ" dirty="0"/>
          </a:p>
          <a:p>
            <a:pPr marL="0" indent="0" fontAlgn="auto">
              <a:spcAft>
                <a:spcPts val="0"/>
              </a:spcAft>
              <a:buFont typeface="Arial" panose="020B0604020202020204" pitchFamily="34" charset="0"/>
              <a:buNone/>
              <a:defRPr/>
            </a:pPr>
            <a:r>
              <a:rPr lang="cs-CZ" b="1" dirty="0" smtClean="0"/>
              <a:t>Ukrajinec, </a:t>
            </a:r>
            <a:r>
              <a:rPr lang="cs-CZ" b="1" dirty="0"/>
              <a:t>21 </a:t>
            </a:r>
            <a:r>
              <a:rPr lang="cs-CZ" b="1" dirty="0" smtClean="0"/>
              <a:t>let</a:t>
            </a:r>
          </a:p>
          <a:p>
            <a:pPr marL="0" indent="0" fontAlgn="auto">
              <a:spcAft>
                <a:spcPts val="0"/>
              </a:spcAft>
              <a:buFont typeface="Arial" panose="020B0604020202020204" pitchFamily="34" charset="0"/>
              <a:buNone/>
              <a:defRPr/>
            </a:pPr>
            <a:endParaRPr lang="cs-CZ" dirty="0"/>
          </a:p>
          <a:p>
            <a:pPr fontAlgn="auto">
              <a:spcAft>
                <a:spcPts val="0"/>
              </a:spcAft>
              <a:defRPr/>
            </a:pP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r>
              <a:rPr lang="cs-CZ" altLang="cs-CZ" smtClean="0"/>
              <a:t>Volba studijního oboru</a:t>
            </a:r>
          </a:p>
        </p:txBody>
      </p:sp>
      <p:sp>
        <p:nvSpPr>
          <p:cNvPr id="3" name="Zástupný symbol pro obsah 2"/>
          <p:cNvSpPr>
            <a:spLocks noGrp="1"/>
          </p:cNvSpPr>
          <p:nvPr>
            <p:ph idx="1"/>
          </p:nvPr>
        </p:nvSpPr>
        <p:spPr>
          <a:xfrm>
            <a:off x="457200" y="1600200"/>
            <a:ext cx="8229600" cy="3989388"/>
          </a:xfrm>
        </p:spPr>
        <p:txBody>
          <a:bodyPr rtlCol="0">
            <a:normAutofit lnSpcReduction="10000"/>
          </a:bodyPr>
          <a:lstStyle/>
          <a:p>
            <a:pPr marL="0" indent="0" fontAlgn="auto">
              <a:spcAft>
                <a:spcPts val="0"/>
              </a:spcAft>
              <a:buFont typeface="Arial" panose="020B0604020202020204" pitchFamily="34" charset="0"/>
              <a:buNone/>
              <a:defRPr/>
            </a:pPr>
            <a:r>
              <a:rPr lang="cs-CZ" sz="2400" i="1" dirty="0"/>
              <a:t>V případě budoucnosti většinou rozhoduje mamka. Občas mě to štve, ale asi to myslí dobře. Například v případě studia jsem nechtěl na ekonomii, ale původně jsem chtěl na hotelnictví a nemohl jsem si vybrat.</a:t>
            </a:r>
            <a:endParaRPr lang="cs-CZ" sz="2400" dirty="0"/>
          </a:p>
          <a:p>
            <a:pPr marL="0" indent="0" fontAlgn="auto">
              <a:spcAft>
                <a:spcPts val="0"/>
              </a:spcAft>
              <a:buFont typeface="Arial" panose="020B0604020202020204" pitchFamily="34" charset="0"/>
              <a:buNone/>
              <a:defRPr/>
            </a:pPr>
            <a:r>
              <a:rPr lang="en-US" sz="2400" i="1" dirty="0"/>
              <a:t>[</a:t>
            </a:r>
            <a:r>
              <a:rPr lang="cs-CZ" sz="2400" i="1" dirty="0"/>
              <a:t>Rodiče</a:t>
            </a:r>
            <a:r>
              <a:rPr lang="en-US" sz="2400" i="1" dirty="0"/>
              <a:t>] m</a:t>
            </a:r>
            <a:r>
              <a:rPr lang="cs-CZ" sz="2400" i="1" dirty="0" err="1"/>
              <a:t>ěli</a:t>
            </a:r>
            <a:r>
              <a:rPr lang="cs-CZ" sz="2400" i="1" dirty="0"/>
              <a:t> představu, že budu pracovat v bance. Ale já vidím, že nemůžu, protože když ani Češi neprojdou tím pohovorem… pak může těžko projít nějaký cizinec. Myslím si, že na to nemám šanci jako cizinec... Prostě, i když jsem student VŠE, tak mám trochu jiný obor, kde studuju matematickou analýzu a statistiku… takové technické věci.</a:t>
            </a:r>
            <a:endParaRPr lang="cs-CZ" sz="2400" dirty="0"/>
          </a:p>
          <a:p>
            <a:pPr marL="0" indent="0" fontAlgn="auto">
              <a:spcAft>
                <a:spcPts val="0"/>
              </a:spcAft>
              <a:buFont typeface="Arial" panose="020B0604020202020204" pitchFamily="34" charset="0"/>
              <a:buNone/>
              <a:defRPr/>
            </a:pPr>
            <a:r>
              <a:rPr lang="cs-CZ" sz="2400" b="1" dirty="0" smtClean="0"/>
              <a:t>Vietnamec, </a:t>
            </a:r>
            <a:r>
              <a:rPr lang="cs-CZ" sz="2400" b="1" dirty="0"/>
              <a:t>19 let</a:t>
            </a:r>
            <a:endParaRPr lang="cs-CZ" sz="2400" dirty="0"/>
          </a:p>
          <a:p>
            <a:pPr marL="0" indent="0" fontAlgn="auto">
              <a:spcAft>
                <a:spcPts val="0"/>
              </a:spcAft>
              <a:buFont typeface="Arial" panose="020B0604020202020204" pitchFamily="34" charset="0"/>
              <a:buNone/>
              <a:defRPr/>
            </a:pPr>
            <a:endParaRPr lang="cs-CZ"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cs-CZ" altLang="cs-CZ" smtClean="0"/>
              <a:t>Ochota vzít práci</a:t>
            </a:r>
          </a:p>
        </p:txBody>
      </p:sp>
      <p:sp>
        <p:nvSpPr>
          <p:cNvPr id="7171" name="Zástupný symbol pro obsah 2"/>
          <p:cNvSpPr>
            <a:spLocks noGrp="1"/>
          </p:cNvSpPr>
          <p:nvPr>
            <p:ph idx="1"/>
          </p:nvPr>
        </p:nvSpPr>
        <p:spPr/>
        <p:txBody>
          <a:bodyPr/>
          <a:lstStyle/>
          <a:p>
            <a:pPr marL="0" indent="0">
              <a:buFont typeface="Arial" panose="020B0604020202020204" pitchFamily="34" charset="0"/>
              <a:buNone/>
            </a:pPr>
            <a:r>
              <a:rPr lang="en-US" altLang="cs-CZ" sz="2400" i="1" smtClean="0"/>
              <a:t>Jestli chceš pracovat a ukážeš, že skutečně i pracuješ, práci najdeš kdekoliv, práci, na kterou není nutné mít speciální dokumenty, doklady atd.</a:t>
            </a:r>
            <a:endParaRPr lang="cs-CZ" altLang="cs-CZ" sz="2400" i="1" smtClean="0"/>
          </a:p>
          <a:p>
            <a:pPr marL="0" indent="0">
              <a:buFont typeface="Arial" panose="020B0604020202020204" pitchFamily="34" charset="0"/>
              <a:buNone/>
            </a:pPr>
            <a:r>
              <a:rPr lang="en-US" altLang="cs-CZ" sz="2400" b="1" smtClean="0"/>
              <a:t>Rus</a:t>
            </a:r>
            <a:r>
              <a:rPr lang="cs-CZ" altLang="cs-CZ" sz="2400" b="1" smtClean="0"/>
              <a:t>,</a:t>
            </a:r>
            <a:r>
              <a:rPr lang="en-US" altLang="cs-CZ" sz="2400" b="1" smtClean="0"/>
              <a:t> 26 let</a:t>
            </a:r>
            <a:endParaRPr lang="cs-CZ" altLang="cs-CZ" sz="2400" b="1" smtClean="0"/>
          </a:p>
          <a:p>
            <a:pPr marL="0" indent="0">
              <a:buFont typeface="Arial" panose="020B0604020202020204" pitchFamily="34" charset="0"/>
              <a:buNone/>
            </a:pPr>
            <a:endParaRPr lang="cs-CZ" altLang="cs-CZ" sz="2400" smtClean="0"/>
          </a:p>
          <a:p>
            <a:pPr marL="0" indent="0">
              <a:buFont typeface="Arial" panose="020B0604020202020204" pitchFamily="34" charset="0"/>
              <a:buNone/>
            </a:pPr>
            <a:r>
              <a:rPr lang="cs-CZ" altLang="cs-CZ" sz="2400" i="1" smtClean="0"/>
              <a:t>Vím, že některým vadí, že je tady hodně cizinců a že jim berou práci. Ale ti lidi nemůžou pochopit, že většina cizinců dělá takovou práci, že by jí žádný Čech chtěl dělat ani za žádný peníze. Ale že bych byl nějak diskriminovaný, tak to ne.</a:t>
            </a:r>
          </a:p>
          <a:p>
            <a:pPr marL="0" indent="0">
              <a:buFont typeface="Arial" panose="020B0604020202020204" pitchFamily="34" charset="0"/>
              <a:buNone/>
            </a:pPr>
            <a:r>
              <a:rPr lang="cs-CZ" altLang="cs-CZ" sz="2400" b="1" smtClean="0"/>
              <a:t>Bělorus, 22 let</a:t>
            </a:r>
            <a:endParaRPr lang="cs-CZ" altLang="cs-CZ" sz="2400" smtClean="0"/>
          </a:p>
          <a:p>
            <a:pPr marL="0" indent="0">
              <a:buFont typeface="Arial" panose="020B0604020202020204" pitchFamily="34" charset="0"/>
              <a:buNone/>
            </a:pPr>
            <a:endParaRPr lang="cs-CZ" altLang="cs-CZ"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altLang="cs-CZ" smtClean="0"/>
              <a:t>Kvalifikace a její zvyšování I</a:t>
            </a:r>
          </a:p>
        </p:txBody>
      </p:sp>
      <p:sp>
        <p:nvSpPr>
          <p:cNvPr id="3" name="Zástupný symbol pro obsah 2"/>
          <p:cNvSpPr>
            <a:spLocks noGrp="1"/>
          </p:cNvSpPr>
          <p:nvPr>
            <p:ph idx="1"/>
          </p:nvPr>
        </p:nvSpPr>
        <p:spPr/>
        <p:txBody>
          <a:bodyPr rtlCol="0">
            <a:normAutofit/>
          </a:bodyPr>
          <a:lstStyle/>
          <a:p>
            <a:pPr marL="0" indent="0" fontAlgn="auto">
              <a:spcAft>
                <a:spcPts val="0"/>
              </a:spcAft>
              <a:buFont typeface="Arial" panose="020B0604020202020204" pitchFamily="34" charset="0"/>
              <a:buNone/>
              <a:defRPr/>
            </a:pPr>
            <a:r>
              <a:rPr lang="en-US" sz="2400" i="1" dirty="0" err="1"/>
              <a:t>Já</a:t>
            </a:r>
            <a:r>
              <a:rPr lang="en-US" sz="2400" i="1" dirty="0"/>
              <a:t> </a:t>
            </a:r>
            <a:r>
              <a:rPr lang="en-US" sz="2400" i="1" dirty="0" err="1"/>
              <a:t>mohu</a:t>
            </a:r>
            <a:r>
              <a:rPr lang="en-US" sz="2400" i="1" dirty="0"/>
              <a:t> </a:t>
            </a:r>
            <a:r>
              <a:rPr lang="en-US" sz="2400" i="1" dirty="0" err="1"/>
              <a:t>vykonávat</a:t>
            </a:r>
            <a:r>
              <a:rPr lang="en-US" sz="2400" i="1" dirty="0"/>
              <a:t> </a:t>
            </a:r>
            <a:r>
              <a:rPr lang="en-US" sz="2400" i="1" dirty="0" err="1"/>
              <a:t>spoustu</a:t>
            </a:r>
            <a:r>
              <a:rPr lang="en-US" sz="2400" i="1" dirty="0"/>
              <a:t> </a:t>
            </a:r>
            <a:r>
              <a:rPr lang="en-US" sz="2400" i="1" dirty="0" err="1"/>
              <a:t>prací</a:t>
            </a:r>
            <a:r>
              <a:rPr lang="en-US" sz="2400" i="1" dirty="0"/>
              <a:t>: v </a:t>
            </a:r>
            <a:r>
              <a:rPr lang="en-US" sz="2400" i="1" dirty="0" err="1"/>
              <a:t>tiskárně</a:t>
            </a:r>
            <a:r>
              <a:rPr lang="en-US" sz="2400" i="1" dirty="0"/>
              <a:t>, </a:t>
            </a:r>
            <a:r>
              <a:rPr lang="en-US" sz="2400" i="1" dirty="0" err="1"/>
              <a:t>na</a:t>
            </a:r>
            <a:r>
              <a:rPr lang="en-US" sz="2400" i="1" dirty="0"/>
              <a:t> </a:t>
            </a:r>
            <a:r>
              <a:rPr lang="en-US" sz="2400" i="1" dirty="0" err="1"/>
              <a:t>stavbě</a:t>
            </a:r>
            <a:r>
              <a:rPr lang="en-US" sz="2400" i="1" dirty="0"/>
              <a:t>, „</a:t>
            </a:r>
            <a:r>
              <a:rPr lang="en-US" sz="2400" i="1" dirty="0" err="1"/>
              <a:t>elektrikárskou</a:t>
            </a:r>
            <a:r>
              <a:rPr lang="en-US" sz="2400" i="1" dirty="0"/>
              <a:t> </a:t>
            </a:r>
            <a:r>
              <a:rPr lang="en-US" sz="2400" i="1" dirty="0" err="1"/>
              <a:t>práci</a:t>
            </a:r>
            <a:r>
              <a:rPr lang="en-US" sz="2400" i="1" dirty="0"/>
              <a:t>“, </a:t>
            </a:r>
            <a:r>
              <a:rPr lang="en-US" sz="2400" i="1" dirty="0" err="1"/>
              <a:t>mám</a:t>
            </a:r>
            <a:r>
              <a:rPr lang="en-US" sz="2400" i="1" dirty="0"/>
              <a:t> </a:t>
            </a:r>
            <a:r>
              <a:rPr lang="en-US" sz="2400" i="1" dirty="0" err="1"/>
              <a:t>řidičský</a:t>
            </a:r>
            <a:r>
              <a:rPr lang="en-US" sz="2400" i="1" dirty="0"/>
              <a:t> </a:t>
            </a:r>
            <a:r>
              <a:rPr lang="en-US" sz="2400" i="1" dirty="0" err="1"/>
              <a:t>průkaz</a:t>
            </a:r>
            <a:r>
              <a:rPr lang="en-US" sz="2400" i="1" dirty="0"/>
              <a:t> </a:t>
            </a:r>
            <a:r>
              <a:rPr lang="en-US" sz="2400" i="1" dirty="0" err="1"/>
              <a:t>na</a:t>
            </a:r>
            <a:r>
              <a:rPr lang="en-US" sz="2400" i="1" dirty="0"/>
              <a:t> </a:t>
            </a:r>
            <a:r>
              <a:rPr lang="en-US" sz="2400" i="1" dirty="0" err="1"/>
              <a:t>malé</a:t>
            </a:r>
            <a:r>
              <a:rPr lang="en-US" sz="2400" i="1" dirty="0"/>
              <a:t> </a:t>
            </a:r>
            <a:r>
              <a:rPr lang="en-US" sz="2400" i="1" dirty="0" err="1"/>
              <a:t>i</a:t>
            </a:r>
            <a:r>
              <a:rPr lang="en-US" sz="2400" i="1" dirty="0"/>
              <a:t> </a:t>
            </a:r>
            <a:r>
              <a:rPr lang="en-US" sz="2400" i="1" dirty="0" err="1"/>
              <a:t>velké</a:t>
            </a:r>
            <a:r>
              <a:rPr lang="en-US" sz="2400" i="1" dirty="0"/>
              <a:t> </a:t>
            </a:r>
            <a:r>
              <a:rPr lang="en-US" sz="2400" i="1" dirty="0" err="1"/>
              <a:t>vozidlo</a:t>
            </a:r>
            <a:r>
              <a:rPr lang="en-US" sz="2400" i="1" dirty="0"/>
              <a:t>, </a:t>
            </a:r>
            <a:r>
              <a:rPr lang="en-US" sz="2400" i="1" dirty="0" err="1"/>
              <a:t>mám</a:t>
            </a:r>
            <a:r>
              <a:rPr lang="en-US" sz="2400" i="1" dirty="0"/>
              <a:t> </a:t>
            </a:r>
            <a:r>
              <a:rPr lang="en-US" sz="2400" i="1" dirty="0" err="1"/>
              <a:t>velmi</a:t>
            </a:r>
            <a:r>
              <a:rPr lang="en-US" sz="2400" i="1" dirty="0"/>
              <a:t> </a:t>
            </a:r>
            <a:r>
              <a:rPr lang="en-US" sz="2400" i="1" dirty="0" err="1"/>
              <a:t>dlouhý</a:t>
            </a:r>
            <a:r>
              <a:rPr lang="en-US" sz="2400" i="1" dirty="0"/>
              <a:t> </a:t>
            </a:r>
            <a:r>
              <a:rPr lang="en-US" sz="2400" i="1" dirty="0" err="1"/>
              <a:t>seznam</a:t>
            </a:r>
            <a:r>
              <a:rPr lang="en-US" sz="2400" i="1" dirty="0"/>
              <a:t>, co </a:t>
            </a:r>
            <a:r>
              <a:rPr lang="en-US" sz="2400" i="1" dirty="0" err="1"/>
              <a:t>můžu</a:t>
            </a:r>
            <a:r>
              <a:rPr lang="en-US" sz="2400" i="1" dirty="0"/>
              <a:t> </a:t>
            </a:r>
            <a:r>
              <a:rPr lang="en-US" sz="2400" i="1" dirty="0" err="1"/>
              <a:t>dělat</a:t>
            </a:r>
            <a:r>
              <a:rPr lang="en-US" sz="2400" i="1" dirty="0"/>
              <a:t> a v </a:t>
            </a:r>
            <a:r>
              <a:rPr lang="en-US" sz="2400" i="1" dirty="0" err="1"/>
              <a:t>jaké</a:t>
            </a:r>
            <a:r>
              <a:rPr lang="en-US" sz="2400" i="1" dirty="0"/>
              <a:t> </a:t>
            </a:r>
            <a:r>
              <a:rPr lang="en-US" sz="2400" i="1" dirty="0" err="1"/>
              <a:t>oblasti</a:t>
            </a:r>
            <a:r>
              <a:rPr lang="en-US" sz="2400" i="1" dirty="0"/>
              <a:t> </a:t>
            </a:r>
            <a:r>
              <a:rPr lang="en-US" sz="2400" i="1" dirty="0" err="1"/>
              <a:t>mohu</a:t>
            </a:r>
            <a:r>
              <a:rPr lang="en-US" sz="2400" i="1" dirty="0"/>
              <a:t> </a:t>
            </a:r>
            <a:r>
              <a:rPr lang="en-US" sz="2400" i="1" dirty="0" err="1"/>
              <a:t>práci</a:t>
            </a:r>
            <a:r>
              <a:rPr lang="en-US" sz="2400" i="1" dirty="0"/>
              <a:t> </a:t>
            </a:r>
            <a:r>
              <a:rPr lang="en-US" sz="2400" i="1" dirty="0" err="1"/>
              <a:t>hledat</a:t>
            </a:r>
            <a:r>
              <a:rPr lang="en-US" sz="2400" i="1" dirty="0"/>
              <a:t>.</a:t>
            </a:r>
            <a:endParaRPr lang="cs-CZ" sz="2400" dirty="0"/>
          </a:p>
          <a:p>
            <a:pPr marL="0" indent="0" fontAlgn="auto">
              <a:spcAft>
                <a:spcPts val="0"/>
              </a:spcAft>
              <a:buFont typeface="Arial" panose="020B0604020202020204" pitchFamily="34" charset="0"/>
              <a:buNone/>
              <a:defRPr/>
            </a:pPr>
            <a:r>
              <a:rPr lang="en-US" sz="2400" b="1" dirty="0" err="1" smtClean="0"/>
              <a:t>Rus</a:t>
            </a:r>
            <a:r>
              <a:rPr lang="cs-CZ" sz="2400" b="1" dirty="0" smtClean="0"/>
              <a:t>,</a:t>
            </a:r>
            <a:r>
              <a:rPr lang="en-US" sz="2400" b="1" dirty="0" smtClean="0"/>
              <a:t> </a:t>
            </a:r>
            <a:r>
              <a:rPr lang="en-US" sz="2400" b="1" dirty="0"/>
              <a:t>26 let</a:t>
            </a:r>
            <a:endParaRPr lang="cs-CZ" sz="2400" dirty="0" smtClean="0"/>
          </a:p>
          <a:p>
            <a:pPr marL="0" indent="0" fontAlgn="auto">
              <a:spcAft>
                <a:spcPts val="0"/>
              </a:spcAft>
              <a:buFont typeface="Arial" panose="020B0604020202020204" pitchFamily="34" charset="0"/>
              <a:buNone/>
              <a:defRPr/>
            </a:pPr>
            <a:endParaRPr lang="cs-CZ" sz="2400" i="1" dirty="0" smtClean="0"/>
          </a:p>
          <a:p>
            <a:pPr marL="0" indent="0" fontAlgn="auto">
              <a:spcAft>
                <a:spcPts val="0"/>
              </a:spcAft>
              <a:buFont typeface="Arial" panose="020B0604020202020204" pitchFamily="34" charset="0"/>
              <a:buNone/>
              <a:defRPr/>
            </a:pPr>
            <a:r>
              <a:rPr lang="cs-CZ" sz="2400" i="1" dirty="0"/>
              <a:t>Zatím je mým cílem vystudovat, pak uvidím dle úrovně mé češtiny, jak na tom budu. Pokud na tom budu dobře, budu mluvit plynule, skoro jako místní, tak budu mít nárok na lepší zaměstnání, jinak se ještě uvidí.</a:t>
            </a:r>
            <a:endParaRPr lang="cs-CZ" sz="2400" dirty="0"/>
          </a:p>
          <a:p>
            <a:pPr marL="0" indent="0" fontAlgn="auto">
              <a:spcAft>
                <a:spcPts val="0"/>
              </a:spcAft>
              <a:buFont typeface="Arial" panose="020B0604020202020204" pitchFamily="34" charset="0"/>
              <a:buNone/>
              <a:defRPr/>
            </a:pPr>
            <a:r>
              <a:rPr lang="cs-CZ" sz="2400" b="1" dirty="0" smtClean="0"/>
              <a:t>Vietnamec, </a:t>
            </a:r>
            <a:r>
              <a:rPr lang="cs-CZ" sz="2400" b="1" dirty="0"/>
              <a:t>23 let</a:t>
            </a:r>
            <a:endParaRPr lang="cs-CZ" sz="2400" dirty="0"/>
          </a:p>
          <a:p>
            <a:pPr fontAlgn="auto">
              <a:spcAft>
                <a:spcPts val="0"/>
              </a:spcAft>
              <a:defRPr/>
            </a:pPr>
            <a:endParaRPr lang="cs-CZ" sz="2400" dirty="0"/>
          </a:p>
          <a:p>
            <a:pPr fontAlgn="auto">
              <a:spcAft>
                <a:spcPts val="0"/>
              </a:spcAft>
              <a:defRPr/>
            </a:pPr>
            <a:endParaRPr lang="cs-CZ"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altLang="cs-CZ" smtClean="0"/>
              <a:t>Kvalifikace a její zvyšování II</a:t>
            </a:r>
          </a:p>
        </p:txBody>
      </p:sp>
      <p:sp>
        <p:nvSpPr>
          <p:cNvPr id="9219" name="Zástupný symbol pro obsah 2"/>
          <p:cNvSpPr>
            <a:spLocks noGrp="1"/>
          </p:cNvSpPr>
          <p:nvPr>
            <p:ph idx="1"/>
          </p:nvPr>
        </p:nvSpPr>
        <p:spPr/>
        <p:txBody>
          <a:bodyPr/>
          <a:lstStyle/>
          <a:p>
            <a:pPr marL="0" indent="0">
              <a:buFont typeface="Arial" panose="020B0604020202020204" pitchFamily="34" charset="0"/>
              <a:buNone/>
            </a:pPr>
            <a:r>
              <a:rPr lang="cs-CZ" altLang="cs-CZ" sz="2400" i="1" smtClean="0"/>
              <a:t>Když jsem někam poslal svůj životopis, tak většinou od zaměstnavatelů nebyla vůbec žádná odezva. Takže jsem si řek, že si radši ještě dodělám nějakou zajímavější školu, abych mohl potom posílat nějaký normální reference. Takže potom jsem si dodělal tuhletu školu, zase si rozšířil obzor. A pak jsem k tomu měl předpoklady a bylo to jednodušší… Sice je pravda, že člověk se nejvíc naučí tou praxí, ale už jsem měl lepší předpoklady získat pracovní pozice, který jsem chtěl. A zároveň jsem chtěl i podnikat, takže proto.</a:t>
            </a:r>
            <a:endParaRPr lang="cs-CZ" altLang="cs-CZ" sz="2400" smtClean="0"/>
          </a:p>
          <a:p>
            <a:pPr marL="0" indent="0">
              <a:buFont typeface="Arial" panose="020B0604020202020204" pitchFamily="34" charset="0"/>
              <a:buNone/>
            </a:pPr>
            <a:r>
              <a:rPr lang="cs-CZ" altLang="cs-CZ" sz="2400" b="1" smtClean="0"/>
              <a:t>Ukrajinec, 24 let</a:t>
            </a:r>
            <a:endParaRPr lang="cs-CZ" altLang="cs-CZ" sz="2400" smtClean="0"/>
          </a:p>
          <a:p>
            <a:pPr marL="0" indent="0">
              <a:buFont typeface="Arial" panose="020B0604020202020204" pitchFamily="34" charset="0"/>
              <a:buNone/>
            </a:pPr>
            <a:endParaRPr lang="cs-CZ" altLang="cs-CZ"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altLang="cs-CZ" smtClean="0"/>
              <a:t>Příjmová ne/stabilita</a:t>
            </a:r>
          </a:p>
        </p:txBody>
      </p:sp>
      <p:sp>
        <p:nvSpPr>
          <p:cNvPr id="3" name="Zástupný symbol pro obsah 2"/>
          <p:cNvSpPr>
            <a:spLocks noGrp="1"/>
          </p:cNvSpPr>
          <p:nvPr>
            <p:ph idx="1"/>
          </p:nvPr>
        </p:nvSpPr>
        <p:spPr>
          <a:xfrm>
            <a:off x="457200" y="1600200"/>
            <a:ext cx="8229600" cy="3268663"/>
          </a:xfrm>
        </p:spPr>
        <p:txBody>
          <a:bodyPr rtlCol="0">
            <a:normAutofit/>
          </a:bodyPr>
          <a:lstStyle/>
          <a:p>
            <a:pPr marL="0" indent="0" fontAlgn="auto">
              <a:spcAft>
                <a:spcPts val="0"/>
              </a:spcAft>
              <a:buFont typeface="Arial" panose="020B0604020202020204" pitchFamily="34" charset="0"/>
              <a:buNone/>
              <a:defRPr/>
            </a:pPr>
            <a:r>
              <a:rPr lang="cs-CZ" sz="2400" i="1" dirty="0"/>
              <a:t>Je tam provizní systém, kdy není vše likvidní, je to třeba otázka dvou tří měsíců a já se s tím klientem třeba sejdu pětkrát za ten měsíc. A až se s ním tolikrát sejdu, tak třeba až potom řeším nějaký podpisy, aby byly spokojené obě strany. A teprve potom přijde z centrály provizní výpis a finanční prostředky. Je to vždycky kolísavý, jsme závislí sami na sobě, není tam žádný </a:t>
            </a:r>
            <a:r>
              <a:rPr lang="cs-CZ" sz="2400" i="1" dirty="0" smtClean="0"/>
              <a:t>základ.</a:t>
            </a:r>
            <a:r>
              <a:rPr lang="cs-CZ" sz="2400" dirty="0"/>
              <a:t> </a:t>
            </a:r>
            <a:r>
              <a:rPr lang="en-US" sz="2400" i="1" dirty="0" err="1" smtClean="0"/>
              <a:t>Mohlo</a:t>
            </a:r>
            <a:r>
              <a:rPr lang="en-US" sz="2400" i="1" dirty="0" smtClean="0"/>
              <a:t> </a:t>
            </a:r>
            <a:r>
              <a:rPr lang="en-US" sz="2400" i="1" dirty="0"/>
              <a:t>by to </a:t>
            </a:r>
            <a:r>
              <a:rPr lang="en-US" sz="2400" i="1" dirty="0" err="1"/>
              <a:t>bejt</a:t>
            </a:r>
            <a:r>
              <a:rPr lang="en-US" sz="2400" i="1" dirty="0"/>
              <a:t> </a:t>
            </a:r>
            <a:r>
              <a:rPr lang="en-US" sz="2400" i="1" dirty="0" err="1"/>
              <a:t>lepší</a:t>
            </a:r>
            <a:r>
              <a:rPr lang="en-US" sz="2400" i="1" dirty="0"/>
              <a:t>. Ale to je </a:t>
            </a:r>
            <a:r>
              <a:rPr lang="en-US" sz="2400" i="1" dirty="0" err="1"/>
              <a:t>asi</a:t>
            </a:r>
            <a:r>
              <a:rPr lang="en-US" sz="2400" i="1" dirty="0"/>
              <a:t> </a:t>
            </a:r>
            <a:r>
              <a:rPr lang="en-US" sz="2400" i="1" dirty="0" err="1"/>
              <a:t>vždycky</a:t>
            </a:r>
            <a:r>
              <a:rPr lang="en-US" sz="2400" i="1" dirty="0"/>
              <a:t>…</a:t>
            </a:r>
            <a:endParaRPr lang="cs-CZ" sz="2400" dirty="0"/>
          </a:p>
          <a:p>
            <a:pPr marL="0" indent="0" fontAlgn="auto">
              <a:spcAft>
                <a:spcPts val="0"/>
              </a:spcAft>
              <a:buFont typeface="Arial" panose="020B0604020202020204" pitchFamily="34" charset="0"/>
              <a:buNone/>
              <a:defRPr/>
            </a:pPr>
            <a:r>
              <a:rPr lang="cs-CZ" sz="2400" b="1" dirty="0" smtClean="0"/>
              <a:t>Ukrajinec, </a:t>
            </a:r>
            <a:r>
              <a:rPr lang="cs-CZ" sz="2400" b="1" dirty="0"/>
              <a:t>24 let</a:t>
            </a:r>
            <a:endParaRPr lang="cs-CZ" sz="2400" dirty="0"/>
          </a:p>
          <a:p>
            <a:pPr fontAlgn="auto">
              <a:spcAft>
                <a:spcPts val="0"/>
              </a:spcAft>
              <a:defRPr/>
            </a:pPr>
            <a:endParaRPr lang="cs-CZ" sz="2400"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731</TotalTime>
  <Words>902</Words>
  <Application>Microsoft Office PowerPoint</Application>
  <PresentationFormat>Předvádění na obrazovce (4:3)</PresentationFormat>
  <Paragraphs>105</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Calibri</vt:lpstr>
      <vt:lpstr>Arial</vt:lpstr>
      <vt:lpstr>Wingdings</vt:lpstr>
      <vt:lpstr>Motiv sady Office</vt:lpstr>
      <vt:lpstr>Životní situace mladých mužů z třetích zemí a politiky podporující jejich začlenění</vt:lpstr>
      <vt:lpstr>Migrant Men’s Well-Being in Diversity</vt:lpstr>
      <vt:lpstr>Témata rozhovorů / dimenze Well-being</vt:lpstr>
      <vt:lpstr>Pobytový status</vt:lpstr>
      <vt:lpstr>Volba studijního oboru</vt:lpstr>
      <vt:lpstr>Ochota vzít práci</vt:lpstr>
      <vt:lpstr>Kvalifikace a její zvyšování I</vt:lpstr>
      <vt:lpstr>Kvalifikace a její zvyšování II</vt:lpstr>
      <vt:lpstr>Příjmová ne/stabilita</vt:lpstr>
      <vt:lpstr>Bydlení</vt:lpstr>
      <vt:lpstr>Sousedské vztahy, komunita</vt:lpstr>
      <vt:lpstr>Pocit bezpečí</vt:lpstr>
      <vt:lpstr>Vnímání práva</vt:lpstr>
      <vt:lpstr>Přátelé</vt:lpstr>
      <vt:lpstr>Celková spokojenost, největší obtíže nebo výhrady I</vt:lpstr>
      <vt:lpstr>Celková spokojenost, největší obtíže nebo výhrady II</vt:lpstr>
      <vt:lpstr>(Měnící se) životní preference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Bareš Pavel</dc:creator>
  <cp:revision>25</cp:revision>
  <dcterms:created xsi:type="dcterms:W3CDTF">2015-03-02T08:11:00Z</dcterms:created>
  <dcterms:modified xsi:type="dcterms:W3CDTF">2019-02-17T17:52:06Z</dcterms:modified>
</cp:coreProperties>
</file>